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7"/>
  </p:handoutMasterIdLst>
  <p:sldIdLst>
    <p:sldId id="256" r:id="rId2"/>
    <p:sldId id="275" r:id="rId3"/>
    <p:sldId id="280" r:id="rId4"/>
    <p:sldId id="279" r:id="rId5"/>
    <p:sldId id="278" r:id="rId6"/>
    <p:sldId id="277" r:id="rId7"/>
    <p:sldId id="297" r:id="rId8"/>
    <p:sldId id="276" r:id="rId9"/>
    <p:sldId id="288" r:id="rId10"/>
    <p:sldId id="287" r:id="rId11"/>
    <p:sldId id="286" r:id="rId12"/>
    <p:sldId id="285" r:id="rId13"/>
    <p:sldId id="292" r:id="rId14"/>
    <p:sldId id="291" r:id="rId15"/>
    <p:sldId id="290" r:id="rId16"/>
    <p:sldId id="266" r:id="rId17"/>
    <p:sldId id="298" r:id="rId18"/>
    <p:sldId id="299" r:id="rId19"/>
    <p:sldId id="268" r:id="rId20"/>
    <p:sldId id="269" r:id="rId21"/>
    <p:sldId id="301" r:id="rId22"/>
    <p:sldId id="265" r:id="rId23"/>
    <p:sldId id="354" r:id="rId24"/>
    <p:sldId id="289" r:id="rId25"/>
    <p:sldId id="293" r:id="rId26"/>
    <p:sldId id="295" r:id="rId27"/>
    <p:sldId id="294" r:id="rId28"/>
    <p:sldId id="284" r:id="rId29"/>
    <p:sldId id="283" r:id="rId30"/>
    <p:sldId id="296" r:id="rId31"/>
    <p:sldId id="282" r:id="rId32"/>
    <p:sldId id="302" r:id="rId33"/>
    <p:sldId id="300" r:id="rId34"/>
    <p:sldId id="281" r:id="rId35"/>
    <p:sldId id="27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9"/>
  </p:normalViewPr>
  <p:slideViewPr>
    <p:cSldViewPr snapToGrid="0" snapToObjects="1">
      <p:cViewPr varScale="1">
        <p:scale>
          <a:sx n="39" d="100"/>
          <a:sy n="39" d="100"/>
        </p:scale>
        <p:origin x="2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9D0F3E-1D74-8142-A49E-7FA4CD255B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7C031F-B6B5-DD40-B078-57E49F8B52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AF0FC9-691D-1544-928C-96424CA373A5}" type="datetimeFigureOut">
              <a:rPr lang="en-US" smtClean="0"/>
              <a:t>2/5/2019</a:t>
            </a:fld>
            <a:endParaRPr lang="en-US" dirty="0"/>
          </a:p>
        </p:txBody>
      </p:sp>
      <p:sp>
        <p:nvSpPr>
          <p:cNvPr id="4" name="Footer Placeholder 3">
            <a:extLst>
              <a:ext uri="{FF2B5EF4-FFF2-40B4-BE49-F238E27FC236}">
                <a16:creationId xmlns:a16="http://schemas.microsoft.com/office/drawing/2014/main" id="{8CAA7373-D293-C04D-83F5-969E8AEE55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56F60F8-5E65-9944-BCE2-89ADC108D0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4AFA8B-C16E-E141-A21C-D0AD05EDB78C}" type="slidenum">
              <a:rPr lang="en-US" smtClean="0"/>
              <a:t>‹#›</a:t>
            </a:fld>
            <a:endParaRPr lang="en-US" dirty="0"/>
          </a:p>
        </p:txBody>
      </p:sp>
    </p:spTree>
    <p:extLst>
      <p:ext uri="{BB962C8B-B14F-4D97-AF65-F5344CB8AC3E}">
        <p14:creationId xmlns:p14="http://schemas.microsoft.com/office/powerpoint/2010/main" val="31540766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D3C7-90CE-8145-8A12-E9C4F522C0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5482CA-D6C5-D149-A0F8-BE21F37F98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50C519-FC9E-3D48-8BDB-938F60565BC0}"/>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5" name="Footer Placeholder 4">
            <a:extLst>
              <a:ext uri="{FF2B5EF4-FFF2-40B4-BE49-F238E27FC236}">
                <a16:creationId xmlns:a16="http://schemas.microsoft.com/office/drawing/2014/main" id="{E42EE19F-669E-6B4D-825A-5A20D9B610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119CB9-D159-E64E-ADD8-6E889FB93033}"/>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427153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2834-D4C8-5C4B-A657-36544B00E6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D6DA3E-E80C-3240-962C-70D57FD27D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972BE-C16C-B14D-8375-C5653F921D75}"/>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5" name="Footer Placeholder 4">
            <a:extLst>
              <a:ext uri="{FF2B5EF4-FFF2-40B4-BE49-F238E27FC236}">
                <a16:creationId xmlns:a16="http://schemas.microsoft.com/office/drawing/2014/main" id="{A228D516-E752-214A-874B-CD2CC974E1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AEB1DA-C2EE-E045-8CBA-6E99F2582C4C}"/>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78027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080263-DA18-5743-B58A-1DBC7138FF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EDE251-6DF7-4947-BB83-565448A6EF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EF13D-533F-B747-8837-86746F219E45}"/>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5" name="Footer Placeholder 4">
            <a:extLst>
              <a:ext uri="{FF2B5EF4-FFF2-40B4-BE49-F238E27FC236}">
                <a16:creationId xmlns:a16="http://schemas.microsoft.com/office/drawing/2014/main" id="{54E140C7-A2EC-2A4C-8291-7993D9226D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85E394-AD18-F546-8515-F5EF21C7C52D}"/>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199653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11D7-F827-7D4F-AF96-70C3684B8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90357A-B4CD-844B-A3B8-5587783516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508CE-723D-2148-A2B8-C376C96041AC}"/>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5" name="Footer Placeholder 4">
            <a:extLst>
              <a:ext uri="{FF2B5EF4-FFF2-40B4-BE49-F238E27FC236}">
                <a16:creationId xmlns:a16="http://schemas.microsoft.com/office/drawing/2014/main" id="{6B6B16EC-6D14-6445-B5E4-486A61F007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8695E2-23B5-AA44-A54B-DD57A75600E7}"/>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287012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3496-6A18-E24E-8678-AE9C4E204A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87807-E919-754C-81E1-3B2F53289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DFC24F-9033-304C-AD68-AAA798809B72}"/>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5" name="Footer Placeholder 4">
            <a:extLst>
              <a:ext uri="{FF2B5EF4-FFF2-40B4-BE49-F238E27FC236}">
                <a16:creationId xmlns:a16="http://schemas.microsoft.com/office/drawing/2014/main" id="{C6F6B8A8-A81C-BE49-A74F-8BF637FDA4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631295-5A6E-FD4B-A713-B3F4C0A6C042}"/>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400629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1F32-6B52-B545-8BE7-E8BB4D6D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AF984-B96A-5244-8044-53D1C5F1B1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B8CD20-2361-2143-8196-BE8A66A5BC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6A1E20-DA39-E242-BCD7-00B25D111131}"/>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6" name="Footer Placeholder 5">
            <a:extLst>
              <a:ext uri="{FF2B5EF4-FFF2-40B4-BE49-F238E27FC236}">
                <a16:creationId xmlns:a16="http://schemas.microsoft.com/office/drawing/2014/main" id="{1A7F336E-1CC1-424A-8103-7CDBCD3D9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C85467-032E-8344-A324-D2EC09AB6EED}"/>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250937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A739-8686-9E4B-9DBA-E865D02D3A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8D4054-C961-1042-9E3E-8954F3812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7B4022-8489-0746-9AC1-7182D443A0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0FF64A-CEC9-EF4A-A129-CCCEF78E0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8AA469-A054-174B-AAA1-F434458A44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C7A29-6506-F746-A426-695283B621F9}"/>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8" name="Footer Placeholder 7">
            <a:extLst>
              <a:ext uri="{FF2B5EF4-FFF2-40B4-BE49-F238E27FC236}">
                <a16:creationId xmlns:a16="http://schemas.microsoft.com/office/drawing/2014/main" id="{23394C96-447D-464F-AF8C-915170C9F0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885843D-BF73-D24E-A899-01781B6E4772}"/>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222182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C56C-FBC6-B647-BF0D-41B21478EC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35BE9-DEA8-C043-98C3-88BD02899F7D}"/>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4" name="Footer Placeholder 3">
            <a:extLst>
              <a:ext uri="{FF2B5EF4-FFF2-40B4-BE49-F238E27FC236}">
                <a16:creationId xmlns:a16="http://schemas.microsoft.com/office/drawing/2014/main" id="{F40354F8-8E5B-6B47-8818-E33A761CE1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1AE1A5-8F16-9146-9EDF-E43C606555C7}"/>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299005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87A76-6C44-4546-AFF7-33C2E4DCAB6F}"/>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3" name="Footer Placeholder 2">
            <a:extLst>
              <a:ext uri="{FF2B5EF4-FFF2-40B4-BE49-F238E27FC236}">
                <a16:creationId xmlns:a16="http://schemas.microsoft.com/office/drawing/2014/main" id="{196CEAD6-9B72-E144-9081-7DA326E60BF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DEC2A0F-8D30-4242-A2ED-5E9B8EF45A8E}"/>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380407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E605-C063-E240-A884-4E1E807A8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B571D3-C76E-9747-B35D-4DC02895E0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79F322-1C21-ED4D-8F53-2603BA7CE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64F248-B2CF-504F-8DC1-5A5B75AF0DFB}"/>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6" name="Footer Placeholder 5">
            <a:extLst>
              <a:ext uri="{FF2B5EF4-FFF2-40B4-BE49-F238E27FC236}">
                <a16:creationId xmlns:a16="http://schemas.microsoft.com/office/drawing/2014/main" id="{BF530466-C9B2-534A-B7E3-EC59F6922F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F4B798-4FD8-C642-B447-0978815222E8}"/>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142443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0489-8863-7447-8BD3-B25F18B14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26739A-2961-3F48-9950-148B56A51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52B8A5-B7F1-0F43-84E2-2E07E7CBD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DEC9B6-ADE6-B147-AB7F-A05BC269CD1A}"/>
              </a:ext>
            </a:extLst>
          </p:cNvPr>
          <p:cNvSpPr>
            <a:spLocks noGrp="1"/>
          </p:cNvSpPr>
          <p:nvPr>
            <p:ph type="dt" sz="half" idx="10"/>
          </p:nvPr>
        </p:nvSpPr>
        <p:spPr/>
        <p:txBody>
          <a:bodyPr/>
          <a:lstStyle/>
          <a:p>
            <a:fld id="{557D7054-7FDA-3D45-8F1E-6D418173871B}" type="datetimeFigureOut">
              <a:rPr lang="en-US" smtClean="0"/>
              <a:t>2/5/2019</a:t>
            </a:fld>
            <a:endParaRPr lang="en-US" dirty="0"/>
          </a:p>
        </p:txBody>
      </p:sp>
      <p:sp>
        <p:nvSpPr>
          <p:cNvPr id="6" name="Footer Placeholder 5">
            <a:extLst>
              <a:ext uri="{FF2B5EF4-FFF2-40B4-BE49-F238E27FC236}">
                <a16:creationId xmlns:a16="http://schemas.microsoft.com/office/drawing/2014/main" id="{038D20A7-6DB7-BA45-B363-73CF615C37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C3F8F3-43AF-D246-8D38-C147B0E64188}"/>
              </a:ext>
            </a:extLst>
          </p:cNvPr>
          <p:cNvSpPr>
            <a:spLocks noGrp="1"/>
          </p:cNvSpPr>
          <p:nvPr>
            <p:ph type="sldNum" sz="quarter" idx="12"/>
          </p:nvPr>
        </p:nvSpPr>
        <p:spPr/>
        <p:txBody>
          <a:bodyPr/>
          <a:lstStyle/>
          <a:p>
            <a:fld id="{8375090E-5763-A940-948E-5859B004E3C9}" type="slidenum">
              <a:rPr lang="en-US" smtClean="0"/>
              <a:t>‹#›</a:t>
            </a:fld>
            <a:endParaRPr lang="en-US" dirty="0"/>
          </a:p>
        </p:txBody>
      </p:sp>
    </p:spTree>
    <p:extLst>
      <p:ext uri="{BB962C8B-B14F-4D97-AF65-F5344CB8AC3E}">
        <p14:creationId xmlns:p14="http://schemas.microsoft.com/office/powerpoint/2010/main" val="270620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B305E7-1056-5947-B711-EF37B2C51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4ECA38-B21C-B146-8CF6-21CE20751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1697FA-2FE9-B44C-92B9-544CC4608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Regular"/>
              </a:defRPr>
            </a:lvl1pPr>
          </a:lstStyle>
          <a:p>
            <a:fld id="{557D7054-7FDA-3D45-8F1E-6D418173871B}" type="datetimeFigureOut">
              <a:rPr lang="en-US" smtClean="0"/>
              <a:pPr/>
              <a:t>2/5/2019</a:t>
            </a:fld>
            <a:endParaRPr lang="en-US" dirty="0"/>
          </a:p>
        </p:txBody>
      </p:sp>
      <p:sp>
        <p:nvSpPr>
          <p:cNvPr id="5" name="Footer Placeholder 4">
            <a:extLst>
              <a:ext uri="{FF2B5EF4-FFF2-40B4-BE49-F238E27FC236}">
                <a16:creationId xmlns:a16="http://schemas.microsoft.com/office/drawing/2014/main" id="{E98F8E4C-DACC-E340-B414-915267731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endParaRPr lang="en-US" dirty="0"/>
          </a:p>
        </p:txBody>
      </p:sp>
      <p:sp>
        <p:nvSpPr>
          <p:cNvPr id="6" name="Slide Number Placeholder 5">
            <a:extLst>
              <a:ext uri="{FF2B5EF4-FFF2-40B4-BE49-F238E27FC236}">
                <a16:creationId xmlns:a16="http://schemas.microsoft.com/office/drawing/2014/main" id="{45096AC2-0EFE-6947-8882-C93B08002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Regular"/>
              </a:defRPr>
            </a:lvl1pPr>
          </a:lstStyle>
          <a:p>
            <a:fld id="{8375090E-5763-A940-948E-5859B004E3C9}" type="slidenum">
              <a:rPr lang="en-US" smtClean="0"/>
              <a:pPr/>
              <a:t>‹#›</a:t>
            </a:fld>
            <a:endParaRPr lang="en-US" dirty="0"/>
          </a:p>
        </p:txBody>
      </p:sp>
    </p:spTree>
    <p:extLst>
      <p:ext uri="{BB962C8B-B14F-4D97-AF65-F5344CB8AC3E}">
        <p14:creationId xmlns:p14="http://schemas.microsoft.com/office/powerpoint/2010/main" val="1324387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rial Regular"/>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F427-0739-A142-BC66-E1312D3F77BD}"/>
              </a:ext>
            </a:extLst>
          </p:cNvPr>
          <p:cNvSpPr>
            <a:spLocks noGrp="1"/>
          </p:cNvSpPr>
          <p:nvPr>
            <p:ph type="ctrTitle"/>
          </p:nvPr>
        </p:nvSpPr>
        <p:spPr>
          <a:xfrm>
            <a:off x="597133" y="1122363"/>
            <a:ext cx="10943703" cy="1616096"/>
          </a:xfrm>
        </p:spPr>
        <p:txBody>
          <a:bodyPr>
            <a:normAutofit/>
          </a:bodyPr>
          <a:lstStyle/>
          <a:p>
            <a:r>
              <a:rPr lang="en-US" sz="4400" b="1" dirty="0">
                <a:solidFill>
                  <a:srgbClr val="0070C0"/>
                </a:solidFill>
                <a:effectLst>
                  <a:outerShdw blurRad="38100" dist="38100" dir="2700000" algn="tl">
                    <a:srgbClr val="000000">
                      <a:alpha val="43137"/>
                    </a:srgbClr>
                  </a:outerShdw>
                </a:effectLst>
              </a:rPr>
              <a:t>Long Term Care and How To Fund It.</a:t>
            </a:r>
          </a:p>
        </p:txBody>
      </p:sp>
      <p:sp>
        <p:nvSpPr>
          <p:cNvPr id="3" name="Subtitle 2">
            <a:extLst>
              <a:ext uri="{FF2B5EF4-FFF2-40B4-BE49-F238E27FC236}">
                <a16:creationId xmlns:a16="http://schemas.microsoft.com/office/drawing/2014/main" id="{DF1BB5B6-A183-2243-95D8-7276B8E361E1}"/>
              </a:ext>
            </a:extLst>
          </p:cNvPr>
          <p:cNvSpPr>
            <a:spLocks noGrp="1"/>
          </p:cNvSpPr>
          <p:nvPr>
            <p:ph type="subTitle" idx="1"/>
          </p:nvPr>
        </p:nvSpPr>
        <p:spPr>
          <a:xfrm>
            <a:off x="1524000" y="3157538"/>
            <a:ext cx="9144000" cy="1811647"/>
          </a:xfrm>
        </p:spPr>
        <p:txBody>
          <a:bodyPr>
            <a:normAutofit fontScale="92500"/>
          </a:bodyPr>
          <a:lstStyle/>
          <a:p>
            <a:r>
              <a:rPr lang="en-US" b="1" dirty="0"/>
              <a:t>Daniel Timins, Esq., CFP®</a:t>
            </a:r>
          </a:p>
          <a:p>
            <a:r>
              <a:rPr lang="en-US" b="1" dirty="0"/>
              <a:t>on behalf of the Financial Planning Association of Metro New York</a:t>
            </a:r>
          </a:p>
          <a:p>
            <a:endParaRPr lang="en-US" b="1" dirty="0"/>
          </a:p>
          <a:p>
            <a:r>
              <a:rPr lang="en-US" b="1" dirty="0"/>
              <a:t>February 5, 2019</a:t>
            </a:r>
          </a:p>
        </p:txBody>
      </p:sp>
      <p:pic>
        <p:nvPicPr>
          <p:cNvPr id="5" name="Picture 4">
            <a:extLst>
              <a:ext uri="{FF2B5EF4-FFF2-40B4-BE49-F238E27FC236}">
                <a16:creationId xmlns:a16="http://schemas.microsoft.com/office/drawing/2014/main" id="{6A090E02-2A3B-5D4F-87CA-C559192D841F}"/>
              </a:ext>
            </a:extLst>
          </p:cNvPr>
          <p:cNvPicPr>
            <a:picLocks noChangeAspect="1"/>
          </p:cNvPicPr>
          <p:nvPr/>
        </p:nvPicPr>
        <p:blipFill rotWithShape="1">
          <a:blip r:embed="rId2"/>
          <a:srcRect t="4494" b="68233"/>
          <a:stretch/>
        </p:blipFill>
        <p:spPr>
          <a:xfrm>
            <a:off x="51201" y="0"/>
            <a:ext cx="6215271" cy="1523855"/>
          </a:xfrm>
          <a:prstGeom prst="rect">
            <a:avLst/>
          </a:prstGeom>
        </p:spPr>
      </p:pic>
      <p:sp>
        <p:nvSpPr>
          <p:cNvPr id="9" name="TextBox 8">
            <a:extLst>
              <a:ext uri="{FF2B5EF4-FFF2-40B4-BE49-F238E27FC236}">
                <a16:creationId xmlns:a16="http://schemas.microsoft.com/office/drawing/2014/main" id="{7F642769-C6C5-AB4D-8439-5C8FADE1A893}"/>
              </a:ext>
            </a:extLst>
          </p:cNvPr>
          <p:cNvSpPr txBox="1"/>
          <p:nvPr/>
        </p:nvSpPr>
        <p:spPr>
          <a:xfrm>
            <a:off x="3158836" y="5089306"/>
            <a:ext cx="5570826" cy="646331"/>
          </a:xfrm>
          <a:prstGeom prst="rect">
            <a:avLst/>
          </a:prstGeom>
          <a:noFill/>
        </p:spPr>
        <p:txBody>
          <a:bodyPr wrap="square" rtlCol="0">
            <a:spAutoFit/>
          </a:bodyPr>
          <a:lstStyle/>
          <a:p>
            <a:pPr algn="ctr"/>
            <a:r>
              <a:rPr lang="en-US" dirty="0">
                <a:latin typeface="Arial Regular"/>
              </a:rPr>
              <a:t>In partnership with The New York Public Library</a:t>
            </a:r>
          </a:p>
          <a:p>
            <a:pPr algn="ctr"/>
            <a:r>
              <a:rPr lang="en-US" dirty="0">
                <a:latin typeface="Arial Regular"/>
              </a:rPr>
              <a:t>Science, Industry and Business Library </a:t>
            </a:r>
          </a:p>
        </p:txBody>
      </p:sp>
    </p:spTree>
    <p:extLst>
      <p:ext uri="{BB962C8B-B14F-4D97-AF65-F5344CB8AC3E}">
        <p14:creationId xmlns:p14="http://schemas.microsoft.com/office/powerpoint/2010/main" val="3871789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LTC: How the Benefit Works</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r>
              <a:rPr lang="en-US" dirty="0"/>
              <a:t>Example: $250 per day for 5 years</a:t>
            </a:r>
          </a:p>
          <a:p>
            <a:pPr lvl="1"/>
            <a:r>
              <a:rPr lang="en-US" dirty="0"/>
              <a:t>$250 x 365 days x 5 years = </a:t>
            </a:r>
            <a:r>
              <a:rPr lang="en-US" sz="3600" b="1" u="sng" dirty="0"/>
              <a:t>$456,250</a:t>
            </a:r>
          </a:p>
          <a:p>
            <a:pPr lvl="1"/>
            <a:r>
              <a:rPr lang="en-US" dirty="0"/>
              <a:t>$456,250 is usually your guaranteed amount</a:t>
            </a:r>
          </a:p>
          <a:p>
            <a:pPr marL="457200" lvl="1" indent="0">
              <a:buNone/>
            </a:pPr>
            <a:endParaRPr lang="en-US" dirty="0"/>
          </a:p>
          <a:p>
            <a:r>
              <a:rPr lang="en-US" dirty="0"/>
              <a:t>This is your “Insurance Pool”</a:t>
            </a:r>
          </a:p>
          <a:p>
            <a:pPr lvl="1"/>
            <a:r>
              <a:rPr lang="en-US" dirty="0"/>
              <a:t>If you use it slower = lasts longer</a:t>
            </a:r>
          </a:p>
          <a:p>
            <a:pPr lvl="1"/>
            <a:r>
              <a:rPr lang="en-US" dirty="0"/>
              <a:t>If you use it faster = lasts less time</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5" name="Picture 2" descr="C:\Users\Daniel\AppData\Local\Microsoft\Windows\Temporary Internet Files\Content.IE5\VL578G4G\MP900427632[1].jpg">
            <a:extLst>
              <a:ext uri="{FF2B5EF4-FFF2-40B4-BE49-F238E27FC236}">
                <a16:creationId xmlns:a16="http://schemas.microsoft.com/office/drawing/2014/main" id="{5E329136-9726-4525-A885-6E1DE6D902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24" y="1825625"/>
            <a:ext cx="3074276" cy="311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45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Other Optional Aspects</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r>
              <a:rPr lang="en-US" dirty="0"/>
              <a:t>Cost of Living Adjustment</a:t>
            </a:r>
          </a:p>
          <a:p>
            <a:pPr lvl="1"/>
            <a:r>
              <a:rPr lang="en-US" dirty="0"/>
              <a:t>$150 per day @ 2014 levels; increases 5% per year</a:t>
            </a:r>
          </a:p>
          <a:p>
            <a:pPr marL="393192" lvl="1" indent="0">
              <a:buNone/>
            </a:pPr>
            <a:endParaRPr lang="en-US" dirty="0"/>
          </a:p>
          <a:p>
            <a:r>
              <a:rPr lang="en-US" dirty="0"/>
              <a:t>Life Insurance / LTC Hybrid Policies</a:t>
            </a:r>
          </a:p>
          <a:p>
            <a:pPr marL="109728" indent="0">
              <a:buNone/>
            </a:pPr>
            <a:endParaRPr lang="en-US" dirty="0"/>
          </a:p>
          <a:p>
            <a:r>
              <a:rPr lang="en-US" dirty="0"/>
              <a:t>Home Care % lower than Institutional Care</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21727918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wipe(down)">
                                      <p:cBhvr>
                                        <p:cTn id="50" dur="580">
                                          <p:stCondLst>
                                            <p:cond delay="0"/>
                                          </p:stCondLst>
                                        </p:cTn>
                                        <p:tgtEl>
                                          <p:spTgt spid="3">
                                            <p:txEl>
                                              <p:pRg st="3" end="3"/>
                                            </p:txEl>
                                          </p:spTgt>
                                        </p:tgtEl>
                                      </p:cBhvr>
                                    </p:animEffect>
                                    <p:anim calcmode="lin" valueType="num">
                                      <p:cBhvr>
                                        <p:cTn id="5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3" end="3"/>
                                            </p:txEl>
                                          </p:spTgt>
                                        </p:tgtEl>
                                      </p:cBhvr>
                                      <p:to x="100000" y="60000"/>
                                    </p:animScale>
                                    <p:animScale>
                                      <p:cBhvr>
                                        <p:cTn id="57" dur="166" decel="50000">
                                          <p:stCondLst>
                                            <p:cond delay="676"/>
                                          </p:stCondLst>
                                        </p:cTn>
                                        <p:tgtEl>
                                          <p:spTgt spid="3">
                                            <p:txEl>
                                              <p:pRg st="3" end="3"/>
                                            </p:txEl>
                                          </p:spTgt>
                                        </p:tgtEl>
                                      </p:cBhvr>
                                      <p:to x="100000" y="100000"/>
                                    </p:animScale>
                                    <p:animScale>
                                      <p:cBhvr>
                                        <p:cTn id="58" dur="26">
                                          <p:stCondLst>
                                            <p:cond delay="1312"/>
                                          </p:stCondLst>
                                        </p:cTn>
                                        <p:tgtEl>
                                          <p:spTgt spid="3">
                                            <p:txEl>
                                              <p:pRg st="3" end="3"/>
                                            </p:txEl>
                                          </p:spTgt>
                                        </p:tgtEl>
                                      </p:cBhvr>
                                      <p:to x="100000" y="80000"/>
                                    </p:animScale>
                                    <p:animScale>
                                      <p:cBhvr>
                                        <p:cTn id="59" dur="166" decel="50000">
                                          <p:stCondLst>
                                            <p:cond delay="1338"/>
                                          </p:stCondLst>
                                        </p:cTn>
                                        <p:tgtEl>
                                          <p:spTgt spid="3">
                                            <p:txEl>
                                              <p:pRg st="3" end="3"/>
                                            </p:txEl>
                                          </p:spTgt>
                                        </p:tgtEl>
                                      </p:cBhvr>
                                      <p:to x="100000" y="100000"/>
                                    </p:animScale>
                                    <p:animScale>
                                      <p:cBhvr>
                                        <p:cTn id="60" dur="26">
                                          <p:stCondLst>
                                            <p:cond delay="1642"/>
                                          </p:stCondLst>
                                        </p:cTn>
                                        <p:tgtEl>
                                          <p:spTgt spid="3">
                                            <p:txEl>
                                              <p:pRg st="3" end="3"/>
                                            </p:txEl>
                                          </p:spTgt>
                                        </p:tgtEl>
                                      </p:cBhvr>
                                      <p:to x="100000" y="90000"/>
                                    </p:animScale>
                                    <p:animScale>
                                      <p:cBhvr>
                                        <p:cTn id="61" dur="166" decel="50000">
                                          <p:stCondLst>
                                            <p:cond delay="1668"/>
                                          </p:stCondLst>
                                        </p:cTn>
                                        <p:tgtEl>
                                          <p:spTgt spid="3">
                                            <p:txEl>
                                              <p:pRg st="3" end="3"/>
                                            </p:txEl>
                                          </p:spTgt>
                                        </p:tgtEl>
                                      </p:cBhvr>
                                      <p:to x="100000" y="100000"/>
                                    </p:animScale>
                                    <p:animScale>
                                      <p:cBhvr>
                                        <p:cTn id="62" dur="26">
                                          <p:stCondLst>
                                            <p:cond delay="1808"/>
                                          </p:stCondLst>
                                        </p:cTn>
                                        <p:tgtEl>
                                          <p:spTgt spid="3">
                                            <p:txEl>
                                              <p:pRg st="3" end="3"/>
                                            </p:txEl>
                                          </p:spTgt>
                                        </p:tgtEl>
                                      </p:cBhvr>
                                      <p:to x="100000" y="95000"/>
                                    </p:animScale>
                                    <p:animScale>
                                      <p:cBhvr>
                                        <p:cTn id="63" dur="166" decel="50000">
                                          <p:stCondLst>
                                            <p:cond delay="1834"/>
                                          </p:stCondLst>
                                        </p:cTn>
                                        <p:tgtEl>
                                          <p:spTgt spid="3">
                                            <p:txEl>
                                              <p:pRg st="3" end="3"/>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wipe(down)">
                                      <p:cBhvr>
                                        <p:cTn id="68" dur="580">
                                          <p:stCondLst>
                                            <p:cond delay="0"/>
                                          </p:stCondLst>
                                        </p:cTn>
                                        <p:tgtEl>
                                          <p:spTgt spid="3">
                                            <p:txEl>
                                              <p:pRg st="5" end="5"/>
                                            </p:txEl>
                                          </p:spTgt>
                                        </p:tgtEl>
                                      </p:cBhvr>
                                    </p:animEffect>
                                    <p:anim calcmode="lin" valueType="num">
                                      <p:cBhvr>
                                        <p:cTn id="6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5" end="5"/>
                                            </p:txEl>
                                          </p:spTgt>
                                        </p:tgtEl>
                                      </p:cBhvr>
                                      <p:to x="100000" y="60000"/>
                                    </p:animScale>
                                    <p:animScale>
                                      <p:cBhvr>
                                        <p:cTn id="75" dur="166" decel="50000">
                                          <p:stCondLst>
                                            <p:cond delay="676"/>
                                          </p:stCondLst>
                                        </p:cTn>
                                        <p:tgtEl>
                                          <p:spTgt spid="3">
                                            <p:txEl>
                                              <p:pRg st="5" end="5"/>
                                            </p:txEl>
                                          </p:spTgt>
                                        </p:tgtEl>
                                      </p:cBhvr>
                                      <p:to x="100000" y="100000"/>
                                    </p:animScale>
                                    <p:animScale>
                                      <p:cBhvr>
                                        <p:cTn id="76" dur="26">
                                          <p:stCondLst>
                                            <p:cond delay="1312"/>
                                          </p:stCondLst>
                                        </p:cTn>
                                        <p:tgtEl>
                                          <p:spTgt spid="3">
                                            <p:txEl>
                                              <p:pRg st="5" end="5"/>
                                            </p:txEl>
                                          </p:spTgt>
                                        </p:tgtEl>
                                      </p:cBhvr>
                                      <p:to x="100000" y="80000"/>
                                    </p:animScale>
                                    <p:animScale>
                                      <p:cBhvr>
                                        <p:cTn id="77" dur="166" decel="50000">
                                          <p:stCondLst>
                                            <p:cond delay="1338"/>
                                          </p:stCondLst>
                                        </p:cTn>
                                        <p:tgtEl>
                                          <p:spTgt spid="3">
                                            <p:txEl>
                                              <p:pRg st="5" end="5"/>
                                            </p:txEl>
                                          </p:spTgt>
                                        </p:tgtEl>
                                      </p:cBhvr>
                                      <p:to x="100000" y="100000"/>
                                    </p:animScale>
                                    <p:animScale>
                                      <p:cBhvr>
                                        <p:cTn id="78" dur="26">
                                          <p:stCondLst>
                                            <p:cond delay="1642"/>
                                          </p:stCondLst>
                                        </p:cTn>
                                        <p:tgtEl>
                                          <p:spTgt spid="3">
                                            <p:txEl>
                                              <p:pRg st="5" end="5"/>
                                            </p:txEl>
                                          </p:spTgt>
                                        </p:tgtEl>
                                      </p:cBhvr>
                                      <p:to x="100000" y="90000"/>
                                    </p:animScale>
                                    <p:animScale>
                                      <p:cBhvr>
                                        <p:cTn id="79" dur="166" decel="50000">
                                          <p:stCondLst>
                                            <p:cond delay="1668"/>
                                          </p:stCondLst>
                                        </p:cTn>
                                        <p:tgtEl>
                                          <p:spTgt spid="3">
                                            <p:txEl>
                                              <p:pRg st="5" end="5"/>
                                            </p:txEl>
                                          </p:spTgt>
                                        </p:tgtEl>
                                      </p:cBhvr>
                                      <p:to x="100000" y="100000"/>
                                    </p:animScale>
                                    <p:animScale>
                                      <p:cBhvr>
                                        <p:cTn id="80" dur="26">
                                          <p:stCondLst>
                                            <p:cond delay="1808"/>
                                          </p:stCondLst>
                                        </p:cTn>
                                        <p:tgtEl>
                                          <p:spTgt spid="3">
                                            <p:txEl>
                                              <p:pRg st="5" end="5"/>
                                            </p:txEl>
                                          </p:spTgt>
                                        </p:tgtEl>
                                      </p:cBhvr>
                                      <p:to x="100000" y="95000"/>
                                    </p:animScale>
                                    <p:animScale>
                                      <p:cBhvr>
                                        <p:cTn id="81"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Coverage Caveats</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r>
              <a:rPr lang="en-US" dirty="0"/>
              <a:t>Some policies pay less for home care than nursing home care</a:t>
            </a:r>
          </a:p>
          <a:p>
            <a:r>
              <a:rPr lang="en-US" dirty="0"/>
              <a:t>Example:</a:t>
            </a:r>
          </a:p>
          <a:p>
            <a:pPr lvl="1"/>
            <a:r>
              <a:rPr lang="en-US" dirty="0"/>
              <a:t>$250 per day for Nursing Home</a:t>
            </a:r>
          </a:p>
          <a:p>
            <a:pPr lvl="1"/>
            <a:r>
              <a:rPr lang="en-US" dirty="0"/>
              <a:t>$125 Per day for Home Care</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5" name="Picture 2" descr="C:\Program Files\Microsoft Office\MEDIA\CAGCAT10\j0185604.wmf">
            <a:extLst>
              <a:ext uri="{FF2B5EF4-FFF2-40B4-BE49-F238E27FC236}">
                <a16:creationId xmlns:a16="http://schemas.microsoft.com/office/drawing/2014/main" id="{80B65A53-479B-4C05-B9DD-481241C414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733800"/>
            <a:ext cx="2057400" cy="2059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Daniel\AppData\Local\Microsoft\Windows\Temporary Internet Files\Content.IE5\YAZDQ3E1\MP900430503[1].jpg">
            <a:extLst>
              <a:ext uri="{FF2B5EF4-FFF2-40B4-BE49-F238E27FC236}">
                <a16:creationId xmlns:a16="http://schemas.microsoft.com/office/drawing/2014/main" id="{104D082F-201C-4739-99B6-C1ADBACC62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2" y="2945825"/>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86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LTC: What Effects Premiums?</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r>
              <a:rPr lang="en-US" dirty="0"/>
              <a:t>Age</a:t>
            </a:r>
          </a:p>
          <a:p>
            <a:r>
              <a:rPr lang="en-US" dirty="0"/>
              <a:t>Health</a:t>
            </a:r>
          </a:p>
          <a:p>
            <a:r>
              <a:rPr lang="en-US" dirty="0"/>
              <a:t>Coverage / Policy Options</a:t>
            </a:r>
          </a:p>
          <a:p>
            <a:pPr lvl="1"/>
            <a:r>
              <a:rPr lang="en-US" dirty="0"/>
              <a:t>Waiting Period</a:t>
            </a:r>
          </a:p>
          <a:p>
            <a:pPr lvl="1"/>
            <a:r>
              <a:rPr lang="en-US" dirty="0"/>
              <a:t>$ Amount per day</a:t>
            </a:r>
          </a:p>
          <a:p>
            <a:pPr lvl="1"/>
            <a:r>
              <a:rPr lang="en-US" dirty="0"/>
              <a:t>Amount of years of care</a:t>
            </a:r>
          </a:p>
          <a:p>
            <a:pPr lvl="1"/>
            <a:r>
              <a:rPr lang="en-US" dirty="0"/>
              <a:t>Is Home Care % same as Nursing Home Coverage?</a:t>
            </a:r>
          </a:p>
          <a:p>
            <a:pPr lvl="1"/>
            <a:r>
              <a:rPr lang="en-US" dirty="0"/>
              <a:t>Cost of Living adjustments</a:t>
            </a:r>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5" name="Picture 2" descr="C:\Users\Daniel\AppData\Local\Microsoft\Windows\Temporary Internet Files\Content.IE5\YAZDQ3E1\MC900359051[1].wmf">
            <a:extLst>
              <a:ext uri="{FF2B5EF4-FFF2-40B4-BE49-F238E27FC236}">
                <a16:creationId xmlns:a16="http://schemas.microsoft.com/office/drawing/2014/main" id="{0D9363AA-8646-4B43-81D4-AA9174846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2438" y="1559455"/>
            <a:ext cx="2856187" cy="258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00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Old-School LTC Policy Problems</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714703" y="1825625"/>
            <a:ext cx="10639097" cy="4351338"/>
          </a:xfrm>
        </p:spPr>
        <p:txBody>
          <a:bodyPr>
            <a:normAutofit/>
          </a:bodyPr>
          <a:lstStyle/>
          <a:p>
            <a:pPr marL="0" indent="0">
              <a:buNone/>
            </a:pPr>
            <a:r>
              <a:rPr lang="en-US" dirty="0"/>
              <a:t>These were “stand alone” policies (I.e. no life insurance coverage)</a:t>
            </a:r>
          </a:p>
          <a:p>
            <a:pPr marL="0" indent="0">
              <a:buNone/>
            </a:pPr>
            <a:endParaRPr lang="en-US" dirty="0"/>
          </a:p>
          <a:p>
            <a:r>
              <a:rPr lang="en-US" dirty="0"/>
              <a:t>Very few lapsed policies!</a:t>
            </a:r>
          </a:p>
          <a:p>
            <a:pPr lvl="1"/>
            <a:r>
              <a:rPr lang="en-US" dirty="0"/>
              <a:t>Lapsed policies were built into premium prices</a:t>
            </a:r>
          </a:p>
          <a:p>
            <a:pPr lvl="1"/>
            <a:r>
              <a:rPr lang="en-US" dirty="0"/>
              <a:t>Insurance companies losing money!!!</a:t>
            </a:r>
          </a:p>
          <a:p>
            <a:pPr marL="457200" lvl="1" indent="0">
              <a:buNone/>
            </a:pPr>
            <a:endParaRPr lang="en-US" dirty="0"/>
          </a:p>
          <a:p>
            <a:r>
              <a:rPr lang="en-US" dirty="0"/>
              <a:t>Insurance Company “Fixes” – for new AND existing policies:</a:t>
            </a:r>
          </a:p>
          <a:p>
            <a:pPr lvl="1"/>
            <a:r>
              <a:rPr lang="en-US" dirty="0"/>
              <a:t>Premiums raised</a:t>
            </a:r>
          </a:p>
          <a:p>
            <a:pPr lvl="1"/>
            <a:r>
              <a:rPr lang="en-US" dirty="0"/>
              <a:t>Coverage Terms decreased</a:t>
            </a:r>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91612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Most </a:t>
            </a:r>
            <a:r>
              <a:rPr lang="en-US" sz="4000" b="1" u="sng"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a:t>
            </a:r>
            <a:r>
              <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Policies are LTC / Life Insurance Hybrids</a:t>
            </a: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r>
              <a:rPr lang="en-US" dirty="0"/>
              <a:t>You buy a life insurance policy with a “rider” that pays for LTC</a:t>
            </a:r>
          </a:p>
          <a:p>
            <a:pPr lvl="1"/>
            <a:r>
              <a:rPr lang="en-US" dirty="0"/>
              <a:t>Any money used on LTC decreases your eventual life insurance payment</a:t>
            </a:r>
          </a:p>
          <a:p>
            <a:pPr lvl="1"/>
            <a:r>
              <a:rPr lang="en-US" dirty="0"/>
              <a:t>Prices tend to be higher than old stand-alone policies, but allows insurance companies to have a larger pool of participants</a:t>
            </a:r>
          </a:p>
          <a:p>
            <a:pPr marL="457200" lvl="1" indent="0">
              <a:buNone/>
            </a:pPr>
            <a:endParaRPr lang="en-US" dirty="0"/>
          </a:p>
          <a:p>
            <a:r>
              <a:rPr lang="en-US" dirty="0"/>
              <a:t>These are “Permanent” life insurance policies with cash value</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766699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35826121"/>
              </p:ext>
            </p:extLst>
          </p:nvPr>
        </p:nvGraphicFramePr>
        <p:xfrm>
          <a:off x="914399" y="1520791"/>
          <a:ext cx="9856270" cy="3673268"/>
        </p:xfrm>
        <a:graphic>
          <a:graphicData uri="http://schemas.openxmlformats.org/drawingml/2006/table">
            <a:tbl>
              <a:tblPr firstRow="1" bandRow="1">
                <a:tableStyleId>{5C22544A-7EE6-4342-B048-85BDC9FD1C3A}</a:tableStyleId>
              </a:tblPr>
              <a:tblGrid>
                <a:gridCol w="5399774">
                  <a:extLst>
                    <a:ext uri="{9D8B030D-6E8A-4147-A177-3AD203B41FA5}">
                      <a16:colId xmlns:a16="http://schemas.microsoft.com/office/drawing/2014/main" val="20000"/>
                    </a:ext>
                  </a:extLst>
                </a:gridCol>
                <a:gridCol w="4456496">
                  <a:extLst>
                    <a:ext uri="{9D8B030D-6E8A-4147-A177-3AD203B41FA5}">
                      <a16:colId xmlns:a16="http://schemas.microsoft.com/office/drawing/2014/main" val="20001"/>
                    </a:ext>
                  </a:extLst>
                </a:gridCol>
              </a:tblGrid>
              <a:tr h="634037">
                <a:tc gridSpan="2">
                  <a:txBody>
                    <a:bodyPr/>
                    <a:lstStyle/>
                    <a:p>
                      <a:r>
                        <a:rPr lang="en-US" dirty="0"/>
                        <a:t>The type of Medicaid benefit you</a:t>
                      </a:r>
                      <a:r>
                        <a:rPr lang="en-US" baseline="0" dirty="0"/>
                        <a:t> receive determines “look back” periods (I.e. the penalty for transferring assets)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033188">
                <a:tc>
                  <a:txBody>
                    <a:bodyPr/>
                    <a:lstStyle/>
                    <a:p>
                      <a:pPr algn="ctr"/>
                      <a:r>
                        <a:rPr lang="en-US" sz="2400" b="1" u="sng" dirty="0">
                          <a:solidFill>
                            <a:schemeClr val="tx1"/>
                          </a:solidFill>
                        </a:rPr>
                        <a:t>Community</a:t>
                      </a:r>
                      <a:r>
                        <a:rPr lang="en-US" sz="2400" b="1" u="sng" baseline="0" dirty="0">
                          <a:solidFill>
                            <a:schemeClr val="tx1"/>
                          </a:solidFill>
                        </a:rPr>
                        <a:t> </a:t>
                      </a:r>
                      <a:r>
                        <a:rPr lang="en-US" sz="2400" b="1" u="sng" dirty="0">
                          <a:solidFill>
                            <a:schemeClr val="tx1"/>
                          </a:solidFill>
                        </a:rPr>
                        <a:t>Care</a:t>
                      </a:r>
                      <a:endParaRPr lang="en-US" sz="2400" u="sng" dirty="0">
                        <a:solidFill>
                          <a:schemeClr val="tx1"/>
                        </a:solidFill>
                      </a:endParaRPr>
                    </a:p>
                    <a:p>
                      <a:pPr lvl="0"/>
                      <a:r>
                        <a:rPr lang="en-US" b="1" dirty="0">
                          <a:solidFill>
                            <a:schemeClr val="tx1"/>
                          </a:solidFill>
                        </a:rPr>
                        <a:t>Personal care, physical therapy, home health care and home health aid services;</a:t>
                      </a:r>
                      <a:r>
                        <a:rPr lang="en-US" b="1" baseline="0" dirty="0">
                          <a:solidFill>
                            <a:schemeClr val="tx1"/>
                          </a:solidFill>
                        </a:rPr>
                        <a:t> c</a:t>
                      </a:r>
                      <a:r>
                        <a:rPr lang="en-US" sz="1800" b="1" kern="1200" dirty="0">
                          <a:solidFill>
                            <a:schemeClr val="tx1"/>
                          </a:solidFill>
                          <a:latin typeface="+mn-lt"/>
                          <a:ea typeface="+mn-ea"/>
                          <a:cs typeface="+mn-cs"/>
                        </a:rPr>
                        <a:t>linical or out-patient basis; includes physicians, dentists, pharmaceutical, nursery</a:t>
                      </a:r>
                    </a:p>
                    <a:p>
                      <a:pPr lvl="0"/>
                      <a:endParaRPr lang="en-US" sz="1800" b="1" kern="1200" dirty="0">
                        <a:solidFill>
                          <a:schemeClr val="tx1"/>
                        </a:solidFill>
                        <a:latin typeface="+mn-lt"/>
                        <a:ea typeface="+mn-ea"/>
                        <a:cs typeface="+mn-cs"/>
                      </a:endParaRPr>
                    </a:p>
                    <a:p>
                      <a:endParaRPr lang="en-US" dirty="0">
                        <a:solidFill>
                          <a:schemeClr val="tx1"/>
                        </a:solidFill>
                      </a:endParaRPr>
                    </a:p>
                  </a:txBody>
                  <a:tcPr/>
                </a:tc>
                <a:tc>
                  <a:txBody>
                    <a:bodyPr/>
                    <a:lstStyle/>
                    <a:p>
                      <a:pPr algn="ctr"/>
                      <a:r>
                        <a:rPr lang="en-US" sz="2400" b="1" u="sng" kern="1200" dirty="0">
                          <a:solidFill>
                            <a:schemeClr val="tx1"/>
                          </a:solidFill>
                          <a:latin typeface="+mn-lt"/>
                          <a:ea typeface="+mn-ea"/>
                          <a:cs typeface="+mn-cs"/>
                        </a:rPr>
                        <a:t>Institutional</a:t>
                      </a:r>
                    </a:p>
                    <a:p>
                      <a:pPr lvl="0"/>
                      <a:r>
                        <a:rPr lang="en-US" sz="1800" b="1" kern="1200" dirty="0">
                          <a:solidFill>
                            <a:schemeClr val="tx1"/>
                          </a:solidFill>
                          <a:latin typeface="+mn-lt"/>
                          <a:ea typeface="+mn-ea"/>
                          <a:cs typeface="+mn-cs"/>
                        </a:rPr>
                        <a:t>Hospitals, medical facilities, nursing homes </a:t>
                      </a:r>
                    </a:p>
                    <a:p>
                      <a:pPr lvl="0"/>
                      <a:endParaRPr lang="en-US" sz="1800" b="1" kern="1200" dirty="0">
                        <a:solidFill>
                          <a:schemeClr val="tx1"/>
                        </a:solidFill>
                        <a:latin typeface="+mn-lt"/>
                        <a:ea typeface="+mn-ea"/>
                        <a:cs typeface="+mn-cs"/>
                      </a:endParaRPr>
                    </a:p>
                    <a:p>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pPr algn="ctr"/>
            <a:r>
              <a:rPr lang="en-US" b="1" dirty="0">
                <a:solidFill>
                  <a:srgbClr val="0070C0"/>
                </a:solidFill>
                <a:effectLst>
                  <a:outerShdw blurRad="38100" dist="38100" dir="2700000" algn="tl">
                    <a:srgbClr val="000000">
                      <a:alpha val="43137"/>
                    </a:srgbClr>
                  </a:outerShdw>
                </a:effectLst>
              </a:rPr>
              <a:t>Types of Medicaid</a:t>
            </a:r>
          </a:p>
        </p:txBody>
      </p:sp>
      <p:pic>
        <p:nvPicPr>
          <p:cNvPr id="5" name="Picture 2" descr="C:\Program Files\Microsoft Office\MEDIA\CAGCAT10\j0185604.wmf"/>
          <p:cNvPicPr>
            <a:picLocks noChangeAspect="1" noChangeArrowheads="1"/>
          </p:cNvPicPr>
          <p:nvPr/>
        </p:nvPicPr>
        <p:blipFill>
          <a:blip r:embed="rId2" cstate="print"/>
          <a:srcRect/>
          <a:stretch>
            <a:fillRect/>
          </a:stretch>
        </p:blipFill>
        <p:spPr bwMode="auto">
          <a:xfrm>
            <a:off x="2871538" y="3581399"/>
            <a:ext cx="1446593" cy="1448027"/>
          </a:xfrm>
          <a:prstGeom prst="rect">
            <a:avLst/>
          </a:prstGeom>
          <a:noFill/>
        </p:spPr>
      </p:pic>
      <p:pic>
        <p:nvPicPr>
          <p:cNvPr id="6" name="Picture 3" descr="C:\Program Files\Microsoft Office\MEDIA\CAGCAT10\j0235319.wmf"/>
          <p:cNvPicPr>
            <a:picLocks noChangeAspect="1" noChangeArrowheads="1"/>
          </p:cNvPicPr>
          <p:nvPr/>
        </p:nvPicPr>
        <p:blipFill>
          <a:blip r:embed="rId3" cstate="print"/>
          <a:srcRect/>
          <a:stretch>
            <a:fillRect/>
          </a:stretch>
        </p:blipFill>
        <p:spPr bwMode="auto">
          <a:xfrm>
            <a:off x="7690585" y="3611563"/>
            <a:ext cx="1418016" cy="1447800"/>
          </a:xfrm>
          <a:prstGeom prst="rect">
            <a:avLst/>
          </a:prstGeom>
          <a:noFill/>
        </p:spPr>
      </p:pic>
      <p:pic>
        <p:nvPicPr>
          <p:cNvPr id="7" name="Picture 6">
            <a:extLst>
              <a:ext uri="{FF2B5EF4-FFF2-40B4-BE49-F238E27FC236}">
                <a16:creationId xmlns:a16="http://schemas.microsoft.com/office/drawing/2014/main" id="{D3A3EDBF-272E-4AA5-8397-DC9B47EDFB83}"/>
              </a:ext>
            </a:extLst>
          </p:cNvPr>
          <p:cNvPicPr>
            <a:picLocks noChangeAspect="1"/>
          </p:cNvPicPr>
          <p:nvPr/>
        </p:nvPicPr>
        <p:blipFill rotWithShape="1">
          <a:blip r:embed="rId4"/>
          <a:srcRect t="4494" b="68233"/>
          <a:stretch/>
        </p:blipFill>
        <p:spPr>
          <a:xfrm>
            <a:off x="7105926" y="5562600"/>
            <a:ext cx="4476475" cy="1097538"/>
          </a:xfrm>
          <a:prstGeom prst="rect">
            <a:avLst/>
          </a:prstGeom>
        </p:spPr>
      </p:pic>
    </p:spTree>
    <p:extLst>
      <p:ext uri="{BB962C8B-B14F-4D97-AF65-F5344CB8AC3E}">
        <p14:creationId xmlns:p14="http://schemas.microsoft.com/office/powerpoint/2010/main" val="14890618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Medicaid: What does “Home care” cover?</a:t>
            </a:r>
            <a:endParaRPr lang="en-US" sz="4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838200" y="1472666"/>
            <a:ext cx="10515600" cy="4704298"/>
          </a:xfrm>
        </p:spPr>
        <p:txBody>
          <a:bodyPr>
            <a:normAutofit/>
          </a:bodyPr>
          <a:lstStyle/>
          <a:p>
            <a:r>
              <a:rPr lang="en-US" dirty="0"/>
              <a:t>A paid caregiver to assist with ADLs</a:t>
            </a:r>
          </a:p>
          <a:p>
            <a:pPr lvl="1"/>
            <a:r>
              <a:rPr lang="en-US" dirty="0"/>
              <a:t>No guarantee as to how many hours you will receive daily</a:t>
            </a:r>
          </a:p>
          <a:p>
            <a:pPr lvl="1"/>
            <a:r>
              <a:rPr lang="en-US" dirty="0"/>
              <a:t>No cleaning or fancy cooking (warming up food okay)</a:t>
            </a:r>
          </a:p>
          <a:p>
            <a:pPr marL="457200" lvl="1" indent="0">
              <a:buNone/>
            </a:pPr>
            <a:endParaRPr lang="en-US" sz="800" dirty="0"/>
          </a:p>
          <a:p>
            <a:r>
              <a:rPr lang="en-US" dirty="0"/>
              <a:t>A caregiver must be qualified individually or by a Medicaid-compliant agency</a:t>
            </a:r>
          </a:p>
          <a:p>
            <a:pPr marL="0" indent="0">
              <a:buNone/>
            </a:pPr>
            <a:endParaRPr lang="en-US" sz="800" dirty="0"/>
          </a:p>
          <a:p>
            <a:r>
              <a:rPr lang="en-US" dirty="0"/>
              <a:t>EVERYONE prefers home care to nursing home care…</a:t>
            </a:r>
          </a:p>
          <a:p>
            <a:pPr lvl="1"/>
            <a:r>
              <a:rPr lang="en-US" dirty="0"/>
              <a:t>…but it is hard to get 24 hour home care</a:t>
            </a:r>
          </a:p>
          <a:p>
            <a:pPr lvl="1"/>
            <a:r>
              <a:rPr lang="en-US" dirty="0"/>
              <a:t>And if you need a nurse during any 24 hour period, you may be required to go to a nursing home to get benefits</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2349907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erson standing in a room&#10;&#10;Description automatically generated">
            <a:extLst>
              <a:ext uri="{FF2B5EF4-FFF2-40B4-BE49-F238E27FC236}">
                <a16:creationId xmlns:a16="http://schemas.microsoft.com/office/drawing/2014/main" id="{AA0786DA-95E8-4156-B110-25A364296DAD}"/>
              </a:ext>
            </a:extLst>
          </p:cNvPr>
          <p:cNvPicPr>
            <a:picLocks noChangeAspect="1"/>
          </p:cNvPicPr>
          <p:nvPr/>
        </p:nvPicPr>
        <p:blipFill rotWithShape="1">
          <a:blip r:embed="rId2">
            <a:alphaModFix/>
            <a:extLst/>
          </a:blip>
          <a:srcRect l="17336" r="14254" b="2"/>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15" name="Picture 12">
            <a:extLst>
              <a:ext uri="{FF2B5EF4-FFF2-40B4-BE49-F238E27FC236}">
                <a16:creationId xmlns:a16="http://schemas.microsoft.com/office/drawing/2014/main" id="{3B37BAF8-EA97-496B-9DF6-3D53B6A199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a:xfrm>
            <a:off x="558800" y="143934"/>
            <a:ext cx="10498667" cy="1580924"/>
          </a:xfrm>
        </p:spPr>
        <p:txBody>
          <a:bodyPr>
            <a:normAutofit/>
          </a:bodyPr>
          <a:lstStyle/>
          <a:p>
            <a:pPr algn="ctr"/>
            <a:r>
              <a:rPr lang="en-US" sz="31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Medicaid: “But I don’t want to go to a Nursing Home!!”</a:t>
            </a:r>
            <a:endParaRPr lang="en-US" sz="31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220133" y="1303867"/>
            <a:ext cx="6486448" cy="4995333"/>
          </a:xfrm>
        </p:spPr>
        <p:txBody>
          <a:bodyPr anchor="ctr">
            <a:normAutofit/>
          </a:bodyPr>
          <a:lstStyle/>
          <a:p>
            <a:r>
              <a:rPr lang="en-US" sz="2000" dirty="0">
                <a:solidFill>
                  <a:srgbClr val="000000"/>
                </a:solidFill>
              </a:rPr>
              <a:t>NO ONE wants you to be in the nursing home while on Medicaid: Not you, not your family, not even the nursing home!</a:t>
            </a:r>
          </a:p>
          <a:p>
            <a:pPr marL="0" indent="0">
              <a:buNone/>
            </a:pPr>
            <a:endParaRPr lang="en-US" sz="1200" dirty="0">
              <a:solidFill>
                <a:srgbClr val="000000"/>
              </a:solidFill>
            </a:endParaRPr>
          </a:p>
          <a:p>
            <a:r>
              <a:rPr lang="en-US" sz="2000" dirty="0">
                <a:solidFill>
                  <a:srgbClr val="000000"/>
                </a:solidFill>
              </a:rPr>
              <a:t>You probably have to be there because you need nursing staff available during a 24 hour period</a:t>
            </a:r>
          </a:p>
          <a:p>
            <a:pPr marL="0" indent="0">
              <a:buNone/>
            </a:pPr>
            <a:endParaRPr lang="en-US" sz="1200" dirty="0">
              <a:solidFill>
                <a:srgbClr val="000000"/>
              </a:solidFill>
            </a:endParaRPr>
          </a:p>
          <a:p>
            <a:r>
              <a:rPr lang="en-US" sz="2000" dirty="0">
                <a:solidFill>
                  <a:srgbClr val="000000"/>
                </a:solidFill>
              </a:rPr>
              <a:t>“Okay, I feel better now…how do I get out of here?”</a:t>
            </a:r>
          </a:p>
          <a:p>
            <a:pPr lvl="1"/>
            <a:r>
              <a:rPr lang="en-US" sz="2000" dirty="0">
                <a:solidFill>
                  <a:srgbClr val="000000"/>
                </a:solidFill>
              </a:rPr>
              <a:t>Nursing facility will want to see their suggested amount of homecare employees in place before you are released</a:t>
            </a:r>
          </a:p>
          <a:p>
            <a:pPr lvl="1"/>
            <a:r>
              <a:rPr lang="en-US" sz="2000" dirty="0">
                <a:solidFill>
                  <a:srgbClr val="000000"/>
                </a:solidFill>
              </a:rPr>
              <a:t>Anyone with mental competency can “release” themselves voluntarily</a:t>
            </a:r>
          </a:p>
          <a:p>
            <a:pPr lvl="1"/>
            <a:r>
              <a:rPr lang="en-US" sz="2000" dirty="0">
                <a:solidFill>
                  <a:srgbClr val="000000"/>
                </a:solidFill>
              </a:rPr>
              <a:t>Nursing home can’t force you out once admitted</a:t>
            </a:r>
          </a:p>
          <a:p>
            <a:pPr marL="0" indent="0">
              <a:buNone/>
            </a:pPr>
            <a:endParaRPr lang="en-US" sz="1400" dirty="0">
              <a:solidFill>
                <a:srgbClr val="000000"/>
              </a:solidFill>
            </a:endParaRPr>
          </a:p>
        </p:txBody>
      </p:sp>
    </p:spTree>
    <p:extLst>
      <p:ext uri="{BB962C8B-B14F-4D97-AF65-F5344CB8AC3E}">
        <p14:creationId xmlns:p14="http://schemas.microsoft.com/office/powerpoint/2010/main" val="9440094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7757383"/>
              </p:ext>
            </p:extLst>
          </p:nvPr>
        </p:nvGraphicFramePr>
        <p:xfrm>
          <a:off x="808522" y="914400"/>
          <a:ext cx="10501162" cy="4889634"/>
        </p:xfrm>
        <a:graphic>
          <a:graphicData uri="http://schemas.openxmlformats.org/drawingml/2006/table">
            <a:tbl>
              <a:tblPr firstRow="1" bandRow="1">
                <a:tableStyleId>{5C22544A-7EE6-4342-B048-85BDC9FD1C3A}</a:tableStyleId>
              </a:tblPr>
              <a:tblGrid>
                <a:gridCol w="5832910">
                  <a:extLst>
                    <a:ext uri="{9D8B030D-6E8A-4147-A177-3AD203B41FA5}">
                      <a16:colId xmlns:a16="http://schemas.microsoft.com/office/drawing/2014/main" val="20000"/>
                    </a:ext>
                  </a:extLst>
                </a:gridCol>
                <a:gridCol w="4668252">
                  <a:extLst>
                    <a:ext uri="{9D8B030D-6E8A-4147-A177-3AD203B41FA5}">
                      <a16:colId xmlns:a16="http://schemas.microsoft.com/office/drawing/2014/main" val="20001"/>
                    </a:ext>
                  </a:extLst>
                </a:gridCol>
              </a:tblGrid>
              <a:tr h="76700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Eligibility is based on people who are “Medically Needy,” “Categorically Needy” and “Legal US Residents”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Medicaid is “Means Tested,” meaning the recipient must have limited financial means</a:t>
                      </a:r>
                    </a:p>
                  </a:txBody>
                  <a:tcPr/>
                </a:tc>
                <a:tc hMerge="1">
                  <a:txBody>
                    <a:bodyPr/>
                    <a:lstStyle/>
                    <a:p>
                      <a:endParaRPr lang="en-US"/>
                    </a:p>
                  </a:txBody>
                  <a:tcPr/>
                </a:tc>
                <a:extLst>
                  <a:ext uri="{0D108BD9-81ED-4DB2-BD59-A6C34878D82A}">
                    <a16:rowId xmlns:a16="http://schemas.microsoft.com/office/drawing/2014/main" val="10000"/>
                  </a:ext>
                </a:extLst>
              </a:tr>
              <a:tr h="4122633">
                <a:tc>
                  <a:txBody>
                    <a:bodyPr/>
                    <a:lstStyle/>
                    <a:p>
                      <a:pPr algn="ctr"/>
                      <a:r>
                        <a:rPr lang="en-US" sz="2400" b="1" u="sng" dirty="0">
                          <a:solidFill>
                            <a:schemeClr val="tx1"/>
                          </a:solidFill>
                        </a:rPr>
                        <a:t>ASSETS</a:t>
                      </a:r>
                      <a:endParaRPr lang="en-US" sz="2400" u="sng" dirty="0">
                        <a:solidFill>
                          <a:schemeClr val="tx1"/>
                        </a:solidFill>
                      </a:endParaRPr>
                    </a:p>
                    <a:p>
                      <a:pPr lvl="0"/>
                      <a:endParaRPr lang="en-US" sz="900" b="1" dirty="0">
                        <a:solidFill>
                          <a:schemeClr val="tx1"/>
                        </a:solidFill>
                      </a:endParaRPr>
                    </a:p>
                    <a:p>
                      <a:pPr lvl="0"/>
                      <a:r>
                        <a:rPr lang="en-US" b="1" dirty="0">
                          <a:solidFill>
                            <a:schemeClr val="tx1"/>
                          </a:solidFill>
                        </a:rPr>
                        <a:t>$15,450</a:t>
                      </a:r>
                      <a:r>
                        <a:rPr lang="en-US" b="1" baseline="0" dirty="0">
                          <a:solidFill>
                            <a:schemeClr val="tx1"/>
                          </a:solidFill>
                        </a:rPr>
                        <a:t> </a:t>
                      </a:r>
                      <a:r>
                        <a:rPr lang="en-US" b="0" baseline="0" dirty="0">
                          <a:solidFill>
                            <a:schemeClr val="tx1"/>
                          </a:solidFill>
                        </a:rPr>
                        <a:t>in the recipient’s name</a:t>
                      </a:r>
                    </a:p>
                    <a:p>
                      <a:pPr lvl="0"/>
                      <a:endParaRPr lang="en-US" sz="900" baseline="0" dirty="0">
                        <a:solidFill>
                          <a:schemeClr val="tx1"/>
                        </a:solidFill>
                      </a:endParaRPr>
                    </a:p>
                    <a:p>
                      <a:pPr lvl="0"/>
                      <a:r>
                        <a:rPr lang="en-US" sz="1600" u="sng" baseline="0" dirty="0">
                          <a:solidFill>
                            <a:schemeClr val="tx1"/>
                          </a:solidFill>
                        </a:rPr>
                        <a:t>EXCEPTIONS:</a:t>
                      </a:r>
                    </a:p>
                    <a:p>
                      <a:pPr lvl="0">
                        <a:buFont typeface="Arial" pitchFamily="34" charset="0"/>
                        <a:buChar char="•"/>
                      </a:pPr>
                      <a:r>
                        <a:rPr lang="en-US" sz="1600" baseline="0" dirty="0">
                          <a:solidFill>
                            <a:schemeClr val="tx1"/>
                          </a:solidFill>
                        </a:rPr>
                        <a:t>“Burial Allowance” in Irrevocable Burial Trust</a:t>
                      </a:r>
                    </a:p>
                    <a:p>
                      <a:pPr lvl="0">
                        <a:buFont typeface="Arial" pitchFamily="34" charset="0"/>
                        <a:buChar char="•"/>
                      </a:pPr>
                      <a:r>
                        <a:rPr lang="en-US" sz="1600" baseline="0" dirty="0">
                          <a:solidFill>
                            <a:schemeClr val="tx1"/>
                          </a:solidFill>
                        </a:rPr>
                        <a:t>Life Insurance: $1,500 cash value</a:t>
                      </a:r>
                    </a:p>
                    <a:p>
                      <a:pPr lvl="0">
                        <a:buFont typeface="Arial" pitchFamily="34" charset="0"/>
                        <a:buChar char="•"/>
                      </a:pPr>
                      <a:r>
                        <a:rPr lang="en-US" sz="1600" baseline="0" dirty="0">
                          <a:solidFill>
                            <a:schemeClr val="tx1"/>
                          </a:solidFill>
                        </a:rPr>
                        <a:t>Personal Property (unlimited)</a:t>
                      </a:r>
                    </a:p>
                    <a:p>
                      <a:pPr lvl="0">
                        <a:buFont typeface="Arial" pitchFamily="34" charset="0"/>
                        <a:buChar char="•"/>
                      </a:pPr>
                      <a:r>
                        <a:rPr lang="en-US" sz="1600" b="1" baseline="0" dirty="0">
                          <a:solidFill>
                            <a:schemeClr val="tx1"/>
                          </a:solidFill>
                        </a:rPr>
                        <a:t>Your House </a:t>
                      </a:r>
                      <a:r>
                        <a:rPr lang="en-US" sz="1600" baseline="0" dirty="0">
                          <a:solidFill>
                            <a:schemeClr val="tx1"/>
                          </a:solidFill>
                        </a:rPr>
                        <a:t>(ONLY for Home &amp; Community care)</a:t>
                      </a:r>
                    </a:p>
                    <a:p>
                      <a:pPr lvl="0">
                        <a:buFont typeface="Arial" pitchFamily="34" charset="0"/>
                        <a:buChar char="•"/>
                      </a:pPr>
                      <a:r>
                        <a:rPr lang="en-US" sz="1600" b="1" baseline="0" dirty="0">
                          <a:solidFill>
                            <a:schemeClr val="tx1"/>
                          </a:solidFill>
                        </a:rPr>
                        <a:t>Supplemental Needs Trusts</a:t>
                      </a:r>
                    </a:p>
                    <a:p>
                      <a:pPr lvl="0">
                        <a:buFont typeface="Arial" pitchFamily="34" charset="0"/>
                        <a:buChar char="•"/>
                      </a:pPr>
                      <a:r>
                        <a:rPr lang="en-US" sz="1600" b="1" baseline="0" dirty="0">
                          <a:solidFill>
                            <a:schemeClr val="tx1"/>
                          </a:solidFill>
                        </a:rPr>
                        <a:t>Medicaid Trusts</a:t>
                      </a:r>
                    </a:p>
                    <a:p>
                      <a:pPr lvl="0">
                        <a:buFont typeface="Arial" pitchFamily="34" charset="0"/>
                        <a:buNone/>
                      </a:pPr>
                      <a:endParaRPr lang="en-US" sz="800" b="1" baseline="0" dirty="0">
                        <a:solidFill>
                          <a:schemeClr val="tx1"/>
                        </a:solidFill>
                      </a:endParaRPr>
                    </a:p>
                    <a:p>
                      <a:pPr lvl="0">
                        <a:buFont typeface="Arial" pitchFamily="34" charset="0"/>
                        <a:buChar char="•"/>
                      </a:pPr>
                      <a:r>
                        <a:rPr lang="en-US" sz="1600" b="1" u="sng" baseline="0" dirty="0">
                          <a:solidFill>
                            <a:schemeClr val="tx1"/>
                          </a:solidFill>
                        </a:rPr>
                        <a:t>Retirement Plans </a:t>
                      </a:r>
                      <a:r>
                        <a:rPr lang="en-US" sz="1600" baseline="0" dirty="0">
                          <a:solidFill>
                            <a:schemeClr val="tx1"/>
                          </a:solidFill>
                        </a:rPr>
                        <a:t>(IRAs) are exempted from assets if they are in “payout status” (Required Minimum Distributions or Separate and Equal Periodic Payments if recipient is under age 59 ½), in which case payments are included in Income</a:t>
                      </a:r>
                      <a:endParaRPr lang="en-US" sz="1600" dirty="0"/>
                    </a:p>
                  </a:txBody>
                  <a:tcPr/>
                </a:tc>
                <a:tc>
                  <a:txBody>
                    <a:bodyPr/>
                    <a:lstStyle/>
                    <a:p>
                      <a:pPr algn="ctr"/>
                      <a:r>
                        <a:rPr lang="en-US" sz="2400" b="1" u="sng" dirty="0">
                          <a:solidFill>
                            <a:schemeClr val="tx1"/>
                          </a:solidFill>
                        </a:rPr>
                        <a:t>MONTHLY</a:t>
                      </a:r>
                      <a:r>
                        <a:rPr lang="en-US" sz="2400" b="1" u="sng" baseline="0" dirty="0">
                          <a:solidFill>
                            <a:schemeClr val="tx1"/>
                          </a:solidFill>
                        </a:rPr>
                        <a:t> INCOME</a:t>
                      </a:r>
                      <a:endParaRPr lang="en-US" sz="2400" u="sng" dirty="0">
                        <a:solidFill>
                          <a:schemeClr val="tx1"/>
                        </a:solidFill>
                      </a:endParaRPr>
                    </a:p>
                    <a:p>
                      <a:pPr lvl="0"/>
                      <a:endParaRPr lang="en-US" sz="900" u="sng" dirty="0">
                        <a:solidFill>
                          <a:schemeClr val="tx1"/>
                        </a:solidFill>
                      </a:endParaRPr>
                    </a:p>
                    <a:p>
                      <a:pPr lvl="0"/>
                      <a:r>
                        <a:rPr lang="en-US" sz="1600" dirty="0">
                          <a:solidFill>
                            <a:schemeClr val="tx1"/>
                          </a:solidFill>
                        </a:rPr>
                        <a:t>HOME CARE: </a:t>
                      </a:r>
                      <a:r>
                        <a:rPr lang="en-US" sz="1600" b="1" dirty="0">
                          <a:solidFill>
                            <a:schemeClr val="tx1"/>
                          </a:solidFill>
                        </a:rPr>
                        <a:t>$859 per month</a:t>
                      </a:r>
                    </a:p>
                    <a:p>
                      <a:pPr lvl="0">
                        <a:buFont typeface="Arial" pitchFamily="34" charset="0"/>
                        <a:buChar char="•"/>
                      </a:pPr>
                      <a:r>
                        <a:rPr lang="en-US" sz="1600" dirty="0">
                          <a:solidFill>
                            <a:schemeClr val="tx1"/>
                          </a:solidFill>
                        </a:rPr>
                        <a:t>Any</a:t>
                      </a:r>
                      <a:r>
                        <a:rPr lang="en-US" sz="1600" baseline="0" dirty="0">
                          <a:solidFill>
                            <a:schemeClr val="tx1"/>
                          </a:solidFill>
                        </a:rPr>
                        <a:t> excess income must go to the recipient’s </a:t>
                      </a:r>
                      <a:r>
                        <a:rPr lang="en-US" sz="1600" b="1" baseline="0" dirty="0">
                          <a:solidFill>
                            <a:schemeClr val="tx1"/>
                          </a:solidFill>
                        </a:rPr>
                        <a:t>“SPEND DOWN”</a:t>
                      </a:r>
                      <a:endParaRPr lang="en-US" sz="1600" b="1" dirty="0">
                        <a:solidFill>
                          <a:schemeClr val="tx1"/>
                        </a:solidFill>
                      </a:endParaRPr>
                    </a:p>
                    <a:p>
                      <a:pPr lvl="0"/>
                      <a:endParaRPr lang="en-US" sz="1600" dirty="0">
                        <a:solidFill>
                          <a:schemeClr val="tx1"/>
                        </a:solidFill>
                      </a:endParaRPr>
                    </a:p>
                    <a:p>
                      <a:pPr lvl="0"/>
                      <a:r>
                        <a:rPr lang="en-US" sz="1600" dirty="0">
                          <a:solidFill>
                            <a:schemeClr val="tx1"/>
                          </a:solidFill>
                        </a:rPr>
                        <a:t>INSTITUTIONAL (at a Nursing</a:t>
                      </a:r>
                      <a:r>
                        <a:rPr lang="en-US" sz="1600" baseline="0" dirty="0">
                          <a:solidFill>
                            <a:schemeClr val="tx1"/>
                          </a:solidFill>
                        </a:rPr>
                        <a:t> Home)</a:t>
                      </a:r>
                      <a:r>
                        <a:rPr lang="en-US" sz="1600" dirty="0">
                          <a:solidFill>
                            <a:schemeClr val="tx1"/>
                          </a:solidFill>
                        </a:rPr>
                        <a:t>: ALL of the recipient’s monthly income in excess </a:t>
                      </a:r>
                      <a:r>
                        <a:rPr lang="en-US" sz="1600" dirty="0" err="1">
                          <a:solidFill>
                            <a:schemeClr val="tx1"/>
                          </a:solidFill>
                        </a:rPr>
                        <a:t>fo</a:t>
                      </a:r>
                      <a:r>
                        <a:rPr lang="en-US" sz="1600" dirty="0">
                          <a:solidFill>
                            <a:schemeClr val="tx1"/>
                          </a:solidFill>
                        </a:rPr>
                        <a:t> $50 must be paid to the NH to offset Medicaid payments</a:t>
                      </a:r>
                      <a:r>
                        <a:rPr lang="en-US" sz="1600" baseline="0" dirty="0">
                          <a:solidFill>
                            <a:schemeClr val="tx1"/>
                          </a:solidFill>
                        </a:rPr>
                        <a:t> </a:t>
                      </a:r>
                      <a:endParaRPr lang="en-US" sz="1600" dirty="0"/>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981200" y="274638"/>
            <a:ext cx="8229600" cy="563562"/>
          </a:xfrm>
        </p:spPr>
        <p:txBody>
          <a:bodyPr>
            <a:normAutofit fontScale="90000"/>
          </a:bodyPr>
          <a:lstStyle/>
          <a:p>
            <a:pPr algn="ctr"/>
            <a:r>
              <a:rPr lang="en-US" sz="2800" b="1" dirty="0">
                <a:solidFill>
                  <a:srgbClr val="0070C0"/>
                </a:solidFill>
                <a:effectLst>
                  <a:outerShdw blurRad="38100" dist="38100" dir="2700000" algn="tl">
                    <a:srgbClr val="000000">
                      <a:alpha val="43137"/>
                    </a:srgbClr>
                  </a:outerShdw>
                </a:effectLst>
              </a:rPr>
              <a:t>Financial Eligibility Requirements for an Individual</a:t>
            </a:r>
          </a:p>
        </p:txBody>
      </p:sp>
      <p:pic>
        <p:nvPicPr>
          <p:cNvPr id="5" name="Picture 6" descr="C:\Users\Dan Esq. CFP\AppData\Local\Microsoft\Windows\Temporary Internet Files\Content.IE5\NNGPGTR9\MP900316868[1].jpg"/>
          <p:cNvPicPr>
            <a:picLocks noChangeAspect="1" noChangeArrowheads="1"/>
          </p:cNvPicPr>
          <p:nvPr/>
        </p:nvPicPr>
        <p:blipFill>
          <a:blip r:embed="rId2" cstate="print"/>
          <a:srcRect/>
          <a:stretch>
            <a:fillRect/>
          </a:stretch>
        </p:blipFill>
        <p:spPr bwMode="auto">
          <a:xfrm>
            <a:off x="8458200" y="4105978"/>
            <a:ext cx="2081464" cy="1384174"/>
          </a:xfrm>
          <a:prstGeom prst="rect">
            <a:avLst/>
          </a:prstGeom>
          <a:noFill/>
        </p:spPr>
      </p:pic>
      <p:pic>
        <p:nvPicPr>
          <p:cNvPr id="6" name="Picture 5">
            <a:extLst>
              <a:ext uri="{FF2B5EF4-FFF2-40B4-BE49-F238E27FC236}">
                <a16:creationId xmlns:a16="http://schemas.microsoft.com/office/drawing/2014/main" id="{3F636AD2-6734-41BF-BAFB-B557E2E16FC5}"/>
              </a:ext>
            </a:extLst>
          </p:cNvPr>
          <p:cNvPicPr>
            <a:picLocks noChangeAspect="1"/>
          </p:cNvPicPr>
          <p:nvPr/>
        </p:nvPicPr>
        <p:blipFill rotWithShape="1">
          <a:blip r:embed="rId3"/>
          <a:srcRect t="4494" b="68233"/>
          <a:stretch/>
        </p:blipFill>
        <p:spPr>
          <a:xfrm>
            <a:off x="7352973" y="5654040"/>
            <a:ext cx="4476475" cy="1097538"/>
          </a:xfrm>
          <a:prstGeom prst="rect">
            <a:avLst/>
          </a:prstGeom>
        </p:spPr>
      </p:pic>
    </p:spTree>
    <p:extLst>
      <p:ext uri="{BB962C8B-B14F-4D97-AF65-F5344CB8AC3E}">
        <p14:creationId xmlns:p14="http://schemas.microsoft.com/office/powerpoint/2010/main" val="23343361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latin typeface="Bodoni MT" panose="02070603080606020203" pitchFamily="18" charset="0"/>
              </a:rPr>
              <a:t>Disclaimer</a:t>
            </a:r>
            <a:endParaRPr lang="en-US" sz="4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838200" y="1500996"/>
            <a:ext cx="10515600" cy="4675967"/>
          </a:xfrm>
        </p:spPr>
        <p:txBody>
          <a:bodyPr>
            <a:normAutofit fontScale="92500" lnSpcReduction="10000"/>
          </a:bodyPr>
          <a:lstStyle/>
          <a:p>
            <a:r>
              <a:rPr lang="en-US" altLang="en-US" dirty="0">
                <a:latin typeface="Bodoni MT" panose="02070603080606020203" pitchFamily="18" charset="0"/>
              </a:rPr>
              <a:t>All information contained herein is for informational purposes only. It should not be considered legal advice. Please consult an attorney or appropriate financial professional before taking any steps based on this information. </a:t>
            </a:r>
          </a:p>
          <a:p>
            <a:r>
              <a:rPr lang="en-US" dirty="0">
                <a:latin typeface="Bodoni MT" panose="02070603080606020203" pitchFamily="18" charset="0"/>
              </a:rPr>
              <a:t>The information provided herein is subject to change on an annual basis or more frequently.</a:t>
            </a:r>
          </a:p>
          <a:p>
            <a:r>
              <a:rPr lang="en-US" dirty="0">
                <a:latin typeface="Bodoni MT" panose="02070603080606020203" pitchFamily="18" charset="0"/>
              </a:rPr>
              <a:t>Any tax information provided herein is strictly incidental and not provided from a tax preparation professional.</a:t>
            </a:r>
          </a:p>
          <a:p>
            <a:r>
              <a:rPr lang="en-US" dirty="0">
                <a:latin typeface="Bodoni MT" panose="02070603080606020203" pitchFamily="18" charset="0"/>
              </a:rPr>
              <a:t>Any references to investment gains are based on past results, and are not a guarantee as to the future.</a:t>
            </a:r>
          </a:p>
          <a:p>
            <a:r>
              <a:rPr lang="en-US" dirty="0">
                <a:latin typeface="Bodoni MT" panose="02070603080606020203" pitchFamily="18" charset="0"/>
              </a:rPr>
              <a:t>All viewpoints and opinions are those of the speak and not any sponsor or institution where the speaker is presenting or sharing information.</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828196"/>
            <a:ext cx="4476475" cy="1097538"/>
          </a:xfrm>
          <a:prstGeom prst="rect">
            <a:avLst/>
          </a:prstGeom>
        </p:spPr>
      </p:pic>
    </p:spTree>
    <p:extLst>
      <p:ext uri="{BB962C8B-B14F-4D97-AF65-F5344CB8AC3E}">
        <p14:creationId xmlns:p14="http://schemas.microsoft.com/office/powerpoint/2010/main" val="363579573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0521345"/>
              </p:ext>
            </p:extLst>
          </p:nvPr>
        </p:nvGraphicFramePr>
        <p:xfrm>
          <a:off x="644893" y="1001027"/>
          <a:ext cx="10327907" cy="4937760"/>
        </p:xfrm>
        <a:graphic>
          <a:graphicData uri="http://schemas.openxmlformats.org/drawingml/2006/table">
            <a:tbl>
              <a:tblPr firstRow="1" bandRow="1">
                <a:tableStyleId>{5C22544A-7EE6-4342-B048-85BDC9FD1C3A}</a:tableStyleId>
              </a:tblPr>
              <a:tblGrid>
                <a:gridCol w="3599848">
                  <a:extLst>
                    <a:ext uri="{9D8B030D-6E8A-4147-A177-3AD203B41FA5}">
                      <a16:colId xmlns:a16="http://schemas.microsoft.com/office/drawing/2014/main" val="20000"/>
                    </a:ext>
                  </a:extLst>
                </a:gridCol>
                <a:gridCol w="6728059">
                  <a:extLst>
                    <a:ext uri="{9D8B030D-6E8A-4147-A177-3AD203B41FA5}">
                      <a16:colId xmlns:a16="http://schemas.microsoft.com/office/drawing/2014/main" val="20001"/>
                    </a:ext>
                  </a:extLst>
                </a:gridCol>
              </a:tblGrid>
              <a:tr h="594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Department</a:t>
                      </a:r>
                      <a:r>
                        <a:rPr lang="en-US" baseline="0" dirty="0"/>
                        <a:t> of Social Services and Medicaid impose a “</a:t>
                      </a:r>
                      <a:r>
                        <a:rPr lang="en-US" sz="2000" baseline="0" dirty="0"/>
                        <a:t>Look Back Period</a:t>
                      </a:r>
                      <a:r>
                        <a:rPr lang="en-US" baseline="0" dirty="0"/>
                        <a:t>” for transferring assets outside of the proposed recipient’s name</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4026111">
                <a:tc>
                  <a:txBody>
                    <a:bodyPr/>
                    <a:lstStyle/>
                    <a:p>
                      <a:pPr algn="ctr"/>
                      <a:r>
                        <a:rPr lang="en-US" sz="2000" b="1" u="sng" dirty="0">
                          <a:solidFill>
                            <a:schemeClr val="tx1"/>
                          </a:solidFill>
                        </a:rPr>
                        <a:t>Home &amp; Community Care</a:t>
                      </a:r>
                    </a:p>
                    <a:p>
                      <a:pPr algn="ctr"/>
                      <a:endParaRPr lang="en-US" sz="1400" u="sng" dirty="0">
                        <a:solidFill>
                          <a:schemeClr val="tx1"/>
                        </a:solidFill>
                      </a:endParaRPr>
                    </a:p>
                    <a:p>
                      <a:pPr lvl="0"/>
                      <a:r>
                        <a:rPr lang="en-US" b="1" u="sng" dirty="0">
                          <a:solidFill>
                            <a:schemeClr val="tx1"/>
                          </a:solidFill>
                        </a:rPr>
                        <a:t>1 MONTH Lookback</a:t>
                      </a:r>
                      <a:endParaRPr lang="en-US" b="0" baseline="0" dirty="0">
                        <a:solidFill>
                          <a:schemeClr val="tx1"/>
                        </a:solidFill>
                      </a:endParaRPr>
                    </a:p>
                    <a:p>
                      <a:pPr lvl="0"/>
                      <a:endParaRPr lang="en-US" baseline="0" dirty="0">
                        <a:solidFill>
                          <a:schemeClr val="tx1"/>
                        </a:solidFill>
                      </a:endParaRPr>
                    </a:p>
                    <a:p>
                      <a:pPr lvl="0"/>
                      <a:r>
                        <a:rPr lang="en-US" u="sng" baseline="0" dirty="0">
                          <a:solidFill>
                            <a:schemeClr val="tx1"/>
                          </a:solidFill>
                        </a:rPr>
                        <a:t>One Strategy:</a:t>
                      </a:r>
                    </a:p>
                    <a:p>
                      <a:pPr lvl="0"/>
                      <a:r>
                        <a:rPr lang="en-US" u="none" baseline="0" dirty="0">
                          <a:solidFill>
                            <a:schemeClr val="tx1"/>
                          </a:solidFill>
                        </a:rPr>
                        <a:t>Transfer all financial assets (except $15,450) to a non-spouse, wait one month for bank statements to be updated, then apply for Home Care.</a:t>
                      </a:r>
                    </a:p>
                    <a:p>
                      <a:pPr lvl="0"/>
                      <a:endParaRPr lang="en-US" u="none" baseline="0" dirty="0">
                        <a:solidFill>
                          <a:schemeClr val="tx1"/>
                        </a:solidFill>
                      </a:endParaRPr>
                    </a:p>
                    <a:p>
                      <a:pPr lvl="0"/>
                      <a:r>
                        <a:rPr lang="en-US" u="sng" baseline="0" dirty="0">
                          <a:solidFill>
                            <a:schemeClr val="tx1"/>
                          </a:solidFill>
                        </a:rPr>
                        <a:t>DOWNSIDE</a:t>
                      </a:r>
                      <a:r>
                        <a:rPr lang="en-US" u="none" baseline="0" dirty="0">
                          <a:solidFill>
                            <a:schemeClr val="tx1"/>
                          </a:solidFill>
                        </a:rPr>
                        <a:t>: If the recipient needs Nursing Home care the 5 Year Look back rule applies</a:t>
                      </a:r>
                      <a:endParaRPr lang="en-US" u="none" dirty="0"/>
                    </a:p>
                  </a:txBody>
                  <a:tcPr/>
                </a:tc>
                <a:tc>
                  <a:txBody>
                    <a:bodyPr/>
                    <a:lstStyle/>
                    <a:p>
                      <a:pPr algn="ctr"/>
                      <a:r>
                        <a:rPr lang="en-US" sz="2000" b="1" u="sng" dirty="0">
                          <a:solidFill>
                            <a:schemeClr val="tx1"/>
                          </a:solidFill>
                        </a:rPr>
                        <a:t>Nursing</a:t>
                      </a:r>
                      <a:r>
                        <a:rPr lang="en-US" sz="2000" b="1" u="sng" baseline="0" dirty="0">
                          <a:solidFill>
                            <a:schemeClr val="tx1"/>
                          </a:solidFill>
                        </a:rPr>
                        <a:t> Home</a:t>
                      </a:r>
                    </a:p>
                    <a:p>
                      <a:pPr algn="ctr"/>
                      <a:endParaRPr lang="en-US" sz="1000" u="sng" dirty="0">
                        <a:solidFill>
                          <a:schemeClr val="tx1"/>
                        </a:solidFill>
                      </a:endParaRPr>
                    </a:p>
                    <a:p>
                      <a:pPr lvl="0"/>
                      <a:r>
                        <a:rPr lang="en-US" b="1" u="sng" dirty="0">
                          <a:solidFill>
                            <a:schemeClr val="tx1"/>
                          </a:solidFill>
                        </a:rPr>
                        <a:t>5 Year</a:t>
                      </a:r>
                      <a:r>
                        <a:rPr lang="en-US" b="1" u="sng" baseline="0" dirty="0">
                          <a:solidFill>
                            <a:schemeClr val="tx1"/>
                          </a:solidFill>
                        </a:rPr>
                        <a:t> Lookback Period</a:t>
                      </a:r>
                      <a:r>
                        <a:rPr lang="en-US" b="1" dirty="0">
                          <a:solidFill>
                            <a:schemeClr val="tx1"/>
                          </a:solidFill>
                        </a:rPr>
                        <a:t>, and the Homestead</a:t>
                      </a:r>
                      <a:r>
                        <a:rPr lang="en-US" b="1" baseline="0" dirty="0">
                          <a:solidFill>
                            <a:schemeClr val="tx1"/>
                          </a:solidFill>
                        </a:rPr>
                        <a:t> can be attached by Medicaid </a:t>
                      </a:r>
                      <a:r>
                        <a:rPr lang="en-US" b="1" baseline="0" dirty="0">
                          <a:solidFill>
                            <a:schemeClr val="tx1"/>
                          </a:solidFill>
                          <a:sym typeface="Wingdings" panose="05000000000000000000" pitchFamily="2" charset="2"/>
                        </a:rPr>
                        <a:t> Its ALL OR NONE</a:t>
                      </a:r>
                      <a:endParaRPr lang="en-US" b="1" baseline="0" dirty="0">
                        <a:solidFill>
                          <a:schemeClr val="tx1"/>
                        </a:solidFill>
                      </a:endParaRPr>
                    </a:p>
                    <a:p>
                      <a:pPr lvl="0"/>
                      <a:endParaRPr lang="en-US" sz="600" b="1" baseline="0" dirty="0">
                        <a:solidFill>
                          <a:schemeClr val="tx1"/>
                        </a:solidFill>
                      </a:endParaRPr>
                    </a:p>
                    <a:p>
                      <a:pPr lvl="0"/>
                      <a:r>
                        <a:rPr lang="en-US" sz="1800" b="1" u="sng" baseline="0" dirty="0">
                          <a:solidFill>
                            <a:schemeClr val="tx1"/>
                          </a:solidFill>
                        </a:rPr>
                        <a:t>EXAMPLE:</a:t>
                      </a:r>
                      <a:r>
                        <a:rPr lang="en-US" sz="1800" b="1" u="none" baseline="0" dirty="0">
                          <a:solidFill>
                            <a:schemeClr val="tx1"/>
                          </a:solidFill>
                        </a:rPr>
                        <a:t> </a:t>
                      </a:r>
                      <a:r>
                        <a:rPr lang="en-US" sz="1800" b="0" u="none" baseline="0" dirty="0">
                          <a:solidFill>
                            <a:schemeClr val="tx1"/>
                          </a:solidFill>
                        </a:rPr>
                        <a:t>In January, 2016 Mary transfers her Coop and most of her assets to her son Joe (total of $280,000), and applies for Home Care. In March 2014 Mary goes to a Nursing Home. She failed to make the 5 year Look back (4 years &amp; 2 months). Nursing Home Care in Manhattan equals approximately $12,000 per month.</a:t>
                      </a:r>
                    </a:p>
                    <a:p>
                      <a:pPr lvl="0"/>
                      <a:endParaRPr lang="en-US" sz="1600" b="0" u="none" baseline="0" dirty="0">
                        <a:solidFill>
                          <a:schemeClr val="tx1"/>
                        </a:solidFill>
                      </a:endParaRPr>
                    </a:p>
                    <a:p>
                      <a:pPr lvl="0"/>
                      <a:r>
                        <a:rPr lang="en-US" sz="1600" b="0" u="none" baseline="0" dirty="0">
                          <a:solidFill>
                            <a:schemeClr val="tx1"/>
                          </a:solidFill>
                        </a:rPr>
                        <a:t>  </a:t>
                      </a:r>
                      <a:r>
                        <a:rPr lang="en-US" sz="1600" b="0" u="sng" baseline="0" dirty="0">
                          <a:solidFill>
                            <a:schemeClr val="tx1"/>
                          </a:solidFill>
                        </a:rPr>
                        <a:t>$280,000 (amount gifted) </a:t>
                      </a:r>
                      <a:r>
                        <a:rPr lang="en-US" sz="1600" b="0" u="none" baseline="0" dirty="0">
                          <a:solidFill>
                            <a:schemeClr val="tx1"/>
                          </a:solidFill>
                        </a:rPr>
                        <a:t>    =     23.3 MONTH</a:t>
                      </a:r>
                      <a:endParaRPr lang="en-US" sz="1600" b="0" u="sng" dirty="0">
                        <a:solidFill>
                          <a:schemeClr val="tx1"/>
                        </a:solidFill>
                      </a:endParaRPr>
                    </a:p>
                    <a:p>
                      <a:pPr lvl="0"/>
                      <a:r>
                        <a:rPr lang="en-US" sz="1600" b="0" dirty="0">
                          <a:solidFill>
                            <a:schemeClr val="tx1"/>
                          </a:solidFill>
                        </a:rPr>
                        <a:t>  $12,000 (monthly benefit)         </a:t>
                      </a:r>
                      <a:r>
                        <a:rPr lang="en-US" sz="1600" b="0" baseline="0" dirty="0">
                          <a:solidFill>
                            <a:schemeClr val="tx1"/>
                          </a:solidFill>
                        </a:rPr>
                        <a:t> </a:t>
                      </a:r>
                      <a:r>
                        <a:rPr lang="en-US" sz="1600" b="0" dirty="0">
                          <a:solidFill>
                            <a:schemeClr val="tx1"/>
                          </a:solidFill>
                        </a:rPr>
                        <a:t>“Penalty Period”</a:t>
                      </a:r>
                    </a:p>
                    <a:p>
                      <a:pPr lvl="0"/>
                      <a:endParaRPr lang="en-US" sz="1600" b="0" dirty="0">
                        <a:solidFill>
                          <a:schemeClr val="tx1"/>
                        </a:solidFill>
                      </a:endParaRPr>
                    </a:p>
                    <a:p>
                      <a:pPr lvl="0"/>
                      <a:r>
                        <a:rPr lang="en-US" sz="1600" b="0" dirty="0">
                          <a:solidFill>
                            <a:schemeClr val="tx1"/>
                          </a:solidFill>
                        </a:rPr>
                        <a:t>Medicaid will not pay Mary’s Nursing Home benefits for</a:t>
                      </a:r>
                      <a:r>
                        <a:rPr lang="en-US" sz="1600" b="0" baseline="0" dirty="0">
                          <a:solidFill>
                            <a:schemeClr val="tx1"/>
                          </a:solidFill>
                        </a:rPr>
                        <a:t> 23</a:t>
                      </a:r>
                      <a:r>
                        <a:rPr lang="en-US" sz="1600" b="0" dirty="0">
                          <a:solidFill>
                            <a:schemeClr val="tx1"/>
                          </a:solidFill>
                        </a:rPr>
                        <a:t> months. ..and </a:t>
                      </a:r>
                      <a:r>
                        <a:rPr lang="en-US" sz="1600" b="1" u="sng" dirty="0">
                          <a:solidFill>
                            <a:schemeClr val="tx1"/>
                          </a:solidFill>
                        </a:rPr>
                        <a:t>Joe is liable</a:t>
                      </a:r>
                      <a:r>
                        <a:rPr lang="en-US" sz="1600" b="0" dirty="0">
                          <a:solidFill>
                            <a:schemeClr val="tx1"/>
                          </a:solidFill>
                        </a:rPr>
                        <a:t>.</a:t>
                      </a:r>
                      <a:r>
                        <a:rPr lang="en-US" sz="1600" b="0" baseline="0" dirty="0">
                          <a:solidFill>
                            <a:schemeClr val="tx1"/>
                          </a:solidFill>
                        </a:rPr>
                        <a:t> </a:t>
                      </a:r>
                      <a:r>
                        <a:rPr lang="en-US" sz="1600" b="0" dirty="0">
                          <a:solidFill>
                            <a:schemeClr val="tx1"/>
                          </a:solidFill>
                        </a:rPr>
                        <a:t>Joe</a:t>
                      </a:r>
                      <a:r>
                        <a:rPr lang="en-US" sz="1600" b="0" baseline="0" dirty="0">
                          <a:solidFill>
                            <a:schemeClr val="tx1"/>
                          </a:solidFill>
                        </a:rPr>
                        <a:t> should have paid for Mary’s care for 10 more months to get through Mary’s Look Back Period.</a:t>
                      </a:r>
                      <a:endParaRPr lang="en-US" sz="1600" b="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981200" y="274638"/>
            <a:ext cx="8229600" cy="563562"/>
          </a:xfrm>
        </p:spPr>
        <p:txBody>
          <a:bodyPr>
            <a:normAutofit/>
          </a:bodyPr>
          <a:lstStyle/>
          <a:p>
            <a:pPr algn="ctr"/>
            <a:r>
              <a:rPr lang="en-US" sz="2800" b="1" dirty="0">
                <a:solidFill>
                  <a:srgbClr val="0070C0"/>
                </a:solidFill>
                <a:effectLst>
                  <a:outerShdw blurRad="38100" dist="38100" dir="2700000" algn="tl">
                    <a:srgbClr val="000000">
                      <a:alpha val="43137"/>
                    </a:srgbClr>
                  </a:outerShdw>
                </a:effectLst>
              </a:rPr>
              <a:t>Transfer Penalties</a:t>
            </a:r>
          </a:p>
        </p:txBody>
      </p:sp>
      <p:pic>
        <p:nvPicPr>
          <p:cNvPr id="5" name="Picture 4">
            <a:extLst>
              <a:ext uri="{FF2B5EF4-FFF2-40B4-BE49-F238E27FC236}">
                <a16:creationId xmlns:a16="http://schemas.microsoft.com/office/drawing/2014/main" id="{24F9BFF5-4B08-4270-ABC1-40827AD112AC}"/>
              </a:ext>
            </a:extLst>
          </p:cNvPr>
          <p:cNvPicPr>
            <a:picLocks noChangeAspect="1"/>
          </p:cNvPicPr>
          <p:nvPr/>
        </p:nvPicPr>
        <p:blipFill rotWithShape="1">
          <a:blip r:embed="rId2"/>
          <a:srcRect t="4494" b="68233"/>
          <a:stretch/>
        </p:blipFill>
        <p:spPr>
          <a:xfrm>
            <a:off x="7420350" y="5667218"/>
            <a:ext cx="4476475" cy="1097538"/>
          </a:xfrm>
          <a:prstGeom prst="rect">
            <a:avLst/>
          </a:prstGeom>
        </p:spPr>
      </p:pic>
    </p:spTree>
    <p:extLst>
      <p:ext uri="{BB962C8B-B14F-4D97-AF65-F5344CB8AC3E}">
        <p14:creationId xmlns:p14="http://schemas.microsoft.com/office/powerpoint/2010/main" val="11039746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a:xfrm>
            <a:off x="838200" y="365125"/>
            <a:ext cx="10515600" cy="1097915"/>
          </a:xfrm>
        </p:spPr>
        <p:txBody>
          <a:bodyPr>
            <a:normAutofit/>
          </a:bodyPr>
          <a:lstStyle/>
          <a:p>
            <a:pPr algn="ctr"/>
            <a:r>
              <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Some Exceptions Exist</a:t>
            </a: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838200" y="1463040"/>
            <a:ext cx="10515600" cy="4908884"/>
          </a:xfrm>
        </p:spPr>
        <p:txBody>
          <a:bodyPr>
            <a:normAutofit fontScale="92500" lnSpcReduction="20000"/>
          </a:bodyPr>
          <a:lstStyle/>
          <a:p>
            <a:pPr marL="0" indent="0">
              <a:buNone/>
            </a:pPr>
            <a:r>
              <a:rPr lang="en-US" sz="3000" b="1" u="sng" dirty="0">
                <a:latin typeface="Times New Roman" panose="02020603050405020304" pitchFamily="18" charset="0"/>
                <a:cs typeface="Times New Roman" panose="02020603050405020304" pitchFamily="18" charset="0"/>
              </a:rPr>
              <a:t>Homestead Exemptions:</a:t>
            </a:r>
          </a:p>
          <a:p>
            <a:r>
              <a:rPr lang="en-US" sz="3000" dirty="0">
                <a:latin typeface="Times New Roman" panose="02020603050405020304" pitchFamily="18" charset="0"/>
                <a:cs typeface="Times New Roman" panose="02020603050405020304" pitchFamily="18" charset="0"/>
              </a:rPr>
              <a:t>Well Spouse</a:t>
            </a:r>
          </a:p>
          <a:p>
            <a:r>
              <a:rPr lang="en-US" sz="3000" dirty="0">
                <a:latin typeface="Times New Roman" panose="02020603050405020304" pitchFamily="18" charset="0"/>
                <a:cs typeface="Times New Roman" panose="02020603050405020304" pitchFamily="18" charset="0"/>
              </a:rPr>
              <a:t>Home Care </a:t>
            </a:r>
            <a:r>
              <a:rPr lang="en-US" sz="3000" dirty="0">
                <a:latin typeface="Times New Roman" panose="02020603050405020304" pitchFamily="18" charset="0"/>
                <a:cs typeface="Times New Roman" panose="02020603050405020304" pitchFamily="18" charset="0"/>
                <a:sym typeface="Wingdings" panose="05000000000000000000" pitchFamily="2" charset="2"/>
              </a:rPr>
              <a:t> No lien on house if &lt;$858,000</a:t>
            </a:r>
          </a:p>
          <a:p>
            <a:r>
              <a:rPr lang="en-US" sz="3000" dirty="0">
                <a:latin typeface="Times New Roman" panose="02020603050405020304" pitchFamily="18" charset="0"/>
                <a:cs typeface="Times New Roman" panose="02020603050405020304" pitchFamily="18" charset="0"/>
                <a:sym typeface="Wingdings" panose="05000000000000000000" pitchFamily="2" charset="2"/>
              </a:rPr>
              <a:t>Child caregiver who has lived in home for 2+ years</a:t>
            </a:r>
          </a:p>
          <a:p>
            <a:r>
              <a:rPr lang="en-US" sz="3000" dirty="0">
                <a:latin typeface="Times New Roman" panose="02020603050405020304" pitchFamily="18" charset="0"/>
                <a:cs typeface="Times New Roman" panose="02020603050405020304" pitchFamily="18" charset="0"/>
                <a:sym typeface="Wingdings" panose="05000000000000000000" pitchFamily="2" charset="2"/>
              </a:rPr>
              <a:t>Sibling co-owner who has lived in home for 1+ year</a:t>
            </a:r>
          </a:p>
          <a:p>
            <a:r>
              <a:rPr lang="en-US" sz="3000" dirty="0">
                <a:latin typeface="Times New Roman" panose="02020603050405020304" pitchFamily="18" charset="0"/>
                <a:cs typeface="Times New Roman" panose="02020603050405020304" pitchFamily="18" charset="0"/>
                <a:sym typeface="Wingdings" panose="05000000000000000000" pitchFamily="2" charset="2"/>
              </a:rPr>
              <a:t>Disabled Children (in fact, they receive many exemptions)</a:t>
            </a:r>
          </a:p>
          <a:p>
            <a:endParaRPr lang="en-US" sz="13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3000" b="1" u="sng" dirty="0">
                <a:latin typeface="Times New Roman" panose="02020603050405020304" pitchFamily="18" charset="0"/>
                <a:cs typeface="Times New Roman" panose="02020603050405020304" pitchFamily="18" charset="0"/>
                <a:sym typeface="Wingdings" panose="05000000000000000000" pitchFamily="2" charset="2"/>
              </a:rPr>
              <a:t>Retirement Plans</a:t>
            </a:r>
            <a:r>
              <a:rPr lang="en-US" sz="3000" dirty="0">
                <a:latin typeface="Times New Roman" panose="02020603050405020304" pitchFamily="18" charset="0"/>
                <a:cs typeface="Times New Roman" panose="02020603050405020304" pitchFamily="18" charset="0"/>
                <a:sym typeface="Wingdings" panose="05000000000000000000" pitchFamily="2" charset="2"/>
              </a:rPr>
              <a:t>: as long as RMDs are coming out, the asset is protected / excluded</a:t>
            </a:r>
          </a:p>
          <a:p>
            <a:pPr marL="0" indent="0">
              <a:buNone/>
            </a:pPr>
            <a:endParaRPr lang="en-US" sz="13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3000" b="1" u="sng" dirty="0">
                <a:latin typeface="Times New Roman" panose="02020603050405020304" pitchFamily="18" charset="0"/>
                <a:cs typeface="Times New Roman" panose="02020603050405020304" pitchFamily="18" charset="0"/>
                <a:sym typeface="Wingdings" panose="05000000000000000000" pitchFamily="2" charset="2"/>
              </a:rPr>
              <a:t>Medicaid Trusts</a:t>
            </a:r>
          </a:p>
          <a:p>
            <a:pPr marL="0" indent="0">
              <a:buNone/>
            </a:pPr>
            <a:endParaRPr lang="en-US" sz="1500" b="1" u="sng"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3000" b="1" u="sng" dirty="0">
                <a:latin typeface="Times New Roman" panose="02020603050405020304" pitchFamily="18" charset="0"/>
                <a:cs typeface="Times New Roman" panose="02020603050405020304" pitchFamily="18" charset="0"/>
                <a:sym typeface="Wingdings" panose="05000000000000000000" pitchFamily="2" charset="2"/>
              </a:rPr>
              <a:t>Spousal Refusal</a:t>
            </a:r>
            <a:endParaRPr lang="en-US" sz="3000" b="1" u="sng"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154024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arn(inVertical)">
                                      <p:cBhvr>
                                        <p:cTn id="28" dur="500"/>
                                        <p:tgtEl>
                                          <p:spTgt spid="3">
                                            <p:txEl>
                                              <p:pRg st="9" end="9"/>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barn(inVertical)">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A578-E709-4F96-9078-F3A6D6D81C3A}"/>
              </a:ext>
            </a:extLst>
          </p:cNvPr>
          <p:cNvSpPr>
            <a:spLocks noGrp="1"/>
          </p:cNvSpPr>
          <p:nvPr>
            <p:ph type="title"/>
          </p:nvPr>
        </p:nvSpPr>
        <p:spPr>
          <a:xfrm>
            <a:off x="1141413" y="323850"/>
            <a:ext cx="9905998" cy="1171575"/>
          </a:xfrm>
        </p:spPr>
        <p:txBody>
          <a:bodyPr/>
          <a:lstStyle/>
          <a:p>
            <a:r>
              <a:rPr lang="en-US" dirty="0">
                <a:solidFill>
                  <a:schemeClr val="accent1">
                    <a:lumMod val="75000"/>
                  </a:schemeClr>
                </a:solidFill>
              </a:rPr>
              <a:t>Retirement Plan “RMDs”</a:t>
            </a:r>
          </a:p>
        </p:txBody>
      </p:sp>
      <p:sp>
        <p:nvSpPr>
          <p:cNvPr id="3" name="Content Placeholder 2">
            <a:extLst>
              <a:ext uri="{FF2B5EF4-FFF2-40B4-BE49-F238E27FC236}">
                <a16:creationId xmlns:a16="http://schemas.microsoft.com/office/drawing/2014/main" id="{036CEEF2-ED65-462D-87D0-989DC5F32C25}"/>
              </a:ext>
            </a:extLst>
          </p:cNvPr>
          <p:cNvSpPr>
            <a:spLocks noGrp="1"/>
          </p:cNvSpPr>
          <p:nvPr>
            <p:ph idx="1"/>
          </p:nvPr>
        </p:nvSpPr>
        <p:spPr>
          <a:xfrm>
            <a:off x="828675" y="1694985"/>
            <a:ext cx="10553699" cy="4724864"/>
          </a:xfrm>
        </p:spPr>
        <p:txBody>
          <a:bodyPr>
            <a:normAutofit/>
          </a:bodyPr>
          <a:lstStyle/>
          <a:p>
            <a:pPr>
              <a:defRPr/>
            </a:pPr>
            <a:r>
              <a:rPr lang="en-US" sz="2800" dirty="0"/>
              <a:t>Includes: IRAs, 401(k)s, 403(b)s, certain pensions, etc.</a:t>
            </a:r>
          </a:p>
          <a:p>
            <a:pPr marL="0" indent="0">
              <a:buFont typeface="Wingdings" panose="05000000000000000000" pitchFamily="2" charset="2"/>
              <a:buNone/>
              <a:defRPr/>
            </a:pPr>
            <a:endParaRPr lang="en-US" sz="800" dirty="0"/>
          </a:p>
          <a:p>
            <a:pPr>
              <a:defRPr/>
            </a:pPr>
            <a:r>
              <a:rPr lang="en-US" sz="2800" dirty="0"/>
              <a:t>Owner must begin taking </a:t>
            </a:r>
            <a:r>
              <a:rPr lang="en-US" sz="2800" b="1" i="1" dirty="0"/>
              <a:t>Required Minimum Distributions </a:t>
            </a:r>
            <a:r>
              <a:rPr lang="en-US" sz="2800" dirty="0"/>
              <a:t>[“RMDs”] the year after he/she turns 70 ½ (most people do it at 70 ½)</a:t>
            </a:r>
          </a:p>
          <a:p>
            <a:pPr lvl="1">
              <a:defRPr/>
            </a:pPr>
            <a:r>
              <a:rPr lang="en-US" sz="2800" dirty="0">
                <a:sym typeface="Wingdings" panose="05000000000000000000" pitchFamily="2" charset="2"/>
              </a:rPr>
              <a:t> This is called a </a:t>
            </a:r>
            <a:r>
              <a:rPr lang="en-US" sz="2800" b="1" i="1" dirty="0">
                <a:sym typeface="Wingdings" panose="05000000000000000000" pitchFamily="2" charset="2"/>
              </a:rPr>
              <a:t>“Required Begin Date”</a:t>
            </a:r>
          </a:p>
          <a:p>
            <a:pPr marL="0" indent="0">
              <a:buNone/>
              <a:defRPr/>
            </a:pPr>
            <a:endParaRPr lang="en-US" sz="800" dirty="0"/>
          </a:p>
          <a:p>
            <a:pPr>
              <a:defRPr/>
            </a:pPr>
            <a:r>
              <a:rPr lang="en-US" dirty="0"/>
              <a:t>***If you are taking RMDs your retirement plan’s value is excluded from Asset testing, and only applies to Income testing</a:t>
            </a:r>
          </a:p>
        </p:txBody>
      </p:sp>
      <p:pic>
        <p:nvPicPr>
          <p:cNvPr id="4" name="Picture 3">
            <a:extLst>
              <a:ext uri="{FF2B5EF4-FFF2-40B4-BE49-F238E27FC236}">
                <a16:creationId xmlns:a16="http://schemas.microsoft.com/office/drawing/2014/main" id="{AD291048-4B2A-447E-ABFF-A20D43CC3848}"/>
              </a:ext>
            </a:extLst>
          </p:cNvPr>
          <p:cNvPicPr>
            <a:picLocks noChangeAspect="1"/>
          </p:cNvPicPr>
          <p:nvPr/>
        </p:nvPicPr>
        <p:blipFill rotWithShape="1">
          <a:blip r:embed="rId2"/>
          <a:srcRect t="4494" b="68233"/>
          <a:stretch/>
        </p:blipFill>
        <p:spPr>
          <a:xfrm>
            <a:off x="7169115" y="5436612"/>
            <a:ext cx="4476475" cy="1097538"/>
          </a:xfrm>
          <a:prstGeom prst="rect">
            <a:avLst/>
          </a:prstGeom>
        </p:spPr>
      </p:pic>
    </p:spTree>
    <p:extLst>
      <p:ext uri="{BB962C8B-B14F-4D97-AF65-F5344CB8AC3E}">
        <p14:creationId xmlns:p14="http://schemas.microsoft.com/office/powerpoint/2010/main" val="235133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E321-0C48-4A86-8D13-3577295ED864}"/>
              </a:ext>
            </a:extLst>
          </p:cNvPr>
          <p:cNvSpPr>
            <a:spLocks noGrp="1"/>
          </p:cNvSpPr>
          <p:nvPr>
            <p:ph type="title"/>
          </p:nvPr>
        </p:nvSpPr>
        <p:spPr>
          <a:xfrm>
            <a:off x="646111" y="295730"/>
            <a:ext cx="9404723" cy="971096"/>
          </a:xfrm>
        </p:spPr>
        <p:txBody>
          <a:bodyPr/>
          <a:lstStyle/>
          <a:p>
            <a:r>
              <a:rPr lang="en-US" dirty="0">
                <a:solidFill>
                  <a:schemeClr val="accent1">
                    <a:lumMod val="75000"/>
                  </a:schemeClr>
                </a:solidFill>
              </a:rPr>
              <a:t>RMDs for You</a:t>
            </a:r>
          </a:p>
        </p:txBody>
      </p:sp>
      <p:graphicFrame>
        <p:nvGraphicFramePr>
          <p:cNvPr id="5" name="Content Placeholder 4">
            <a:extLst>
              <a:ext uri="{FF2B5EF4-FFF2-40B4-BE49-F238E27FC236}">
                <a16:creationId xmlns:a16="http://schemas.microsoft.com/office/drawing/2014/main" id="{CE58B016-8FF2-48D6-A01D-751015EE9569}"/>
              </a:ext>
            </a:extLst>
          </p:cNvPr>
          <p:cNvGraphicFramePr>
            <a:graphicFrameLocks noGrp="1"/>
          </p:cNvGraphicFramePr>
          <p:nvPr>
            <p:ph idx="1"/>
            <p:extLst/>
          </p:nvPr>
        </p:nvGraphicFramePr>
        <p:xfrm>
          <a:off x="1144590" y="1152526"/>
          <a:ext cx="9561510" cy="5495930"/>
        </p:xfrm>
        <a:graphic>
          <a:graphicData uri="http://schemas.openxmlformats.org/drawingml/2006/table">
            <a:tbl>
              <a:tblPr firstRow="1" bandRow="1">
                <a:tableStyleId>{5C22544A-7EE6-4342-B048-85BDC9FD1C3A}</a:tableStyleId>
              </a:tblPr>
              <a:tblGrid>
                <a:gridCol w="899484">
                  <a:extLst>
                    <a:ext uri="{9D8B030D-6E8A-4147-A177-3AD203B41FA5}">
                      <a16:colId xmlns:a16="http://schemas.microsoft.com/office/drawing/2014/main" val="3554274722"/>
                    </a:ext>
                  </a:extLst>
                </a:gridCol>
                <a:gridCol w="2287686">
                  <a:extLst>
                    <a:ext uri="{9D8B030D-6E8A-4147-A177-3AD203B41FA5}">
                      <a16:colId xmlns:a16="http://schemas.microsoft.com/office/drawing/2014/main" val="527790206"/>
                    </a:ext>
                  </a:extLst>
                </a:gridCol>
                <a:gridCol w="860506">
                  <a:extLst>
                    <a:ext uri="{9D8B030D-6E8A-4147-A177-3AD203B41FA5}">
                      <a16:colId xmlns:a16="http://schemas.microsoft.com/office/drawing/2014/main" val="285653181"/>
                    </a:ext>
                  </a:extLst>
                </a:gridCol>
                <a:gridCol w="2326664">
                  <a:extLst>
                    <a:ext uri="{9D8B030D-6E8A-4147-A177-3AD203B41FA5}">
                      <a16:colId xmlns:a16="http://schemas.microsoft.com/office/drawing/2014/main" val="1562658669"/>
                    </a:ext>
                  </a:extLst>
                </a:gridCol>
                <a:gridCol w="848511">
                  <a:extLst>
                    <a:ext uri="{9D8B030D-6E8A-4147-A177-3AD203B41FA5}">
                      <a16:colId xmlns:a16="http://schemas.microsoft.com/office/drawing/2014/main" val="920196541"/>
                    </a:ext>
                  </a:extLst>
                </a:gridCol>
                <a:gridCol w="2338659">
                  <a:extLst>
                    <a:ext uri="{9D8B030D-6E8A-4147-A177-3AD203B41FA5}">
                      <a16:colId xmlns:a16="http://schemas.microsoft.com/office/drawing/2014/main" val="1679215621"/>
                    </a:ext>
                  </a:extLst>
                </a:gridCol>
              </a:tblGrid>
              <a:tr h="499630">
                <a:tc>
                  <a:txBody>
                    <a:bodyPr/>
                    <a:lstStyle/>
                    <a:p>
                      <a:r>
                        <a:rPr lang="en-US" sz="2400" b="1" u="sng" dirty="0">
                          <a:solidFill>
                            <a:schemeClr val="bg1"/>
                          </a:solidFill>
                        </a:rPr>
                        <a:t>Age</a:t>
                      </a:r>
                    </a:p>
                  </a:txBody>
                  <a:tcPr/>
                </a:tc>
                <a:tc>
                  <a:txBody>
                    <a:bodyPr/>
                    <a:lstStyle/>
                    <a:p>
                      <a:r>
                        <a:rPr lang="en-US" sz="2400" b="1" u="sng" dirty="0">
                          <a:solidFill>
                            <a:schemeClr val="bg1"/>
                          </a:solidFill>
                        </a:rPr>
                        <a:t>% to Distribute</a:t>
                      </a:r>
                    </a:p>
                  </a:txBody>
                  <a:tcPr/>
                </a:tc>
                <a:tc>
                  <a:txBody>
                    <a:bodyPr/>
                    <a:lstStyle/>
                    <a:p>
                      <a:r>
                        <a:rPr lang="en-US" sz="2400" b="1" u="sng" dirty="0">
                          <a:solidFill>
                            <a:schemeClr val="bg1"/>
                          </a:solidFill>
                        </a:rPr>
                        <a:t>Age</a:t>
                      </a:r>
                    </a:p>
                  </a:txBody>
                  <a:tcPr/>
                </a:tc>
                <a:tc>
                  <a:txBody>
                    <a:bodyPr/>
                    <a:lstStyle/>
                    <a:p>
                      <a:r>
                        <a:rPr lang="en-US" sz="2400" b="1" u="sng" dirty="0">
                          <a:solidFill>
                            <a:schemeClr val="bg1"/>
                          </a:solidFill>
                        </a:rPr>
                        <a:t>% to Distribute</a:t>
                      </a:r>
                    </a:p>
                  </a:txBody>
                  <a:tcPr/>
                </a:tc>
                <a:tc>
                  <a:txBody>
                    <a:bodyPr/>
                    <a:lstStyle/>
                    <a:p>
                      <a:r>
                        <a:rPr lang="en-US" sz="2400" b="1" u="sng" dirty="0">
                          <a:solidFill>
                            <a:schemeClr val="bg1"/>
                          </a:solidFill>
                        </a:rPr>
                        <a:t>Age</a:t>
                      </a:r>
                    </a:p>
                  </a:txBody>
                  <a:tcPr/>
                </a:tc>
                <a:tc>
                  <a:txBody>
                    <a:bodyPr/>
                    <a:lstStyle/>
                    <a:p>
                      <a:r>
                        <a:rPr lang="en-US" sz="2400" b="1" u="sng" dirty="0">
                          <a:solidFill>
                            <a:schemeClr val="bg1"/>
                          </a:solidFill>
                        </a:rPr>
                        <a:t>% to Distribute</a:t>
                      </a:r>
                    </a:p>
                  </a:txBody>
                  <a:tcPr/>
                </a:tc>
                <a:extLst>
                  <a:ext uri="{0D108BD9-81ED-4DB2-BD59-A6C34878D82A}">
                    <a16:rowId xmlns:a16="http://schemas.microsoft.com/office/drawing/2014/main" val="116232937"/>
                  </a:ext>
                </a:extLst>
              </a:tr>
              <a:tr h="499630">
                <a:tc>
                  <a:txBody>
                    <a:bodyPr/>
                    <a:lstStyle/>
                    <a:p>
                      <a:pPr algn="ctr"/>
                      <a:r>
                        <a:rPr lang="en-US" sz="2400" b="1" dirty="0"/>
                        <a:t>70</a:t>
                      </a:r>
                    </a:p>
                  </a:txBody>
                  <a:tcPr/>
                </a:tc>
                <a:tc>
                  <a:txBody>
                    <a:bodyPr/>
                    <a:lstStyle/>
                    <a:p>
                      <a:pPr algn="ctr"/>
                      <a:r>
                        <a:rPr lang="en-US" sz="2400" b="1" dirty="0"/>
                        <a:t>3.65 %</a:t>
                      </a:r>
                    </a:p>
                  </a:txBody>
                  <a:tcPr/>
                </a:tc>
                <a:tc>
                  <a:txBody>
                    <a:bodyPr/>
                    <a:lstStyle/>
                    <a:p>
                      <a:pPr algn="ctr"/>
                      <a:r>
                        <a:rPr lang="en-US" sz="2400" b="1" dirty="0"/>
                        <a:t>80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5.35 %</a:t>
                      </a:r>
                    </a:p>
                  </a:txBody>
                  <a:tcPr/>
                </a:tc>
                <a:tc>
                  <a:txBody>
                    <a:bodyPr/>
                    <a:lstStyle/>
                    <a:p>
                      <a:pPr algn="ctr"/>
                      <a:r>
                        <a:rPr lang="en-US" sz="2400" b="1" dirty="0"/>
                        <a:t>90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8.77 %</a:t>
                      </a:r>
                    </a:p>
                  </a:txBody>
                  <a:tcPr/>
                </a:tc>
                <a:extLst>
                  <a:ext uri="{0D108BD9-81ED-4DB2-BD59-A6C34878D82A}">
                    <a16:rowId xmlns:a16="http://schemas.microsoft.com/office/drawing/2014/main" val="1871169551"/>
                  </a:ext>
                </a:extLst>
              </a:tr>
              <a:tr h="499630">
                <a:tc>
                  <a:txBody>
                    <a:bodyPr/>
                    <a:lstStyle/>
                    <a:p>
                      <a:pPr algn="ctr"/>
                      <a:r>
                        <a:rPr lang="en-US" sz="2400" b="1" dirty="0"/>
                        <a:t>71</a:t>
                      </a:r>
                    </a:p>
                  </a:txBody>
                  <a:tcPr/>
                </a:tc>
                <a:tc>
                  <a:txBody>
                    <a:bodyPr/>
                    <a:lstStyle/>
                    <a:p>
                      <a:pPr algn="ctr"/>
                      <a:r>
                        <a:rPr lang="en-US" sz="2400" b="1" dirty="0"/>
                        <a:t>3.77 %</a:t>
                      </a:r>
                    </a:p>
                  </a:txBody>
                  <a:tcPr/>
                </a:tc>
                <a:tc>
                  <a:txBody>
                    <a:bodyPr/>
                    <a:lstStyle/>
                    <a:p>
                      <a:pPr algn="ctr"/>
                      <a:r>
                        <a:rPr lang="en-US" sz="2400" b="1" dirty="0"/>
                        <a:t>81</a:t>
                      </a:r>
                    </a:p>
                  </a:txBody>
                  <a:tcPr/>
                </a:tc>
                <a:tc>
                  <a:txBody>
                    <a:bodyPr/>
                    <a:lstStyle/>
                    <a:p>
                      <a:pPr algn="ctr"/>
                      <a:r>
                        <a:rPr lang="en-US" sz="2400" b="1" dirty="0"/>
                        <a:t>5.59 %</a:t>
                      </a:r>
                    </a:p>
                  </a:txBody>
                  <a:tcPr/>
                </a:tc>
                <a:tc>
                  <a:txBody>
                    <a:bodyPr/>
                    <a:lstStyle/>
                    <a:p>
                      <a:pPr algn="ctr"/>
                      <a:r>
                        <a:rPr lang="en-US" sz="2400" b="1" dirty="0"/>
                        <a:t>91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9.26 %</a:t>
                      </a:r>
                    </a:p>
                  </a:txBody>
                  <a:tcPr/>
                </a:tc>
                <a:extLst>
                  <a:ext uri="{0D108BD9-81ED-4DB2-BD59-A6C34878D82A}">
                    <a16:rowId xmlns:a16="http://schemas.microsoft.com/office/drawing/2014/main" val="190129961"/>
                  </a:ext>
                </a:extLst>
              </a:tr>
              <a:tr h="499630">
                <a:tc>
                  <a:txBody>
                    <a:bodyPr/>
                    <a:lstStyle/>
                    <a:p>
                      <a:pPr algn="ctr"/>
                      <a:r>
                        <a:rPr lang="en-US" sz="2400" b="1" dirty="0"/>
                        <a:t>72</a:t>
                      </a:r>
                    </a:p>
                  </a:txBody>
                  <a:tcPr/>
                </a:tc>
                <a:tc>
                  <a:txBody>
                    <a:bodyPr/>
                    <a:lstStyle/>
                    <a:p>
                      <a:pPr algn="ctr"/>
                      <a:r>
                        <a:rPr lang="en-US" sz="2400" b="1" dirty="0"/>
                        <a:t>3.91 %</a:t>
                      </a:r>
                    </a:p>
                  </a:txBody>
                  <a:tcPr/>
                </a:tc>
                <a:tc>
                  <a:txBody>
                    <a:bodyPr/>
                    <a:lstStyle/>
                    <a:p>
                      <a:pPr algn="ctr"/>
                      <a:r>
                        <a:rPr lang="en-US" sz="2400" b="1" dirty="0"/>
                        <a:t>82</a:t>
                      </a:r>
                    </a:p>
                  </a:txBody>
                  <a:tcPr/>
                </a:tc>
                <a:tc>
                  <a:txBody>
                    <a:bodyPr/>
                    <a:lstStyle/>
                    <a:p>
                      <a:pPr algn="ctr"/>
                      <a:r>
                        <a:rPr lang="en-US" sz="2400" b="1" dirty="0"/>
                        <a:t>5.85 %</a:t>
                      </a:r>
                    </a:p>
                  </a:txBody>
                  <a:tcPr/>
                </a:tc>
                <a:tc>
                  <a:txBody>
                    <a:bodyPr/>
                    <a:lstStyle/>
                    <a:p>
                      <a:pPr algn="ctr"/>
                      <a:r>
                        <a:rPr lang="en-US" sz="2400" b="1" dirty="0"/>
                        <a:t>92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9.80 %</a:t>
                      </a:r>
                    </a:p>
                  </a:txBody>
                  <a:tcPr/>
                </a:tc>
                <a:extLst>
                  <a:ext uri="{0D108BD9-81ED-4DB2-BD59-A6C34878D82A}">
                    <a16:rowId xmlns:a16="http://schemas.microsoft.com/office/drawing/2014/main" val="3117230996"/>
                  </a:ext>
                </a:extLst>
              </a:tr>
              <a:tr h="499630">
                <a:tc>
                  <a:txBody>
                    <a:bodyPr/>
                    <a:lstStyle/>
                    <a:p>
                      <a:pPr algn="ctr"/>
                      <a:r>
                        <a:rPr lang="en-US" sz="2400" b="1" dirty="0"/>
                        <a:t>73</a:t>
                      </a:r>
                    </a:p>
                  </a:txBody>
                  <a:tcPr/>
                </a:tc>
                <a:tc>
                  <a:txBody>
                    <a:bodyPr/>
                    <a:lstStyle/>
                    <a:p>
                      <a:pPr algn="ctr"/>
                      <a:r>
                        <a:rPr lang="en-US" sz="2400" b="1" dirty="0"/>
                        <a:t>4.05 %</a:t>
                      </a:r>
                    </a:p>
                  </a:txBody>
                  <a:tcPr/>
                </a:tc>
                <a:tc>
                  <a:txBody>
                    <a:bodyPr/>
                    <a:lstStyle/>
                    <a:p>
                      <a:pPr algn="ctr"/>
                      <a:r>
                        <a:rPr lang="en-US" sz="2400" b="1" dirty="0"/>
                        <a:t>83</a:t>
                      </a:r>
                    </a:p>
                  </a:txBody>
                  <a:tcPr/>
                </a:tc>
                <a:tc>
                  <a:txBody>
                    <a:bodyPr/>
                    <a:lstStyle/>
                    <a:p>
                      <a:pPr algn="ctr"/>
                      <a:r>
                        <a:rPr lang="en-US" sz="2400" b="1" dirty="0"/>
                        <a:t>6.13 %</a:t>
                      </a:r>
                    </a:p>
                  </a:txBody>
                  <a:tcPr/>
                </a:tc>
                <a:tc>
                  <a:txBody>
                    <a:bodyPr/>
                    <a:lstStyle/>
                    <a:p>
                      <a:pPr algn="ctr"/>
                      <a:r>
                        <a:rPr lang="en-US" sz="2400" b="1" dirty="0"/>
                        <a:t>93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10.42 %</a:t>
                      </a:r>
                    </a:p>
                  </a:txBody>
                  <a:tcPr/>
                </a:tc>
                <a:extLst>
                  <a:ext uri="{0D108BD9-81ED-4DB2-BD59-A6C34878D82A}">
                    <a16:rowId xmlns:a16="http://schemas.microsoft.com/office/drawing/2014/main" val="4015905173"/>
                  </a:ext>
                </a:extLst>
              </a:tr>
              <a:tr h="499630">
                <a:tc>
                  <a:txBody>
                    <a:bodyPr/>
                    <a:lstStyle/>
                    <a:p>
                      <a:pPr algn="ctr"/>
                      <a:r>
                        <a:rPr lang="en-US" sz="2400" b="1" dirty="0"/>
                        <a:t>74</a:t>
                      </a:r>
                    </a:p>
                  </a:txBody>
                  <a:tcPr/>
                </a:tc>
                <a:tc>
                  <a:txBody>
                    <a:bodyPr/>
                    <a:lstStyle/>
                    <a:p>
                      <a:pPr algn="ctr"/>
                      <a:r>
                        <a:rPr lang="en-US" sz="2400" b="1" dirty="0"/>
                        <a:t>4.20 %</a:t>
                      </a:r>
                    </a:p>
                  </a:txBody>
                  <a:tcPr/>
                </a:tc>
                <a:tc>
                  <a:txBody>
                    <a:bodyPr/>
                    <a:lstStyle/>
                    <a:p>
                      <a:pPr algn="ctr"/>
                      <a:r>
                        <a:rPr lang="en-US" sz="2400" b="1" dirty="0"/>
                        <a:t>84</a:t>
                      </a:r>
                    </a:p>
                  </a:txBody>
                  <a:tcPr/>
                </a:tc>
                <a:tc>
                  <a:txBody>
                    <a:bodyPr/>
                    <a:lstStyle/>
                    <a:p>
                      <a:pPr algn="ctr"/>
                      <a:r>
                        <a:rPr lang="en-US" sz="2400" b="1" dirty="0"/>
                        <a:t>6.45 %</a:t>
                      </a:r>
                    </a:p>
                  </a:txBody>
                  <a:tcPr/>
                </a:tc>
                <a:tc>
                  <a:txBody>
                    <a:bodyPr/>
                    <a:lstStyle/>
                    <a:p>
                      <a:pPr algn="ctr"/>
                      <a:r>
                        <a:rPr lang="en-US" sz="2400" b="1" dirty="0"/>
                        <a:t>94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10.99 %</a:t>
                      </a:r>
                    </a:p>
                  </a:txBody>
                  <a:tcPr/>
                </a:tc>
                <a:extLst>
                  <a:ext uri="{0D108BD9-81ED-4DB2-BD59-A6C34878D82A}">
                    <a16:rowId xmlns:a16="http://schemas.microsoft.com/office/drawing/2014/main" val="1315818217"/>
                  </a:ext>
                </a:extLst>
              </a:tr>
              <a:tr h="499630">
                <a:tc>
                  <a:txBody>
                    <a:bodyPr/>
                    <a:lstStyle/>
                    <a:p>
                      <a:pPr algn="ctr"/>
                      <a:r>
                        <a:rPr lang="en-US" sz="2400" b="1" dirty="0"/>
                        <a:t>75</a:t>
                      </a:r>
                    </a:p>
                  </a:txBody>
                  <a:tcPr/>
                </a:tc>
                <a:tc>
                  <a:txBody>
                    <a:bodyPr/>
                    <a:lstStyle/>
                    <a:p>
                      <a:pPr algn="ctr"/>
                      <a:r>
                        <a:rPr lang="en-US" sz="2400" b="1" dirty="0"/>
                        <a:t>4.37 %</a:t>
                      </a:r>
                    </a:p>
                  </a:txBody>
                  <a:tcPr/>
                </a:tc>
                <a:tc>
                  <a:txBody>
                    <a:bodyPr/>
                    <a:lstStyle/>
                    <a:p>
                      <a:pPr algn="ctr"/>
                      <a:r>
                        <a:rPr lang="en-US" sz="2400" b="1" dirty="0"/>
                        <a:t>85</a:t>
                      </a:r>
                    </a:p>
                  </a:txBody>
                  <a:tcPr/>
                </a:tc>
                <a:tc>
                  <a:txBody>
                    <a:bodyPr/>
                    <a:lstStyle/>
                    <a:p>
                      <a:pPr algn="ctr"/>
                      <a:r>
                        <a:rPr lang="en-US" sz="2400" b="1" dirty="0"/>
                        <a:t>6.76 %</a:t>
                      </a:r>
                    </a:p>
                  </a:txBody>
                  <a:tcPr/>
                </a:tc>
                <a:tc>
                  <a:txBody>
                    <a:bodyPr/>
                    <a:lstStyle/>
                    <a:p>
                      <a:pPr algn="ctr"/>
                      <a:r>
                        <a:rPr lang="en-US" sz="2400" b="1" dirty="0"/>
                        <a:t>95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11.63 %</a:t>
                      </a:r>
                    </a:p>
                  </a:txBody>
                  <a:tcPr/>
                </a:tc>
                <a:extLst>
                  <a:ext uri="{0D108BD9-81ED-4DB2-BD59-A6C34878D82A}">
                    <a16:rowId xmlns:a16="http://schemas.microsoft.com/office/drawing/2014/main" val="352467214"/>
                  </a:ext>
                </a:extLst>
              </a:tr>
              <a:tr h="499630">
                <a:tc>
                  <a:txBody>
                    <a:bodyPr/>
                    <a:lstStyle/>
                    <a:p>
                      <a:pPr algn="ctr"/>
                      <a:r>
                        <a:rPr lang="en-US" sz="2400" b="1" dirty="0"/>
                        <a:t>76</a:t>
                      </a:r>
                    </a:p>
                  </a:txBody>
                  <a:tcPr/>
                </a:tc>
                <a:tc>
                  <a:txBody>
                    <a:bodyPr/>
                    <a:lstStyle/>
                    <a:p>
                      <a:pPr algn="ctr"/>
                      <a:r>
                        <a:rPr lang="en-US" sz="2400" b="1" dirty="0"/>
                        <a:t>4.55 %</a:t>
                      </a:r>
                    </a:p>
                  </a:txBody>
                  <a:tcPr/>
                </a:tc>
                <a:tc>
                  <a:txBody>
                    <a:bodyPr/>
                    <a:lstStyle/>
                    <a:p>
                      <a:pPr algn="ctr"/>
                      <a:r>
                        <a:rPr lang="en-US" sz="2400" b="1" dirty="0"/>
                        <a:t>86</a:t>
                      </a:r>
                    </a:p>
                  </a:txBody>
                  <a:tcPr/>
                </a:tc>
                <a:tc>
                  <a:txBody>
                    <a:bodyPr/>
                    <a:lstStyle/>
                    <a:p>
                      <a:pPr algn="ctr"/>
                      <a:r>
                        <a:rPr lang="en-US" sz="2400" b="1" dirty="0"/>
                        <a:t>7.09 %</a:t>
                      </a:r>
                    </a:p>
                  </a:txBody>
                  <a:tcPr/>
                </a:tc>
                <a:tc>
                  <a:txBody>
                    <a:bodyPr/>
                    <a:lstStyle/>
                    <a:p>
                      <a:pPr algn="ctr"/>
                      <a:r>
                        <a:rPr lang="en-US" sz="2400" b="1" dirty="0"/>
                        <a:t>96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12.35 %</a:t>
                      </a:r>
                    </a:p>
                  </a:txBody>
                  <a:tcPr/>
                </a:tc>
                <a:extLst>
                  <a:ext uri="{0D108BD9-81ED-4DB2-BD59-A6C34878D82A}">
                    <a16:rowId xmlns:a16="http://schemas.microsoft.com/office/drawing/2014/main" val="410523629"/>
                  </a:ext>
                </a:extLst>
              </a:tr>
              <a:tr h="499630">
                <a:tc>
                  <a:txBody>
                    <a:bodyPr/>
                    <a:lstStyle/>
                    <a:p>
                      <a:pPr algn="ctr"/>
                      <a:r>
                        <a:rPr lang="en-US" sz="2400" b="1" dirty="0"/>
                        <a:t>77</a:t>
                      </a:r>
                    </a:p>
                  </a:txBody>
                  <a:tcPr/>
                </a:tc>
                <a:tc>
                  <a:txBody>
                    <a:bodyPr/>
                    <a:lstStyle/>
                    <a:p>
                      <a:pPr algn="ctr"/>
                      <a:r>
                        <a:rPr lang="en-US" sz="2400" b="1" dirty="0"/>
                        <a:t>4.72 %</a:t>
                      </a:r>
                    </a:p>
                  </a:txBody>
                  <a:tcPr/>
                </a:tc>
                <a:tc>
                  <a:txBody>
                    <a:bodyPr/>
                    <a:lstStyle/>
                    <a:p>
                      <a:pPr algn="ctr"/>
                      <a:r>
                        <a:rPr lang="en-US" sz="2400" b="1" dirty="0"/>
                        <a:t>87</a:t>
                      </a:r>
                    </a:p>
                  </a:txBody>
                  <a:tcPr/>
                </a:tc>
                <a:tc>
                  <a:txBody>
                    <a:bodyPr/>
                    <a:lstStyle/>
                    <a:p>
                      <a:pPr algn="ctr"/>
                      <a:r>
                        <a:rPr lang="en-US" sz="2400" b="1" dirty="0"/>
                        <a:t>7.46 %</a:t>
                      </a:r>
                    </a:p>
                  </a:txBody>
                  <a:tcPr/>
                </a:tc>
                <a:tc>
                  <a:txBody>
                    <a:bodyPr/>
                    <a:lstStyle/>
                    <a:p>
                      <a:pPr algn="ctr"/>
                      <a:r>
                        <a:rPr lang="en-US" sz="2400" b="1" dirty="0"/>
                        <a:t>97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13.16 %</a:t>
                      </a:r>
                    </a:p>
                  </a:txBody>
                  <a:tcPr/>
                </a:tc>
                <a:extLst>
                  <a:ext uri="{0D108BD9-81ED-4DB2-BD59-A6C34878D82A}">
                    <a16:rowId xmlns:a16="http://schemas.microsoft.com/office/drawing/2014/main" val="491530482"/>
                  </a:ext>
                </a:extLst>
              </a:tr>
              <a:tr h="499630">
                <a:tc>
                  <a:txBody>
                    <a:bodyPr/>
                    <a:lstStyle/>
                    <a:p>
                      <a:pPr algn="ctr"/>
                      <a:r>
                        <a:rPr lang="en-US" sz="2400" b="1" dirty="0"/>
                        <a:t>78</a:t>
                      </a:r>
                    </a:p>
                  </a:txBody>
                  <a:tcPr/>
                </a:tc>
                <a:tc>
                  <a:txBody>
                    <a:bodyPr/>
                    <a:lstStyle/>
                    <a:p>
                      <a:pPr algn="ctr"/>
                      <a:r>
                        <a:rPr lang="en-US" sz="2400" b="1" dirty="0"/>
                        <a:t>4.93 %</a:t>
                      </a:r>
                    </a:p>
                  </a:txBody>
                  <a:tcPr/>
                </a:tc>
                <a:tc>
                  <a:txBody>
                    <a:bodyPr/>
                    <a:lstStyle/>
                    <a:p>
                      <a:pPr algn="ctr"/>
                      <a:r>
                        <a:rPr lang="en-US" sz="2400" b="1" dirty="0"/>
                        <a:t>88</a:t>
                      </a:r>
                    </a:p>
                  </a:txBody>
                  <a:tcPr/>
                </a:tc>
                <a:tc>
                  <a:txBody>
                    <a:bodyPr/>
                    <a:lstStyle/>
                    <a:p>
                      <a:pPr algn="ctr"/>
                      <a:r>
                        <a:rPr lang="en-US" sz="2400" b="1" dirty="0"/>
                        <a:t>7.87 %</a:t>
                      </a:r>
                    </a:p>
                  </a:txBody>
                  <a:tcPr/>
                </a:tc>
                <a:tc>
                  <a:txBody>
                    <a:bodyPr/>
                    <a:lstStyle/>
                    <a:p>
                      <a:pPr algn="ctr"/>
                      <a:r>
                        <a:rPr lang="en-US" sz="2400" b="1" dirty="0"/>
                        <a:t>98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14.08 %</a:t>
                      </a:r>
                    </a:p>
                  </a:txBody>
                  <a:tcPr/>
                </a:tc>
                <a:extLst>
                  <a:ext uri="{0D108BD9-81ED-4DB2-BD59-A6C34878D82A}">
                    <a16:rowId xmlns:a16="http://schemas.microsoft.com/office/drawing/2014/main" val="1866680979"/>
                  </a:ext>
                </a:extLst>
              </a:tr>
              <a:tr h="499630">
                <a:tc>
                  <a:txBody>
                    <a:bodyPr/>
                    <a:lstStyle/>
                    <a:p>
                      <a:pPr algn="ctr"/>
                      <a:r>
                        <a:rPr lang="en-US" sz="2400" b="1" dirty="0"/>
                        <a:t>79</a:t>
                      </a:r>
                    </a:p>
                  </a:txBody>
                  <a:tcPr/>
                </a:tc>
                <a:tc>
                  <a:txBody>
                    <a:bodyPr/>
                    <a:lstStyle/>
                    <a:p>
                      <a:pPr algn="ctr"/>
                      <a:r>
                        <a:rPr lang="en-US" sz="2400" b="1" dirty="0"/>
                        <a:t>5.13 %</a:t>
                      </a:r>
                    </a:p>
                  </a:txBody>
                  <a:tcPr/>
                </a:tc>
                <a:tc>
                  <a:txBody>
                    <a:bodyPr/>
                    <a:lstStyle/>
                    <a:p>
                      <a:pPr algn="ctr"/>
                      <a:r>
                        <a:rPr lang="en-US" sz="2400" b="1" dirty="0"/>
                        <a:t>89</a:t>
                      </a:r>
                    </a:p>
                  </a:txBody>
                  <a:tcPr/>
                </a:tc>
                <a:tc>
                  <a:txBody>
                    <a:bodyPr/>
                    <a:lstStyle/>
                    <a:p>
                      <a:pPr algn="ctr"/>
                      <a:r>
                        <a:rPr lang="en-US" sz="2400" b="1" dirty="0"/>
                        <a:t>8.33 %</a:t>
                      </a:r>
                    </a:p>
                  </a:txBody>
                  <a:tcPr/>
                </a:tc>
                <a:tc>
                  <a:txBody>
                    <a:bodyPr/>
                    <a:lstStyle/>
                    <a:p>
                      <a:pPr algn="ctr"/>
                      <a:r>
                        <a:rPr lang="en-US" sz="2400" b="1" dirty="0"/>
                        <a:t>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14.93 %</a:t>
                      </a:r>
                    </a:p>
                  </a:txBody>
                  <a:tcPr/>
                </a:tc>
                <a:extLst>
                  <a:ext uri="{0D108BD9-81ED-4DB2-BD59-A6C34878D82A}">
                    <a16:rowId xmlns:a16="http://schemas.microsoft.com/office/drawing/2014/main" val="487032915"/>
                  </a:ext>
                </a:extLst>
              </a:tr>
            </a:tbl>
          </a:graphicData>
        </a:graphic>
      </p:graphicFrame>
      <p:sp>
        <p:nvSpPr>
          <p:cNvPr id="4" name="Slide Number Placeholder 3">
            <a:extLst>
              <a:ext uri="{FF2B5EF4-FFF2-40B4-BE49-F238E27FC236}">
                <a16:creationId xmlns:a16="http://schemas.microsoft.com/office/drawing/2014/main" id="{8B7F0309-E5E6-44D4-A241-2788FECC11E5}"/>
              </a:ext>
            </a:extLst>
          </p:cNvPr>
          <p:cNvSpPr>
            <a:spLocks noGrp="1"/>
          </p:cNvSpPr>
          <p:nvPr>
            <p:ph type="sldNum" sz="quarter" idx="12"/>
          </p:nvPr>
        </p:nvSpPr>
        <p:spPr/>
        <p:txBody>
          <a:bodyPr/>
          <a:lstStyle/>
          <a:p>
            <a:fld id="{D57F1E4F-1CFF-5643-939E-02111984F565}" type="slidenum">
              <a:rPr lang="en-US" sz="3600" smtClean="0"/>
              <a:t>23</a:t>
            </a:fld>
            <a:endParaRPr lang="en-US" sz="3600" dirty="0"/>
          </a:p>
        </p:txBody>
      </p:sp>
    </p:spTree>
    <p:extLst>
      <p:ext uri="{BB962C8B-B14F-4D97-AF65-F5344CB8AC3E}">
        <p14:creationId xmlns:p14="http://schemas.microsoft.com/office/powerpoint/2010/main" val="2618482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Income Only Trusts </a:t>
            </a:r>
            <a:br>
              <a:rPr lang="en-US" sz="4000" b="1" dirty="0">
                <a:solidFill>
                  <a:srgbClr val="0070C0"/>
                </a:solidFill>
                <a:effectLst>
                  <a:outerShdw blurRad="38100" dist="38100" dir="2700000" algn="tl">
                    <a:srgbClr val="000000">
                      <a:alpha val="43137"/>
                    </a:srgbClr>
                  </a:outerShdw>
                </a:effectLst>
              </a:rPr>
            </a:br>
            <a:r>
              <a:rPr lang="en-US" sz="4000" b="1" dirty="0">
                <a:solidFill>
                  <a:srgbClr val="0070C0"/>
                </a:solidFill>
                <a:effectLst>
                  <a:outerShdw blurRad="38100" dist="38100" dir="2700000" algn="tl">
                    <a:srgbClr val="000000">
                      <a:alpha val="43137"/>
                    </a:srgbClr>
                  </a:outerShdw>
                </a:effectLst>
              </a:rPr>
              <a:t>(a “Medicaid Qualifying Trust”)</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587141" y="1825625"/>
            <a:ext cx="10972800" cy="4351338"/>
          </a:xfrm>
        </p:spPr>
        <p:txBody>
          <a:bodyPr>
            <a:normAutofit lnSpcReduction="10000"/>
          </a:bodyPr>
          <a:lstStyle/>
          <a:p>
            <a:r>
              <a:rPr lang="en-US" dirty="0"/>
              <a:t>These Trusts distribute income or hold property (including a primary residence) in Trust to avoid Medicaid from placing a lien on the assets</a:t>
            </a:r>
          </a:p>
          <a:p>
            <a:pPr>
              <a:buNone/>
            </a:pPr>
            <a:endParaRPr lang="en-US" sz="1200" dirty="0"/>
          </a:p>
          <a:p>
            <a:pPr lvl="1"/>
            <a:r>
              <a:rPr lang="en-US" dirty="0"/>
              <a:t>The Creator and his/her spouse can ONLY receive income (NO principal) from the Trust</a:t>
            </a:r>
          </a:p>
          <a:p>
            <a:pPr lvl="1"/>
            <a:r>
              <a:rPr lang="en-US" dirty="0"/>
              <a:t>The Creator chooses the residuary beneficiaries</a:t>
            </a:r>
          </a:p>
          <a:p>
            <a:pPr lvl="1"/>
            <a:r>
              <a:rPr lang="en-US" dirty="0"/>
              <a:t>The Creator can be the recipient, spouse, the recipient’s Power of Attorney or an Administrative body</a:t>
            </a:r>
          </a:p>
          <a:p>
            <a:pPr lvl="1"/>
            <a:r>
              <a:rPr lang="en-US" dirty="0"/>
              <a:t>The 5 Year Lookback DOES apply if the recipient needs nursing home care, so not be a good idea if Nursing Home care is imminent</a:t>
            </a:r>
          </a:p>
          <a:p>
            <a:pPr lvl="1"/>
            <a:r>
              <a:rPr lang="en-US" dirty="0"/>
              <a:t>The Trust is Irrevocable / cannot be amended</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832661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a:xfrm>
            <a:off x="838200" y="365125"/>
            <a:ext cx="10515600" cy="1040163"/>
          </a:xfrm>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What About the “Well” Spouse? 	</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635267" y="1405288"/>
            <a:ext cx="10718533" cy="4571999"/>
          </a:xfrm>
        </p:spPr>
        <p:txBody>
          <a:bodyPr>
            <a:normAutofit/>
          </a:bodyPr>
          <a:lstStyle/>
          <a:p>
            <a:r>
              <a:rPr lang="en-US" dirty="0"/>
              <a:t>The “Community Spouse” is entitled to some assets and income, but they are limited</a:t>
            </a:r>
          </a:p>
          <a:p>
            <a:pPr lvl="1"/>
            <a:r>
              <a:rPr lang="en-US" dirty="0"/>
              <a:t>$3,140 of income per month</a:t>
            </a:r>
          </a:p>
          <a:p>
            <a:pPr lvl="1"/>
            <a:r>
              <a:rPr lang="en-US" dirty="0"/>
              <a:t>$75,000 - $123,600 of resources</a:t>
            </a:r>
          </a:p>
          <a:p>
            <a:pPr lvl="1">
              <a:buNone/>
            </a:pPr>
            <a:endParaRPr lang="en-US" dirty="0"/>
          </a:p>
          <a:p>
            <a:pPr lvl="1">
              <a:buNone/>
            </a:pPr>
            <a:endParaRPr lang="en-US" dirty="0"/>
          </a:p>
          <a:p>
            <a:r>
              <a:rPr lang="en-US" dirty="0"/>
              <a:t>During the Medicaid Application process the well spouse may exercise a “Spousal Refusal” to avoid inclusion of his/her assets and income</a:t>
            </a:r>
          </a:p>
          <a:p>
            <a:pPr lvl="1"/>
            <a:r>
              <a:rPr lang="en-US" dirty="0"/>
              <a:t>Medicaid may accept this, but will have a claim against the well spouse when he/she dies, and can still ask for a portion of excess income</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5" name="Picture 3" descr="C:\Users\Dan Esq. CFP\AppData\Local\Microsoft\Windows\Temporary Internet Files\Content.IE5\2AV1YO60\MC900078843[1].wmf">
            <a:extLst>
              <a:ext uri="{FF2B5EF4-FFF2-40B4-BE49-F238E27FC236}">
                <a16:creationId xmlns:a16="http://schemas.microsoft.com/office/drawing/2014/main" id="{0EC9A5E8-8741-437D-8846-A1A51713A611}"/>
              </a:ext>
            </a:extLst>
          </p:cNvPr>
          <p:cNvPicPr>
            <a:picLocks noChangeAspect="1" noChangeArrowheads="1"/>
          </p:cNvPicPr>
          <p:nvPr/>
        </p:nvPicPr>
        <p:blipFill>
          <a:blip r:embed="rId3" cstate="print"/>
          <a:srcRect/>
          <a:stretch>
            <a:fillRect/>
          </a:stretch>
        </p:blipFill>
        <p:spPr bwMode="auto">
          <a:xfrm>
            <a:off x="8321307" y="2011680"/>
            <a:ext cx="2454243" cy="1915427"/>
          </a:xfrm>
          <a:prstGeom prst="rect">
            <a:avLst/>
          </a:prstGeom>
          <a:noFill/>
        </p:spPr>
      </p:pic>
    </p:spTree>
    <p:extLst>
      <p:ext uri="{BB962C8B-B14F-4D97-AF65-F5344CB8AC3E}">
        <p14:creationId xmlns:p14="http://schemas.microsoft.com/office/powerpoint/2010/main" val="24353175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What are “good” investments for Medicaid purposes?</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665018" y="1905801"/>
            <a:ext cx="6594764" cy="4772089"/>
          </a:xfrm>
        </p:spPr>
        <p:txBody>
          <a:bodyPr>
            <a:normAutofit/>
          </a:bodyPr>
          <a:lstStyle/>
          <a:p>
            <a:r>
              <a:rPr lang="en-US" sz="3200" dirty="0"/>
              <a:t>Retirement plans that are </a:t>
            </a:r>
            <a:r>
              <a:rPr lang="en-US" sz="3200" i="1" dirty="0"/>
              <a:t>Defined Contribution </a:t>
            </a:r>
            <a:r>
              <a:rPr lang="en-US" sz="3200" dirty="0"/>
              <a:t>plans (IRAs, 401k, 403b)</a:t>
            </a:r>
          </a:p>
          <a:p>
            <a:pPr marL="0" indent="0">
              <a:buNone/>
            </a:pPr>
            <a:endParaRPr lang="en-US" sz="3200" dirty="0"/>
          </a:p>
          <a:p>
            <a:r>
              <a:rPr lang="en-US" sz="3200" dirty="0"/>
              <a:t>Primary residence owned by a “well spouse”</a:t>
            </a:r>
          </a:p>
          <a:p>
            <a:pPr marL="0" indent="0">
              <a:buNone/>
            </a:pPr>
            <a:endParaRPr lang="en-US" sz="3200" dirty="0"/>
          </a:p>
          <a:p>
            <a:r>
              <a:rPr lang="en-US" sz="3200" dirty="0"/>
              <a:t>Liquid investment assets with minimal capital gains</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8" name="Picture 7" descr="A picture containing indoor, book&#10;&#10;Description automatically generated">
            <a:extLst>
              <a:ext uri="{FF2B5EF4-FFF2-40B4-BE49-F238E27FC236}">
                <a16:creationId xmlns:a16="http://schemas.microsoft.com/office/drawing/2014/main" id="{878B5AEC-3E86-4B11-9884-2196B8604E01}"/>
              </a:ext>
            </a:extLst>
          </p:cNvPr>
          <p:cNvPicPr>
            <a:picLocks noChangeAspect="1"/>
          </p:cNvPicPr>
          <p:nvPr/>
        </p:nvPicPr>
        <p:blipFill>
          <a:blip r:embed="rId3"/>
          <a:stretch>
            <a:fillRect/>
          </a:stretch>
        </p:blipFill>
        <p:spPr>
          <a:xfrm>
            <a:off x="7640872" y="2558265"/>
            <a:ext cx="3246401" cy="2110923"/>
          </a:xfrm>
          <a:prstGeom prst="rect">
            <a:avLst/>
          </a:prstGeom>
        </p:spPr>
      </p:pic>
    </p:spTree>
    <p:extLst>
      <p:ext uri="{BB962C8B-B14F-4D97-AF65-F5344CB8AC3E}">
        <p14:creationId xmlns:p14="http://schemas.microsoft.com/office/powerpoint/2010/main" val="2492772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What are bad investment, and what can I do now to correct them?</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5748868" y="1608666"/>
            <a:ext cx="6082916" cy="4376497"/>
          </a:xfrm>
        </p:spPr>
        <p:txBody>
          <a:bodyPr>
            <a:normAutofit fontScale="70000" lnSpcReduction="20000"/>
          </a:bodyPr>
          <a:lstStyle/>
          <a:p>
            <a:pPr>
              <a:lnSpc>
                <a:spcPct val="150000"/>
              </a:lnSpc>
            </a:pPr>
            <a:r>
              <a:rPr lang="en-US" sz="3200" dirty="0"/>
              <a:t>Non-qualified annuities </a:t>
            </a:r>
            <a:r>
              <a:rPr lang="en-US" sz="3200" dirty="0">
                <a:sym typeface="Wingdings" panose="05000000000000000000" pitchFamily="2" charset="2"/>
              </a:rPr>
              <a:t>(b/c they generate income)</a:t>
            </a:r>
            <a:endParaRPr lang="en-US" sz="3200" dirty="0"/>
          </a:p>
          <a:p>
            <a:pPr>
              <a:lnSpc>
                <a:spcPct val="150000"/>
              </a:lnSpc>
            </a:pPr>
            <a:r>
              <a:rPr lang="en-US" sz="3200" dirty="0"/>
              <a:t>Permanent life insurance policy with large cash value</a:t>
            </a:r>
          </a:p>
          <a:p>
            <a:pPr>
              <a:lnSpc>
                <a:spcPct val="150000"/>
              </a:lnSpc>
            </a:pPr>
            <a:r>
              <a:rPr lang="en-US" sz="3200" dirty="0"/>
              <a:t>Roth Conversions (from IRAs)</a:t>
            </a:r>
          </a:p>
          <a:p>
            <a:pPr>
              <a:lnSpc>
                <a:spcPct val="150000"/>
              </a:lnSpc>
            </a:pPr>
            <a:r>
              <a:rPr lang="en-US" sz="3200" dirty="0"/>
              <a:t>Any time you turn a liquid asset into income</a:t>
            </a:r>
          </a:p>
          <a:p>
            <a:pPr>
              <a:lnSpc>
                <a:spcPct val="150000"/>
              </a:lnSpc>
            </a:pPr>
            <a:r>
              <a:rPr lang="en-US" sz="3200" dirty="0"/>
              <a:t>Multiple homes</a:t>
            </a:r>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6" name="Picture 5" descr="A picture containing indoor, wall, table&#10;&#10;Description automatically generated">
            <a:extLst>
              <a:ext uri="{FF2B5EF4-FFF2-40B4-BE49-F238E27FC236}">
                <a16:creationId xmlns:a16="http://schemas.microsoft.com/office/drawing/2014/main" id="{D4772BC4-6DFF-4D36-9F17-D3E2D11FA31F}"/>
              </a:ext>
            </a:extLst>
          </p:cNvPr>
          <p:cNvPicPr>
            <a:picLocks noChangeAspect="1"/>
          </p:cNvPicPr>
          <p:nvPr/>
        </p:nvPicPr>
        <p:blipFill>
          <a:blip r:embed="rId3"/>
          <a:stretch>
            <a:fillRect/>
          </a:stretch>
        </p:blipFill>
        <p:spPr>
          <a:xfrm>
            <a:off x="449657" y="2530332"/>
            <a:ext cx="4052474" cy="2688936"/>
          </a:xfrm>
          <a:prstGeom prst="rect">
            <a:avLst/>
          </a:prstGeom>
        </p:spPr>
      </p:pic>
    </p:spTree>
    <p:extLst>
      <p:ext uri="{BB962C8B-B14F-4D97-AF65-F5344CB8AC3E}">
        <p14:creationId xmlns:p14="http://schemas.microsoft.com/office/powerpoint/2010/main" val="357928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Differing types &amp; Levels of care</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838200" y="1617044"/>
            <a:ext cx="10515600" cy="4559919"/>
          </a:xfrm>
        </p:spPr>
        <p:txBody>
          <a:bodyPr>
            <a:normAutofit/>
          </a:bodyPr>
          <a:lstStyle/>
          <a:p>
            <a:pPr marL="0" indent="0">
              <a:buNone/>
            </a:pPr>
            <a:r>
              <a:rPr lang="en-US" sz="3200" dirty="0"/>
              <a:t>LTC usually covers Assisted Living Facility</a:t>
            </a:r>
          </a:p>
          <a:p>
            <a:r>
              <a:rPr lang="en-US" sz="3200" dirty="0"/>
              <a:t>Medicaid does not cover assisted living costs</a:t>
            </a:r>
          </a:p>
          <a:p>
            <a:pPr marL="393192" lvl="1" indent="0">
              <a:buNone/>
            </a:pPr>
            <a:endParaRPr lang="en-US" sz="900" dirty="0"/>
          </a:p>
          <a:p>
            <a:pPr marL="0" indent="0">
              <a:buNone/>
            </a:pPr>
            <a:r>
              <a:rPr lang="en-US" sz="3200" dirty="0"/>
              <a:t>LTC gives you higher-level care givers you can easily replace</a:t>
            </a:r>
          </a:p>
          <a:p>
            <a:r>
              <a:rPr lang="en-US" sz="3200" dirty="0"/>
              <a:t>Medicaid-eligible workers tend to be lower quality</a:t>
            </a:r>
          </a:p>
          <a:p>
            <a:pPr marL="0" indent="0">
              <a:buNone/>
            </a:pPr>
            <a:endParaRPr lang="en-US" sz="900" dirty="0"/>
          </a:p>
          <a:p>
            <a:pPr marL="0" indent="0">
              <a:buNone/>
            </a:pPr>
            <a:r>
              <a:rPr lang="en-US" sz="3200" dirty="0"/>
              <a:t>You CAN sometimes pay a family caregiver from an LTC policy, but NOT from Medicaid</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2402743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0C617A-0043-46C1-94A4-26CF748F4614}"/>
              </a:ext>
            </a:extLst>
          </p:cNvPr>
          <p:cNvPicPr>
            <a:picLocks noChangeAspect="1"/>
          </p:cNvPicPr>
          <p:nvPr/>
        </p:nvPicPr>
        <p:blipFill rotWithShape="1">
          <a:blip r:embed="rId2">
            <a:alphaModFix/>
            <a:extLst/>
          </a:blip>
          <a:srcRect l="10036" r="2" b="2"/>
          <a:stretch/>
        </p:blipFill>
        <p:spPr>
          <a:xfrm>
            <a:off x="5930670" y="1080655"/>
            <a:ext cx="6261330" cy="3932313"/>
          </a:xfrm>
          <a:prstGeom prst="rect">
            <a:avLst/>
          </a:prstGeom>
          <a:effectLst>
            <a:softEdge rad="533400"/>
          </a:effectLst>
        </p:spPr>
      </p:pic>
      <p:pic>
        <p:nvPicPr>
          <p:cNvPr id="11" name="Picture 10">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a:xfrm>
            <a:off x="804998" y="798445"/>
            <a:ext cx="4803636" cy="1311664"/>
          </a:xfrm>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How can Medicaid work with LTC?</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448733" y="2023533"/>
            <a:ext cx="5867400" cy="4411134"/>
          </a:xfrm>
        </p:spPr>
        <p:txBody>
          <a:bodyPr anchor="ctr">
            <a:normAutofit/>
          </a:bodyPr>
          <a:lstStyle/>
          <a:p>
            <a:pPr marL="0" indent="0" algn="just">
              <a:buNone/>
            </a:pPr>
            <a:r>
              <a:rPr lang="en-US" dirty="0">
                <a:solidFill>
                  <a:srgbClr val="000000"/>
                </a:solidFill>
              </a:rPr>
              <a:t>Medicaid is best looked at as the end game of the caregiving process</a:t>
            </a:r>
          </a:p>
          <a:p>
            <a:pPr algn="just"/>
            <a:r>
              <a:rPr lang="en-US" dirty="0">
                <a:solidFill>
                  <a:srgbClr val="000000"/>
                </a:solidFill>
              </a:rPr>
              <a:t>Use LTC for initial care needs and transfer assets immediately upon LTC being initiated</a:t>
            </a:r>
          </a:p>
          <a:p>
            <a:pPr algn="just"/>
            <a:r>
              <a:rPr lang="en-US" dirty="0">
                <a:solidFill>
                  <a:srgbClr val="000000"/>
                </a:solidFill>
              </a:rPr>
              <a:t>That way the best care is given early in the process when recipient’s  quality of life is still best</a:t>
            </a:r>
          </a:p>
        </p:txBody>
      </p:sp>
      <p:pic>
        <p:nvPicPr>
          <p:cNvPr id="8" name="Picture 7">
            <a:extLst>
              <a:ext uri="{FF2B5EF4-FFF2-40B4-BE49-F238E27FC236}">
                <a16:creationId xmlns:a16="http://schemas.microsoft.com/office/drawing/2014/main" id="{D4497286-62E3-4639-A199-FC01A8B24EC4}"/>
              </a:ext>
            </a:extLst>
          </p:cNvPr>
          <p:cNvPicPr>
            <a:picLocks noChangeAspect="1"/>
          </p:cNvPicPr>
          <p:nvPr/>
        </p:nvPicPr>
        <p:blipFill rotWithShape="1">
          <a:blip r:embed="rId4"/>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2766344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a:xfrm>
            <a:off x="838200" y="365125"/>
            <a:ext cx="10515600" cy="1325563"/>
          </a:xfrm>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What Are We Talking About?</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838200" y="1825625"/>
            <a:ext cx="10515600" cy="4351338"/>
          </a:xfrm>
        </p:spPr>
        <p:txBody>
          <a:bodyPr>
            <a:normAutofit/>
          </a:bodyPr>
          <a:lstStyle/>
          <a:p>
            <a:r>
              <a:rPr lang="en-US" dirty="0"/>
              <a:t>Providing for personal care as we or our family members age</a:t>
            </a:r>
          </a:p>
          <a:p>
            <a:r>
              <a:rPr lang="en-US" dirty="0"/>
              <a:t>Providing an opportunity to stay in our homes while receiving care</a:t>
            </a:r>
          </a:p>
          <a:p>
            <a:r>
              <a:rPr lang="en-US" dirty="0"/>
              <a:t>Preserving family wealth</a:t>
            </a:r>
          </a:p>
          <a:p>
            <a:r>
              <a:rPr lang="en-US" dirty="0"/>
              <a:t>Preparing for many years of care</a:t>
            </a:r>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5" name="Picture 2" descr="C:\Users\Daniel\AppData\Local\Microsoft\Windows\Temporary Internet Files\Content.IE5\KYA880P7\MC900423171[1].wmf">
            <a:extLst>
              <a:ext uri="{FF2B5EF4-FFF2-40B4-BE49-F238E27FC236}">
                <a16:creationId xmlns:a16="http://schemas.microsoft.com/office/drawing/2014/main" id="{13F0F720-EA94-4159-A14E-5653D4E2F6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6671" y="3052313"/>
            <a:ext cx="2437486" cy="243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06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How to Use LTC &amp; Medicaid Together</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838200" y="1690688"/>
            <a:ext cx="10515600" cy="4486275"/>
          </a:xfrm>
        </p:spPr>
        <p:txBody>
          <a:bodyPr>
            <a:normAutofit/>
          </a:bodyPr>
          <a:lstStyle/>
          <a:p>
            <a:r>
              <a:rPr lang="en-US" dirty="0"/>
              <a:t>When the need for care arises and you have a LTC policy:</a:t>
            </a:r>
          </a:p>
          <a:p>
            <a:pPr marL="624078" indent="-514350">
              <a:lnSpc>
                <a:spcPct val="100000"/>
              </a:lnSpc>
              <a:buFont typeface="+mj-lt"/>
              <a:buAutoNum type="arabicPeriod"/>
            </a:pPr>
            <a:r>
              <a:rPr lang="en-US" dirty="0"/>
              <a:t>Inform LTC agent / Financial Planner</a:t>
            </a:r>
          </a:p>
          <a:p>
            <a:pPr marL="624078" indent="-514350">
              <a:lnSpc>
                <a:spcPct val="100000"/>
              </a:lnSpc>
              <a:buFont typeface="+mj-lt"/>
              <a:buAutoNum type="arabicPeriod"/>
            </a:pPr>
            <a:r>
              <a:rPr lang="en-US" dirty="0"/>
              <a:t>Hire a Social Worker &amp; Attorney</a:t>
            </a:r>
          </a:p>
          <a:p>
            <a:pPr marL="624078" indent="-514350">
              <a:lnSpc>
                <a:spcPct val="100000"/>
              </a:lnSpc>
              <a:buFont typeface="+mj-lt"/>
              <a:buAutoNum type="arabicPeriod"/>
            </a:pPr>
            <a:r>
              <a:rPr lang="en-US" dirty="0"/>
              <a:t>Get the LTC policy to start paying benefits</a:t>
            </a:r>
          </a:p>
          <a:p>
            <a:pPr marL="624078" indent="-514350">
              <a:lnSpc>
                <a:spcPct val="100000"/>
              </a:lnSpc>
              <a:buFont typeface="+mj-lt"/>
              <a:buAutoNum type="arabicPeriod"/>
            </a:pPr>
            <a:r>
              <a:rPr lang="en-US" dirty="0"/>
              <a:t>Transfer assets EXCEPT what is needed for 5 years; HOLD THESE FUNDS IN RESERVE!</a:t>
            </a:r>
          </a:p>
          <a:p>
            <a:pPr marL="624078" indent="-514350">
              <a:lnSpc>
                <a:spcPct val="100000"/>
              </a:lnSpc>
              <a:buFont typeface="+mj-lt"/>
              <a:buAutoNum type="arabicPeriod"/>
            </a:pPr>
            <a:r>
              <a:rPr lang="en-US" dirty="0"/>
              <a:t>Apply for Medicaid when policy coverage nears its end after 5 years</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32918427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a:xfrm>
            <a:off x="228599" y="152401"/>
            <a:ext cx="6483095" cy="1753401"/>
          </a:xfrm>
        </p:spPr>
        <p:txBody>
          <a:bodyPr>
            <a:normAutofit/>
          </a:bodyPr>
          <a:lstStyle/>
          <a:p>
            <a:pPr algn="ctr"/>
            <a:r>
              <a:rPr lang="en-US" sz="3400" b="1" dirty="0">
                <a:solidFill>
                  <a:srgbClr val="0070C0"/>
                </a:solidFill>
                <a:effectLst>
                  <a:outerShdw blurRad="38100" dist="38100" dir="2700000" algn="tl">
                    <a:srgbClr val="000000">
                      <a:alpha val="43137"/>
                    </a:srgbClr>
                  </a:outerShdw>
                </a:effectLst>
              </a:rPr>
              <a:t>Investing in Health Care Using Income vs. Assets</a:t>
            </a:r>
            <a:endParaRPr lang="en-US" sz="3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3">
            <a:alphaModFix/>
            <a:extLst/>
          </a:blip>
          <a:srcRect r="1" b="36117"/>
          <a:stretch/>
        </p:blipFill>
        <p:spPr>
          <a:xfrm>
            <a:off x="6632714" y="-5750"/>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431799" y="1694985"/>
            <a:ext cx="6483095" cy="5010614"/>
          </a:xfrm>
        </p:spPr>
        <p:txBody>
          <a:bodyPr anchor="ctr">
            <a:normAutofit lnSpcReduction="10000"/>
          </a:bodyPr>
          <a:lstStyle/>
          <a:p>
            <a:pPr algn="just"/>
            <a:r>
              <a:rPr lang="en-US" dirty="0">
                <a:solidFill>
                  <a:srgbClr val="000000"/>
                </a:solidFill>
                <a:latin typeface="Times New Roman" panose="02020603050405020304" pitchFamily="18" charset="0"/>
                <a:cs typeface="Times New Roman" panose="02020603050405020304" pitchFamily="18" charset="0"/>
              </a:rPr>
              <a:t>Locked-in Income is good for healthy retirement, but is often not good for health care</a:t>
            </a:r>
          </a:p>
          <a:p>
            <a:pPr marL="0" indent="0" algn="just">
              <a:buNone/>
            </a:pPr>
            <a:endParaRPr lang="en-US" sz="1300" dirty="0">
              <a:solidFill>
                <a:srgbClr val="000000"/>
              </a:solidFill>
              <a:latin typeface="Times New Roman" panose="02020603050405020304" pitchFamily="18" charset="0"/>
              <a:cs typeface="Times New Roman" panose="02020603050405020304" pitchFamily="18" charset="0"/>
            </a:endParaRPr>
          </a:p>
          <a:p>
            <a:pPr lvl="1" algn="just"/>
            <a:r>
              <a:rPr lang="en-US" sz="2800" b="1" i="1" u="sng" dirty="0">
                <a:solidFill>
                  <a:srgbClr val="000000"/>
                </a:solidFill>
                <a:latin typeface="Times New Roman" panose="02020603050405020304" pitchFamily="18" charset="0"/>
                <a:cs typeface="Times New Roman" panose="02020603050405020304" pitchFamily="18" charset="0"/>
              </a:rPr>
              <a:t>Example</a:t>
            </a:r>
            <a:r>
              <a:rPr lang="en-US" sz="2800" dirty="0">
                <a:solidFill>
                  <a:srgbClr val="000000"/>
                </a:solidFill>
                <a:latin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cs typeface="Times New Roman" panose="02020603050405020304" pitchFamily="18" charset="0"/>
              </a:rPr>
              <a:t>Annuitizing a $200,000 annuity may create $3,000 income per month, but the asset is now GONE for health care and insignificant for personal care</a:t>
            </a:r>
          </a:p>
          <a:p>
            <a:pPr marL="457200" lvl="1" indent="0" algn="just">
              <a:buNone/>
            </a:pPr>
            <a:endParaRPr lang="en-US" sz="1300" i="1"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Assets can be easily-utilized for immediate needs, and can be transferred (and preserved for inter-generational wealth)</a:t>
            </a:r>
          </a:p>
        </p:txBody>
      </p:sp>
      <p:sp>
        <p:nvSpPr>
          <p:cNvPr id="17"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40301A67-62CC-41A8-ADEB-D7E91CF1FF53}"/>
              </a:ext>
            </a:extLst>
          </p:cNvPr>
          <p:cNvPicPr>
            <a:picLocks noChangeAspect="1"/>
          </p:cNvPicPr>
          <p:nvPr/>
        </p:nvPicPr>
        <p:blipFill rotWithShape="1">
          <a:blip r:embed="rId4">
            <a:alphaModFix/>
            <a:extLst/>
          </a:blip>
          <a:srcRect r="4937" b="-2"/>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29615792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a:xfrm>
            <a:off x="838200" y="365126"/>
            <a:ext cx="10515600" cy="895784"/>
          </a:xfrm>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Planning Favors assets over income!!!</a:t>
            </a:r>
            <a:r>
              <a:rPr lang="en-US" sz="4000" dirty="0">
                <a:solidFill>
                  <a:srgbClr val="0070C0"/>
                </a:solidFill>
              </a:rPr>
              <a:t>	</a:t>
            </a:r>
            <a:endParaRPr lang="en-US" sz="40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838200" y="1277220"/>
            <a:ext cx="10515600" cy="4916053"/>
          </a:xfrm>
        </p:spPr>
        <p:txBody>
          <a:bodyPr>
            <a:normAutofit fontScale="92500" lnSpcReduction="20000"/>
          </a:bodyPr>
          <a:lstStyle/>
          <a:p>
            <a:pPr marL="0" indent="0">
              <a:buNone/>
            </a:pPr>
            <a:r>
              <a:rPr lang="en-US" b="1" u="sng" dirty="0"/>
              <a:t>ASSETS</a:t>
            </a:r>
          </a:p>
          <a:p>
            <a:r>
              <a:rPr lang="en-US" dirty="0"/>
              <a:t>Complete control over our assets</a:t>
            </a:r>
          </a:p>
          <a:p>
            <a:r>
              <a:rPr lang="en-US" dirty="0"/>
              <a:t>We can trade or give our existing stuff to other people, change its nature</a:t>
            </a:r>
          </a:p>
          <a:p>
            <a:r>
              <a:rPr lang="en-US" dirty="0"/>
              <a:t>Medicaid allows more exceptions &amp; exemptions for Assets</a:t>
            </a:r>
          </a:p>
          <a:p>
            <a:pPr marL="0" indent="0">
              <a:buNone/>
            </a:pPr>
            <a:endParaRPr lang="en-US" sz="1000" i="1" u="sng" dirty="0"/>
          </a:p>
          <a:p>
            <a:pPr marL="0" indent="0">
              <a:buNone/>
            </a:pPr>
            <a:endParaRPr lang="en-US" sz="1000" i="1" u="sng" dirty="0"/>
          </a:p>
          <a:p>
            <a:pPr marL="0" indent="0">
              <a:buNone/>
            </a:pPr>
            <a:r>
              <a:rPr lang="en-US" b="1" u="sng" dirty="0"/>
              <a:t>INCOME</a:t>
            </a:r>
          </a:p>
          <a:p>
            <a:r>
              <a:rPr lang="en-US" dirty="0"/>
              <a:t>Not much control over it - Income is typically on-going (Social Security, Pension)</a:t>
            </a:r>
          </a:p>
          <a:p>
            <a:r>
              <a:rPr lang="en-US" dirty="0"/>
              <a:t>Can only (sometimes) leave you income to one person: Your Spouse (and usually only after you die)</a:t>
            </a:r>
          </a:p>
          <a:p>
            <a:r>
              <a:rPr lang="en-US" dirty="0"/>
              <a:t>Medicaid tends to punish high income earners than people with large assets</a:t>
            </a:r>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40401035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r>
              <a:rPr lang="en-US" sz="4000" dirty="0">
                <a:solidFill>
                  <a:srgbClr val="0070C0"/>
                </a:solidFill>
                <a:latin typeface="Arial" panose="020B0604020202020204" pitchFamily="34" charset="0"/>
                <a:cs typeface="Arial" panose="020B0604020202020204" pitchFamily="34" charset="0"/>
              </a:rPr>
              <a:t>Slide Title/Presentation Title</a:t>
            </a: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3523107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a:xfrm>
            <a:off x="262467" y="169333"/>
            <a:ext cx="11751733" cy="2175934"/>
          </a:xfrm>
        </p:spPr>
        <p:txBody>
          <a:bodyPr>
            <a:normAutofit fontScale="90000"/>
          </a:bodyPr>
          <a:lstStyle/>
          <a:p>
            <a:pPr algn="ctr"/>
            <a:r>
              <a:rPr lang="en-US" altLang="en-US" sz="4000" b="1" dirty="0">
                <a:solidFill>
                  <a:srgbClr val="0070C0"/>
                </a:solidFill>
                <a:effectLst>
                  <a:outerShdw blurRad="38100" dist="38100" dir="2700000" algn="tl">
                    <a:srgbClr val="000000">
                      <a:alpha val="43137"/>
                    </a:srgbClr>
                  </a:outerShdw>
                </a:effectLst>
              </a:rPr>
              <a:t>See a financial planner who knows about insurance, and hire lawyer who focuses on Elder Law</a:t>
            </a:r>
            <a:br>
              <a:rPr lang="en-US" altLang="en-US" sz="4800" dirty="0"/>
            </a:br>
            <a:endParaRPr lang="en-US" sz="40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5" name="Picture 5" descr="C:\Users\Dan Juan 3000\AppData\Local\Microsoft\Windows\Temporary Internet Files\Content.IE5\9U8WPO79\MC900018951[1].wmf">
            <a:extLst>
              <a:ext uri="{FF2B5EF4-FFF2-40B4-BE49-F238E27FC236}">
                <a16:creationId xmlns:a16="http://schemas.microsoft.com/office/drawing/2014/main" id="{FFD21AD0-7736-4BB7-A742-0FF19723F1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9100" y="1794631"/>
            <a:ext cx="6552445" cy="438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597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EEE1-47A6-E84F-A9A9-80D0BB3D4E4F}"/>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Long Term Care and How To Fund It.</a:t>
            </a:r>
          </a:p>
        </p:txBody>
      </p:sp>
      <p:sp>
        <p:nvSpPr>
          <p:cNvPr id="3" name="Content Placeholder 2">
            <a:extLst>
              <a:ext uri="{FF2B5EF4-FFF2-40B4-BE49-F238E27FC236}">
                <a16:creationId xmlns:a16="http://schemas.microsoft.com/office/drawing/2014/main" id="{BD6948B9-DA8D-4741-ADCF-DDCA88219FCF}"/>
              </a:ext>
            </a:extLst>
          </p:cNvPr>
          <p:cNvSpPr>
            <a:spLocks noGrp="1"/>
          </p:cNvSpPr>
          <p:nvPr>
            <p:ph idx="1"/>
          </p:nvPr>
        </p:nvSpPr>
        <p:spPr/>
        <p:txBody>
          <a:bodyPr/>
          <a:lstStyle/>
          <a:p>
            <a:pPr marL="0" indent="0" algn="ctr">
              <a:buNone/>
            </a:pPr>
            <a:r>
              <a:rPr lang="en-US" b="1" dirty="0"/>
              <a:t>Thank you!</a:t>
            </a:r>
          </a:p>
          <a:p>
            <a:pPr marL="0" indent="0" algn="ctr">
              <a:buNone/>
            </a:pPr>
            <a:endParaRPr lang="en-US" dirty="0"/>
          </a:p>
          <a:p>
            <a:pPr marL="0" indent="0" algn="ctr">
              <a:buNone/>
            </a:pPr>
            <a:r>
              <a:rPr lang="en-US" dirty="0"/>
              <a:t>Daniel Timins, Esq., CFP®</a:t>
            </a:r>
          </a:p>
          <a:p>
            <a:pPr marL="0" indent="0" algn="ctr">
              <a:buNone/>
            </a:pPr>
            <a:r>
              <a:rPr lang="en-US" dirty="0"/>
              <a:t>Financial Planning Association of Metro New York</a:t>
            </a:r>
          </a:p>
          <a:p>
            <a:pPr marL="0" indent="0" algn="ctr">
              <a:buNone/>
            </a:pPr>
            <a:endParaRPr lang="en-US" dirty="0"/>
          </a:p>
          <a:p>
            <a:pPr marL="0" indent="0" algn="ctr">
              <a:buNone/>
            </a:pPr>
            <a:r>
              <a:rPr lang="en-US" dirty="0"/>
              <a:t>To search for a CFP® professional, please visit </a:t>
            </a:r>
            <a:r>
              <a:rPr lang="en-US" b="1" dirty="0"/>
              <a:t>www.PlannerSearch.org </a:t>
            </a:r>
            <a:r>
              <a:rPr lang="en-US" dirty="0"/>
              <a:t>or call FPA at 800-322-4237.</a:t>
            </a:r>
          </a:p>
        </p:txBody>
      </p:sp>
      <p:pic>
        <p:nvPicPr>
          <p:cNvPr id="4" name="Picture 3">
            <a:extLst>
              <a:ext uri="{FF2B5EF4-FFF2-40B4-BE49-F238E27FC236}">
                <a16:creationId xmlns:a16="http://schemas.microsoft.com/office/drawing/2014/main" id="{F5AD7D48-B1A4-3641-A94A-34F6E0D96D72}"/>
              </a:ext>
            </a:extLst>
          </p:cNvPr>
          <p:cNvPicPr>
            <a:picLocks noChangeAspect="1"/>
          </p:cNvPicPr>
          <p:nvPr/>
        </p:nvPicPr>
        <p:blipFill rotWithShape="1">
          <a:blip r:embed="rId2"/>
          <a:srcRect t="4494" b="68233"/>
          <a:stretch/>
        </p:blipFill>
        <p:spPr>
          <a:xfrm>
            <a:off x="7715525" y="5763131"/>
            <a:ext cx="4476475" cy="1097538"/>
          </a:xfrm>
          <a:prstGeom prst="rect">
            <a:avLst/>
          </a:prstGeom>
        </p:spPr>
      </p:pic>
    </p:spTree>
    <p:extLst>
      <p:ext uri="{BB962C8B-B14F-4D97-AF65-F5344CB8AC3E}">
        <p14:creationId xmlns:p14="http://schemas.microsoft.com/office/powerpoint/2010/main" val="654069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Who Are the Central Players?</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a:xfrm>
            <a:off x="838200" y="1690688"/>
            <a:ext cx="10515600" cy="4486275"/>
          </a:xfrm>
        </p:spPr>
        <p:txBody>
          <a:bodyPr>
            <a:normAutofit/>
          </a:bodyPr>
          <a:lstStyle/>
          <a:p>
            <a:r>
              <a:rPr lang="en-US" dirty="0"/>
              <a:t>Individual in Need</a:t>
            </a:r>
          </a:p>
          <a:p>
            <a:r>
              <a:rPr lang="en-US" dirty="0"/>
              <a:t>Family Members (sometimes)</a:t>
            </a:r>
          </a:p>
          <a:p>
            <a:pPr lvl="1"/>
            <a:r>
              <a:rPr lang="en-US" dirty="0"/>
              <a:t>Health Care Agent</a:t>
            </a:r>
          </a:p>
          <a:p>
            <a:pPr lvl="1"/>
            <a:r>
              <a:rPr lang="en-US" dirty="0"/>
              <a:t>“Attorney in Fact” on Power of Attorney</a:t>
            </a:r>
          </a:p>
          <a:p>
            <a:pPr marL="109728" indent="0">
              <a:buNone/>
            </a:pPr>
            <a:endParaRPr lang="en-US" dirty="0"/>
          </a:p>
          <a:p>
            <a:r>
              <a:rPr lang="en-US" dirty="0"/>
              <a:t>Professional Caregivers</a:t>
            </a:r>
          </a:p>
          <a:p>
            <a:r>
              <a:rPr lang="en-US" dirty="0"/>
              <a:t>Geriatric Care Manager / Social Worker</a:t>
            </a:r>
          </a:p>
          <a:p>
            <a:r>
              <a:rPr lang="en-US" dirty="0"/>
              <a:t>Estate / Elder Law Attorney</a:t>
            </a:r>
          </a:p>
          <a:p>
            <a:r>
              <a:rPr lang="en-US" dirty="0"/>
              <a:t>Financial Planner</a:t>
            </a:r>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Tree>
    <p:extLst>
      <p:ext uri="{BB962C8B-B14F-4D97-AF65-F5344CB8AC3E}">
        <p14:creationId xmlns:p14="http://schemas.microsoft.com/office/powerpoint/2010/main" val="21066805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Congratulations!</a:t>
            </a:r>
            <a:r>
              <a:rPr lang="en-US" sz="4000" b="1" dirty="0">
                <a:effectLst>
                  <a:outerShdw blurRad="38100" dist="38100" dir="2700000" algn="tl">
                    <a:srgbClr val="000000">
                      <a:alpha val="43137"/>
                    </a:srgbClr>
                  </a:outerShdw>
                </a:effectLst>
              </a:rPr>
              <a:t>	</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sp>
        <p:nvSpPr>
          <p:cNvPr id="5" name="Content Placeholder 2">
            <a:extLst>
              <a:ext uri="{FF2B5EF4-FFF2-40B4-BE49-F238E27FC236}">
                <a16:creationId xmlns:a16="http://schemas.microsoft.com/office/drawing/2014/main" id="{B5FFC120-E5E9-41B2-ADA5-FE865A5DA314}"/>
              </a:ext>
            </a:extLst>
          </p:cNvPr>
          <p:cNvSpPr txBox="1">
            <a:spLocks/>
          </p:cNvSpPr>
          <p:nvPr/>
        </p:nvSpPr>
        <p:spPr>
          <a:xfrm>
            <a:off x="457200" y="1481328"/>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p>
          <a:p>
            <a:r>
              <a:rPr lang="en-US" dirty="0"/>
              <a:t>You have lived to a ripe age!</a:t>
            </a:r>
          </a:p>
          <a:p>
            <a:r>
              <a:rPr lang="en-US" dirty="0"/>
              <a:t>You have had many experiences</a:t>
            </a:r>
          </a:p>
          <a:p>
            <a:r>
              <a:rPr lang="en-US" dirty="0"/>
              <a:t>You may have substantial assets</a:t>
            </a:r>
          </a:p>
          <a:p>
            <a:r>
              <a:rPr lang="en-US" dirty="0"/>
              <a:t>You may (or may not) have family</a:t>
            </a:r>
          </a:p>
        </p:txBody>
      </p:sp>
      <p:pic>
        <p:nvPicPr>
          <p:cNvPr id="6" name="Picture 2" descr="C:\Users\Daniel\AppData\Local\Microsoft\Windows\Temporary Internet Files\Content.IE5\IZO0I2EQ\MP900439248[1].jpg">
            <a:extLst>
              <a:ext uri="{FF2B5EF4-FFF2-40B4-BE49-F238E27FC236}">
                <a16:creationId xmlns:a16="http://schemas.microsoft.com/office/drawing/2014/main" id="{8B0FD21F-CF51-4F95-AE6B-1379A7E1AE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893762"/>
            <a:ext cx="2438400" cy="2623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aniel\AppData\Local\Microsoft\Windows\Temporary Internet Files\Content.IE5\VL578G4G\MP900422132[1].jpg">
            <a:extLst>
              <a:ext uri="{FF2B5EF4-FFF2-40B4-BE49-F238E27FC236}">
                <a16:creationId xmlns:a16="http://schemas.microsoft.com/office/drawing/2014/main" id="{53944982-8664-4BAF-BB66-9AE7481D12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977" y="2010372"/>
            <a:ext cx="3581400" cy="238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034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The Need: </a:t>
            </a:r>
            <a:r>
              <a:rPr lang="en-US" sz="4000" b="1" u="sng" dirty="0">
                <a:solidFill>
                  <a:srgbClr val="0070C0"/>
                </a:solidFill>
                <a:effectLst>
                  <a:outerShdw blurRad="38100" dist="38100" dir="2700000" algn="tl">
                    <a:srgbClr val="000000">
                      <a:alpha val="43137"/>
                    </a:srgbClr>
                  </a:outerShdw>
                </a:effectLst>
              </a:rPr>
              <a:t>Activities of Daily Living</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r>
              <a:rPr lang="en-US" b="1" u="sng" dirty="0"/>
              <a:t>ACTIVITIES OF DAILY LIVING (“ADLs”)</a:t>
            </a:r>
          </a:p>
          <a:p>
            <a:pPr lvl="1"/>
            <a:r>
              <a:rPr lang="en-US" sz="2800" dirty="0"/>
              <a:t>Transferring (</a:t>
            </a:r>
            <a:r>
              <a:rPr lang="en-US" sz="2800" dirty="0" err="1"/>
              <a:t>Ie</a:t>
            </a:r>
            <a:r>
              <a:rPr lang="en-US" sz="2800" dirty="0"/>
              <a:t>. Walking) </a:t>
            </a:r>
          </a:p>
          <a:p>
            <a:pPr lvl="1"/>
            <a:r>
              <a:rPr lang="en-US" sz="2800" dirty="0"/>
              <a:t>Bathing</a:t>
            </a:r>
          </a:p>
          <a:p>
            <a:pPr lvl="1"/>
            <a:r>
              <a:rPr lang="en-US" sz="2800" dirty="0"/>
              <a:t>Dressing</a:t>
            </a:r>
          </a:p>
          <a:p>
            <a:pPr lvl="1"/>
            <a:r>
              <a:rPr lang="en-US" sz="2800" dirty="0"/>
              <a:t>Eating</a:t>
            </a:r>
          </a:p>
          <a:p>
            <a:pPr lvl="1"/>
            <a:r>
              <a:rPr lang="en-US" sz="2800" dirty="0"/>
              <a:t>Continence</a:t>
            </a:r>
          </a:p>
          <a:p>
            <a:pPr lvl="1"/>
            <a:r>
              <a:rPr lang="en-US" sz="2800" dirty="0"/>
              <a:t>Toileting</a:t>
            </a:r>
          </a:p>
          <a:p>
            <a:pPr marL="0" indent="0">
              <a:buNone/>
            </a:pPr>
            <a:endParaRPr lang="en-US" dirty="0"/>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5" name="Picture 2" descr="C:\Users\Daniel\AppData\Local\Microsoft\Windows\Temporary Internet Files\Content.IE5\YAZDQ3E1\MC900105172[1].wmf">
            <a:extLst>
              <a:ext uri="{FF2B5EF4-FFF2-40B4-BE49-F238E27FC236}">
                <a16:creationId xmlns:a16="http://schemas.microsoft.com/office/drawing/2014/main" id="{337E5690-93A0-443C-822E-4D07FBFC19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2094" y="2133600"/>
            <a:ext cx="3516212"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Daniel\AppData\Local\Microsoft\Windows\Temporary Internet Files\Content.IE5\YAZDQ3E1\MC900390980[1].wmf">
            <a:extLst>
              <a:ext uri="{FF2B5EF4-FFF2-40B4-BE49-F238E27FC236}">
                <a16:creationId xmlns:a16="http://schemas.microsoft.com/office/drawing/2014/main" id="{6BCCB41D-5A84-4C84-A62B-2E112E28BD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1123" y="3886200"/>
            <a:ext cx="2124877" cy="220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6873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50280321"/>
              </p:ext>
            </p:extLst>
          </p:nvPr>
        </p:nvGraphicFramePr>
        <p:xfrm>
          <a:off x="649705" y="1155031"/>
          <a:ext cx="10881360" cy="4998720"/>
        </p:xfrm>
        <a:graphic>
          <a:graphicData uri="http://schemas.openxmlformats.org/drawingml/2006/table">
            <a:tbl>
              <a:tblPr firstRow="1" bandRow="1">
                <a:tableStyleId>{5C22544A-7EE6-4342-B048-85BDC9FD1C3A}</a:tableStyleId>
              </a:tblPr>
              <a:tblGrid>
                <a:gridCol w="3460282">
                  <a:extLst>
                    <a:ext uri="{9D8B030D-6E8A-4147-A177-3AD203B41FA5}">
                      <a16:colId xmlns:a16="http://schemas.microsoft.com/office/drawing/2014/main" val="20000"/>
                    </a:ext>
                  </a:extLst>
                </a:gridCol>
                <a:gridCol w="3830855">
                  <a:extLst>
                    <a:ext uri="{9D8B030D-6E8A-4147-A177-3AD203B41FA5}">
                      <a16:colId xmlns:a16="http://schemas.microsoft.com/office/drawing/2014/main" val="20001"/>
                    </a:ext>
                  </a:extLst>
                </a:gridCol>
                <a:gridCol w="3590223">
                  <a:extLst>
                    <a:ext uri="{9D8B030D-6E8A-4147-A177-3AD203B41FA5}">
                      <a16:colId xmlns:a16="http://schemas.microsoft.com/office/drawing/2014/main" val="20002"/>
                    </a:ext>
                  </a:extLst>
                </a:gridCol>
              </a:tblGrid>
              <a:tr h="473927">
                <a:tc>
                  <a:txBody>
                    <a:bodyPr/>
                    <a:lstStyle/>
                    <a:p>
                      <a:endParaRPr lang="en-US" sz="2800" dirty="0"/>
                    </a:p>
                  </a:txBody>
                  <a:tcPr/>
                </a:tc>
                <a:tc>
                  <a:txBody>
                    <a:bodyPr/>
                    <a:lstStyle/>
                    <a:p>
                      <a:r>
                        <a:rPr lang="en-US" sz="2800" dirty="0"/>
                        <a:t>LTC</a:t>
                      </a:r>
                    </a:p>
                  </a:txBody>
                  <a:tcPr/>
                </a:tc>
                <a:tc>
                  <a:txBody>
                    <a:bodyPr/>
                    <a:lstStyle/>
                    <a:p>
                      <a:r>
                        <a:rPr lang="en-US" sz="2800" dirty="0"/>
                        <a:t>Medicaid</a:t>
                      </a:r>
                    </a:p>
                  </a:txBody>
                  <a:tcPr/>
                </a:tc>
                <a:extLst>
                  <a:ext uri="{0D108BD9-81ED-4DB2-BD59-A6C34878D82A}">
                    <a16:rowId xmlns:a16="http://schemas.microsoft.com/office/drawing/2014/main" val="10000"/>
                  </a:ext>
                </a:extLst>
              </a:tr>
              <a:tr h="473927">
                <a:tc>
                  <a:txBody>
                    <a:bodyPr/>
                    <a:lstStyle/>
                    <a:p>
                      <a:r>
                        <a:rPr lang="en-US" sz="2800" dirty="0"/>
                        <a:t>Oversight</a:t>
                      </a:r>
                    </a:p>
                  </a:txBody>
                  <a:tcPr/>
                </a:tc>
                <a:tc>
                  <a:txBody>
                    <a:bodyPr/>
                    <a:lstStyle/>
                    <a:p>
                      <a:r>
                        <a:rPr lang="en-US" sz="2800" dirty="0"/>
                        <a:t>Insurance Company</a:t>
                      </a:r>
                    </a:p>
                  </a:txBody>
                  <a:tcPr/>
                </a:tc>
                <a:tc>
                  <a:txBody>
                    <a:bodyPr/>
                    <a:lstStyle/>
                    <a:p>
                      <a:r>
                        <a:rPr lang="en-US" sz="2800" dirty="0"/>
                        <a:t>Government (DSS)</a:t>
                      </a:r>
                    </a:p>
                  </a:txBody>
                  <a:tcPr/>
                </a:tc>
                <a:extLst>
                  <a:ext uri="{0D108BD9-81ED-4DB2-BD59-A6C34878D82A}">
                    <a16:rowId xmlns:a16="http://schemas.microsoft.com/office/drawing/2014/main" val="10002"/>
                  </a:ext>
                </a:extLst>
              </a:tr>
              <a:tr h="473927">
                <a:tc>
                  <a:txBody>
                    <a:bodyPr/>
                    <a:lstStyle/>
                    <a:p>
                      <a:r>
                        <a:rPr lang="en-US" sz="2800" dirty="0"/>
                        <a:t>Who Gets It?</a:t>
                      </a:r>
                    </a:p>
                  </a:txBody>
                  <a:tcPr/>
                </a:tc>
                <a:tc>
                  <a:txBody>
                    <a:bodyPr/>
                    <a:lstStyle/>
                    <a:p>
                      <a:r>
                        <a:rPr lang="en-US" sz="2800" dirty="0"/>
                        <a:t>People who can afford it</a:t>
                      </a:r>
                    </a:p>
                  </a:txBody>
                  <a:tcPr/>
                </a:tc>
                <a:tc>
                  <a:txBody>
                    <a:bodyPr/>
                    <a:lstStyle/>
                    <a:p>
                      <a:r>
                        <a:rPr lang="en-US" sz="2800" dirty="0"/>
                        <a:t>Impoverished people</a:t>
                      </a:r>
                    </a:p>
                  </a:txBody>
                  <a:tcPr/>
                </a:tc>
                <a:extLst>
                  <a:ext uri="{0D108BD9-81ED-4DB2-BD59-A6C34878D82A}">
                    <a16:rowId xmlns:a16="http://schemas.microsoft.com/office/drawing/2014/main" val="10003"/>
                  </a:ext>
                </a:extLst>
              </a:tr>
              <a:tr h="473927">
                <a:tc>
                  <a:txBody>
                    <a:bodyPr/>
                    <a:lstStyle/>
                    <a:p>
                      <a:r>
                        <a:rPr lang="en-US" sz="2800" dirty="0"/>
                        <a:t>Costs</a:t>
                      </a:r>
                    </a:p>
                  </a:txBody>
                  <a:tcPr/>
                </a:tc>
                <a:tc>
                  <a:txBody>
                    <a:bodyPr/>
                    <a:lstStyle/>
                    <a:p>
                      <a:r>
                        <a:rPr lang="en-US" sz="2800" dirty="0"/>
                        <a:t>Insurance Premiums</a:t>
                      </a:r>
                    </a:p>
                  </a:txBody>
                  <a:tcPr/>
                </a:tc>
                <a:tc>
                  <a:txBody>
                    <a:bodyPr/>
                    <a:lstStyle/>
                    <a:p>
                      <a:r>
                        <a:rPr lang="en-US" sz="2800" dirty="0"/>
                        <a:t>Legal Fees</a:t>
                      </a:r>
                    </a:p>
                  </a:txBody>
                  <a:tcPr/>
                </a:tc>
                <a:extLst>
                  <a:ext uri="{0D108BD9-81ED-4DB2-BD59-A6C34878D82A}">
                    <a16:rowId xmlns:a16="http://schemas.microsoft.com/office/drawing/2014/main" val="10004"/>
                  </a:ext>
                </a:extLst>
              </a:tr>
              <a:tr h="473927">
                <a:tc>
                  <a:txBody>
                    <a:bodyPr/>
                    <a:lstStyle/>
                    <a:p>
                      <a:r>
                        <a:rPr lang="en-US" sz="2800" dirty="0"/>
                        <a:t>Quality Care</a:t>
                      </a:r>
                    </a:p>
                  </a:txBody>
                  <a:tcPr/>
                </a:tc>
                <a:tc>
                  <a:txBody>
                    <a:bodyPr/>
                    <a:lstStyle/>
                    <a:p>
                      <a:r>
                        <a:rPr lang="en-US" sz="2800" dirty="0"/>
                        <a:t>Typically Quite Good</a:t>
                      </a:r>
                    </a:p>
                  </a:txBody>
                  <a:tcPr/>
                </a:tc>
                <a:tc>
                  <a:txBody>
                    <a:bodyPr/>
                    <a:lstStyle/>
                    <a:p>
                      <a:r>
                        <a:rPr lang="en-US" sz="2800" dirty="0"/>
                        <a:t>Varies</a:t>
                      </a:r>
                    </a:p>
                  </a:txBody>
                  <a:tcPr/>
                </a:tc>
                <a:extLst>
                  <a:ext uri="{0D108BD9-81ED-4DB2-BD59-A6C34878D82A}">
                    <a16:rowId xmlns:a16="http://schemas.microsoft.com/office/drawing/2014/main" val="2188420848"/>
                  </a:ext>
                </a:extLst>
              </a:tr>
              <a:tr h="473927">
                <a:tc>
                  <a:txBody>
                    <a:bodyPr/>
                    <a:lstStyle/>
                    <a:p>
                      <a:r>
                        <a:rPr lang="en-US" sz="2800" dirty="0"/>
                        <a:t>Asset Transfers</a:t>
                      </a:r>
                    </a:p>
                  </a:txBody>
                  <a:tcPr/>
                </a:tc>
                <a:tc>
                  <a:txBody>
                    <a:bodyPr/>
                    <a:lstStyle/>
                    <a:p>
                      <a:r>
                        <a:rPr lang="en-US" sz="2800" dirty="0"/>
                        <a:t>No problem</a:t>
                      </a:r>
                    </a:p>
                  </a:txBody>
                  <a:tcPr/>
                </a:tc>
                <a:tc>
                  <a:txBody>
                    <a:bodyPr/>
                    <a:lstStyle/>
                    <a:p>
                      <a:r>
                        <a:rPr lang="en-US" sz="2800" dirty="0"/>
                        <a:t>Heavily regulated</a:t>
                      </a:r>
                    </a:p>
                  </a:txBody>
                  <a:tcPr/>
                </a:tc>
                <a:extLst>
                  <a:ext uri="{0D108BD9-81ED-4DB2-BD59-A6C34878D82A}">
                    <a16:rowId xmlns:a16="http://schemas.microsoft.com/office/drawing/2014/main" val="1325108717"/>
                  </a:ext>
                </a:extLst>
              </a:tr>
              <a:tr h="864220">
                <a:tc>
                  <a:txBody>
                    <a:bodyPr/>
                    <a:lstStyle/>
                    <a:p>
                      <a:r>
                        <a:rPr lang="en-US" sz="2800" dirty="0"/>
                        <a:t>Asset / Income Limits</a:t>
                      </a:r>
                    </a:p>
                  </a:txBody>
                  <a:tcPr/>
                </a:tc>
                <a:tc>
                  <a:txBody>
                    <a:bodyPr/>
                    <a:lstStyle/>
                    <a:p>
                      <a:r>
                        <a:rPr lang="en-US" sz="2800" dirty="0"/>
                        <a:t>None</a:t>
                      </a:r>
                    </a:p>
                  </a:txBody>
                  <a:tcPr/>
                </a:tc>
                <a:tc>
                  <a:txBody>
                    <a:bodyPr/>
                    <a:lstStyle/>
                    <a:p>
                      <a:r>
                        <a:rPr lang="en-US" sz="2800" dirty="0"/>
                        <a:t>Both Apply, and “Payer of Last Resort</a:t>
                      </a:r>
                    </a:p>
                  </a:txBody>
                  <a:tcPr/>
                </a:tc>
                <a:extLst>
                  <a:ext uri="{0D108BD9-81ED-4DB2-BD59-A6C34878D82A}">
                    <a16:rowId xmlns:a16="http://schemas.microsoft.com/office/drawing/2014/main" val="2150951301"/>
                  </a:ext>
                </a:extLst>
              </a:tr>
              <a:tr h="864220">
                <a:tc>
                  <a:txBody>
                    <a:bodyPr/>
                    <a:lstStyle/>
                    <a:p>
                      <a:r>
                        <a:rPr lang="en-US" sz="2800" dirty="0"/>
                        <a:t>Can family members get paid for care?</a:t>
                      </a:r>
                    </a:p>
                  </a:txBody>
                  <a:tcPr/>
                </a:tc>
                <a:tc>
                  <a:txBody>
                    <a:bodyPr/>
                    <a:lstStyle/>
                    <a:p>
                      <a:r>
                        <a:rPr lang="en-US" sz="2800" dirty="0"/>
                        <a:t>Sometime, and at a decent rate</a:t>
                      </a:r>
                    </a:p>
                  </a:txBody>
                  <a:tcPr/>
                </a:tc>
                <a:tc>
                  <a:txBody>
                    <a:bodyPr/>
                    <a:lstStyle/>
                    <a:p>
                      <a:r>
                        <a:rPr lang="en-US" sz="2800" dirty="0"/>
                        <a:t>Rarely (but possible), but not much</a:t>
                      </a:r>
                    </a:p>
                  </a:txBody>
                  <a:tcPr/>
                </a:tc>
                <a:extLst>
                  <a:ext uri="{0D108BD9-81ED-4DB2-BD59-A6C34878D82A}">
                    <a16:rowId xmlns:a16="http://schemas.microsoft.com/office/drawing/2014/main" val="2110838281"/>
                  </a:ext>
                </a:extLst>
              </a:tr>
            </a:tbl>
          </a:graphicData>
        </a:graphic>
      </p:graphicFrame>
      <p:sp>
        <p:nvSpPr>
          <p:cNvPr id="3" name="Title 2"/>
          <p:cNvSpPr>
            <a:spLocks noGrp="1"/>
          </p:cNvSpPr>
          <p:nvPr>
            <p:ph type="title"/>
          </p:nvPr>
        </p:nvSpPr>
        <p:spPr>
          <a:xfrm>
            <a:off x="838200" y="355501"/>
            <a:ext cx="10515600" cy="876534"/>
          </a:xfrm>
        </p:spPr>
        <p:txBody>
          <a:bodyPr/>
          <a:lstStyle/>
          <a:p>
            <a:pPr algn="ctr"/>
            <a:r>
              <a:rPr lang="en-US" b="1" dirty="0">
                <a:solidFill>
                  <a:srgbClr val="0070C0"/>
                </a:solidFill>
                <a:effectLst>
                  <a:outerShdw blurRad="38100" dist="38100" dir="2700000" algn="tl">
                    <a:srgbClr val="000000">
                      <a:alpha val="43137"/>
                    </a:srgbClr>
                  </a:outerShdw>
                </a:effectLst>
              </a:rPr>
              <a:t>LTC versus Medicaid</a:t>
            </a:r>
          </a:p>
        </p:txBody>
      </p:sp>
    </p:spTree>
    <p:extLst>
      <p:ext uri="{BB962C8B-B14F-4D97-AF65-F5344CB8AC3E}">
        <p14:creationId xmlns:p14="http://schemas.microsoft.com/office/powerpoint/2010/main" val="23106545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rPr>
              <a:t>LTC Insurance to the Rescue!</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pPr marL="0" indent="0">
              <a:buNone/>
            </a:pPr>
            <a:endParaRPr lang="en-US" dirty="0"/>
          </a:p>
          <a:p>
            <a:r>
              <a:rPr lang="en-US" dirty="0"/>
              <a:t>Long Term Care Insurance = Private Pay</a:t>
            </a:r>
          </a:p>
          <a:p>
            <a:pPr lvl="1"/>
            <a:r>
              <a:rPr lang="en-US" dirty="0"/>
              <a:t>Pays for Home Care:</a:t>
            </a:r>
          </a:p>
          <a:p>
            <a:pPr lvl="2"/>
            <a:r>
              <a:rPr lang="en-US" dirty="0"/>
              <a:t>a certified caregiver comes to your home to assist you with your ADLs</a:t>
            </a:r>
          </a:p>
          <a:p>
            <a:pPr marL="914400" lvl="2" indent="0">
              <a:buNone/>
            </a:pPr>
            <a:endParaRPr lang="en-US" dirty="0"/>
          </a:p>
          <a:p>
            <a:pPr marL="457200" lvl="1" indent="0" algn="ctr">
              <a:buNone/>
            </a:pPr>
            <a:r>
              <a:rPr lang="en-US" dirty="0"/>
              <a:t>OR</a:t>
            </a:r>
          </a:p>
          <a:p>
            <a:pPr lvl="1"/>
            <a:r>
              <a:rPr lang="en-US" dirty="0"/>
              <a:t>Pays for Nursing Home Care</a:t>
            </a:r>
          </a:p>
          <a:p>
            <a:pPr lvl="2"/>
            <a:r>
              <a:rPr lang="en-US" dirty="0"/>
              <a:t>A need for more constant care</a:t>
            </a:r>
          </a:p>
          <a:p>
            <a:pPr lvl="2"/>
            <a:r>
              <a:rPr lang="en-US" dirty="0"/>
              <a:t>Trained staff on-site (such as nurses)</a:t>
            </a:r>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5" name="Picture 2" descr="C:\Users\Daniel\AppData\Local\Microsoft\Windows\Temporary Internet Files\Content.IE5\KYA880P7\MC910217210[1].wmf">
            <a:extLst>
              <a:ext uri="{FF2B5EF4-FFF2-40B4-BE49-F238E27FC236}">
                <a16:creationId xmlns:a16="http://schemas.microsoft.com/office/drawing/2014/main" id="{75DD89F1-EB6D-4DB6-AF2F-22099F8709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5724" y="538957"/>
            <a:ext cx="232199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292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278-C7B9-2C4C-BD66-4D78D4EE4422}"/>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rPr>
              <a:t>LTC is NOT…</a:t>
            </a:r>
            <a:endParaRPr lang="en-US" sz="4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D4A1B2-C17C-CE4F-8158-311C543D437D}"/>
              </a:ext>
            </a:extLst>
          </p:cNvPr>
          <p:cNvSpPr>
            <a:spLocks noGrp="1"/>
          </p:cNvSpPr>
          <p:nvPr>
            <p:ph idx="1"/>
          </p:nvPr>
        </p:nvSpPr>
        <p:spPr/>
        <p:txBody>
          <a:bodyPr>
            <a:normAutofit/>
          </a:bodyPr>
          <a:lstStyle/>
          <a:p>
            <a:r>
              <a:rPr lang="en-US" dirty="0"/>
              <a:t>Medicare</a:t>
            </a:r>
          </a:p>
          <a:p>
            <a:r>
              <a:rPr lang="en-US" dirty="0"/>
              <a:t>Medicaid</a:t>
            </a:r>
          </a:p>
          <a:p>
            <a:r>
              <a:rPr lang="en-US" dirty="0"/>
              <a:t>Health Insurance</a:t>
            </a:r>
          </a:p>
          <a:p>
            <a:r>
              <a:rPr lang="en-US" dirty="0"/>
              <a:t>Disability Insurance</a:t>
            </a:r>
          </a:p>
          <a:p>
            <a:r>
              <a:rPr lang="en-US" dirty="0"/>
              <a:t>Life Insurance</a:t>
            </a:r>
          </a:p>
        </p:txBody>
      </p:sp>
      <p:pic>
        <p:nvPicPr>
          <p:cNvPr id="4" name="Picture 3">
            <a:extLst>
              <a:ext uri="{FF2B5EF4-FFF2-40B4-BE49-F238E27FC236}">
                <a16:creationId xmlns:a16="http://schemas.microsoft.com/office/drawing/2014/main" id="{B96F87EC-1301-794F-A53D-A84A56B6B112}"/>
              </a:ext>
            </a:extLst>
          </p:cNvPr>
          <p:cNvPicPr>
            <a:picLocks noChangeAspect="1"/>
          </p:cNvPicPr>
          <p:nvPr/>
        </p:nvPicPr>
        <p:blipFill rotWithShape="1">
          <a:blip r:embed="rId2"/>
          <a:srcRect t="4494" b="68233"/>
          <a:stretch/>
        </p:blipFill>
        <p:spPr>
          <a:xfrm>
            <a:off x="7715525" y="5760462"/>
            <a:ext cx="4476475" cy="1097538"/>
          </a:xfrm>
          <a:prstGeom prst="rect">
            <a:avLst/>
          </a:prstGeom>
        </p:spPr>
      </p:pic>
      <p:pic>
        <p:nvPicPr>
          <p:cNvPr id="5" name="Picture 2" descr="C:\Users\Daniel\AppData\Local\Microsoft\Windows\Temporary Internet Files\Content.IE5\KYA880P7\MC900433794[1].png">
            <a:extLst>
              <a:ext uri="{FF2B5EF4-FFF2-40B4-BE49-F238E27FC236}">
                <a16:creationId xmlns:a16="http://schemas.microsoft.com/office/drawing/2014/main" id="{71599444-EBA6-475D-8C8F-8F6DE809F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162" y="1421825"/>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425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2332</Words>
  <Application>Microsoft Office PowerPoint</Application>
  <PresentationFormat>Widescreen</PresentationFormat>
  <Paragraphs>356</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Regular</vt:lpstr>
      <vt:lpstr>Bodoni MT</vt:lpstr>
      <vt:lpstr>Calibri</vt:lpstr>
      <vt:lpstr>Times New Roman</vt:lpstr>
      <vt:lpstr>Wingdings</vt:lpstr>
      <vt:lpstr>Office Theme</vt:lpstr>
      <vt:lpstr>Long Term Care and How To Fund It.</vt:lpstr>
      <vt:lpstr>Disclaimer</vt:lpstr>
      <vt:lpstr>What Are We Talking About?</vt:lpstr>
      <vt:lpstr>Who Are the Central Players?</vt:lpstr>
      <vt:lpstr>Congratulations! </vt:lpstr>
      <vt:lpstr>The Need: Activities of Daily Living</vt:lpstr>
      <vt:lpstr>LTC versus Medicaid</vt:lpstr>
      <vt:lpstr>LTC Insurance to the Rescue!</vt:lpstr>
      <vt:lpstr>LTC is NOT…</vt:lpstr>
      <vt:lpstr>LTC: How the Benefit Works</vt:lpstr>
      <vt:lpstr>Other Optional Aspects</vt:lpstr>
      <vt:lpstr>Coverage Caveats</vt:lpstr>
      <vt:lpstr>LTC: What Effects Premiums?</vt:lpstr>
      <vt:lpstr>Old-School LTC Policy Problems</vt:lpstr>
      <vt:lpstr>Most New Policies are LTC / Life Insurance Hybrids</vt:lpstr>
      <vt:lpstr>Types of Medicaid</vt:lpstr>
      <vt:lpstr>Medicaid: What does “Home care” cover?</vt:lpstr>
      <vt:lpstr>Medicaid: “But I don’t want to go to a Nursing Home!!”</vt:lpstr>
      <vt:lpstr>Financial Eligibility Requirements for an Individual</vt:lpstr>
      <vt:lpstr>Transfer Penalties</vt:lpstr>
      <vt:lpstr>Some Exceptions Exist</vt:lpstr>
      <vt:lpstr>Retirement Plan “RMDs”</vt:lpstr>
      <vt:lpstr>RMDs for You</vt:lpstr>
      <vt:lpstr>Income Only Trusts  (a “Medicaid Qualifying Trust”)</vt:lpstr>
      <vt:lpstr>What About the “Well” Spouse?  </vt:lpstr>
      <vt:lpstr>What are “good” investments for Medicaid purposes?</vt:lpstr>
      <vt:lpstr>What are bad investment, and what can I do now to correct them?</vt:lpstr>
      <vt:lpstr>Differing types &amp; Levels of care</vt:lpstr>
      <vt:lpstr>How can Medicaid work with LTC?</vt:lpstr>
      <vt:lpstr>How to Use LTC &amp; Medicaid Together</vt:lpstr>
      <vt:lpstr>Investing in Health Care Using Income vs. Assets</vt:lpstr>
      <vt:lpstr>Planning Favors assets over income!!! </vt:lpstr>
      <vt:lpstr>Slide Title/Presentation Title</vt:lpstr>
      <vt:lpstr>See a financial planner who knows about insurance, and hire lawyer who focuses on Elder Law </vt:lpstr>
      <vt:lpstr>Long Term Care and How To Fund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Term Care and How To Fund It.</dc:title>
  <dc:creator>Gissel Merino</dc:creator>
  <cp:lastModifiedBy>Daniel Timins</cp:lastModifiedBy>
  <cp:revision>10</cp:revision>
  <dcterms:created xsi:type="dcterms:W3CDTF">2019-02-04T21:24:18Z</dcterms:created>
  <dcterms:modified xsi:type="dcterms:W3CDTF">2019-02-05T20:18:17Z</dcterms:modified>
</cp:coreProperties>
</file>