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42"/>
  </p:notesMasterIdLst>
  <p:sldIdLst>
    <p:sldId id="256" r:id="rId2"/>
    <p:sldId id="266" r:id="rId3"/>
    <p:sldId id="265" r:id="rId4"/>
    <p:sldId id="267" r:id="rId5"/>
    <p:sldId id="268" r:id="rId6"/>
    <p:sldId id="280" r:id="rId7"/>
    <p:sldId id="279" r:id="rId8"/>
    <p:sldId id="275" r:id="rId9"/>
    <p:sldId id="282" r:id="rId10"/>
    <p:sldId id="274" r:id="rId11"/>
    <p:sldId id="284" r:id="rId12"/>
    <p:sldId id="290" r:id="rId13"/>
    <p:sldId id="350" r:id="rId14"/>
    <p:sldId id="351" r:id="rId15"/>
    <p:sldId id="317" r:id="rId16"/>
    <p:sldId id="292" r:id="rId17"/>
    <p:sldId id="273" r:id="rId18"/>
    <p:sldId id="291" r:id="rId19"/>
    <p:sldId id="334" r:id="rId20"/>
    <p:sldId id="293" r:id="rId21"/>
    <p:sldId id="357" r:id="rId22"/>
    <p:sldId id="358" r:id="rId23"/>
    <p:sldId id="336" r:id="rId24"/>
    <p:sldId id="339" r:id="rId25"/>
    <p:sldId id="359" r:id="rId26"/>
    <p:sldId id="295" r:id="rId27"/>
    <p:sldId id="309" r:id="rId28"/>
    <p:sldId id="272" r:id="rId29"/>
    <p:sldId id="298" r:id="rId30"/>
    <p:sldId id="294" r:id="rId31"/>
    <p:sldId id="297" r:id="rId32"/>
    <p:sldId id="261" r:id="rId33"/>
    <p:sldId id="296" r:id="rId34"/>
    <p:sldId id="361" r:id="rId35"/>
    <p:sldId id="360" r:id="rId36"/>
    <p:sldId id="264" r:id="rId37"/>
    <p:sldId id="362" r:id="rId38"/>
    <p:sldId id="343" r:id="rId39"/>
    <p:sldId id="262" r:id="rId40"/>
    <p:sldId id="308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47C7F-205B-48F8-959D-779BB23A4CEB}" type="doc">
      <dgm:prSet loTypeId="urn:microsoft.com/office/officeart/2005/8/layout/cycle7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6D5E5BE-9C7D-4C1B-A6CD-C230D26ADFF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Creator</a:t>
          </a:r>
          <a:r>
            <a:rPr lang="en-US" sz="2200" b="1" i="0" u="none" baseline="0" dirty="0"/>
            <a:t> / </a:t>
          </a:r>
          <a:r>
            <a:rPr lang="en-US" sz="2200" b="1" i="0" u="sng" baseline="0" dirty="0"/>
            <a:t>Settlor</a:t>
          </a:r>
        </a:p>
        <a:p>
          <a:pPr algn="l"/>
          <a:r>
            <a:rPr lang="en-US" sz="1800" dirty="0"/>
            <a:t>&gt; Creates the Trust</a:t>
          </a:r>
        </a:p>
        <a:p>
          <a:pPr algn="l"/>
          <a:r>
            <a:rPr lang="en-US" sz="1800" dirty="0"/>
            <a:t>&gt; Funds the Trust</a:t>
          </a:r>
        </a:p>
      </dgm:t>
    </dgm:pt>
    <dgm:pt modelId="{39E7FE4D-2B6F-49BF-945B-8DBFBFB766A3}" type="parTrans" cxnId="{BE89A2D6-088D-4805-BF73-8344B0DD6581}">
      <dgm:prSet/>
      <dgm:spPr/>
      <dgm:t>
        <a:bodyPr/>
        <a:lstStyle/>
        <a:p>
          <a:endParaRPr lang="en-US"/>
        </a:p>
      </dgm:t>
    </dgm:pt>
    <dgm:pt modelId="{682FBCD2-E738-468D-A7E7-E700B054DD1F}" type="sibTrans" cxnId="{BE89A2D6-088D-4805-BF73-8344B0DD6581}">
      <dgm:prSet/>
      <dgm:spPr/>
      <dgm:t>
        <a:bodyPr/>
        <a:lstStyle/>
        <a:p>
          <a:endParaRPr lang="en-US"/>
        </a:p>
      </dgm:t>
    </dgm:pt>
    <dgm:pt modelId="{13B2C22F-B139-4973-AF10-35E9B6E4AA0B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Beneficiaries</a:t>
          </a:r>
        </a:p>
        <a:p>
          <a:pPr algn="just"/>
          <a:r>
            <a:rPr lang="en-US" sz="1800" dirty="0"/>
            <a:t>&gt; Entitled to the property under the terms of the Trust</a:t>
          </a:r>
        </a:p>
      </dgm:t>
    </dgm:pt>
    <dgm:pt modelId="{E8DCCC4B-E5E3-43CF-A84C-D83CE3E4EE63}" type="parTrans" cxnId="{9826988D-F265-4D83-8089-39C97574F960}">
      <dgm:prSet/>
      <dgm:spPr/>
      <dgm:t>
        <a:bodyPr/>
        <a:lstStyle/>
        <a:p>
          <a:endParaRPr lang="en-US"/>
        </a:p>
      </dgm:t>
    </dgm:pt>
    <dgm:pt modelId="{1D27FF18-1DDF-438F-9E64-C231D5BF8B4E}" type="sibTrans" cxnId="{9826988D-F265-4D83-8089-39C97574F960}">
      <dgm:prSet/>
      <dgm:spPr/>
      <dgm:t>
        <a:bodyPr/>
        <a:lstStyle/>
        <a:p>
          <a:endParaRPr lang="en-US"/>
        </a:p>
      </dgm:t>
    </dgm:pt>
    <dgm:pt modelId="{490EE15E-AA7F-4A61-AE5F-87D89CD46AD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Trustee</a:t>
          </a:r>
        </a:p>
        <a:p>
          <a:pPr algn="l"/>
          <a:r>
            <a:rPr lang="en-US" sz="1800" dirty="0"/>
            <a:t>&gt; Manages the trust property</a:t>
          </a:r>
        </a:p>
        <a:p>
          <a:pPr algn="l"/>
          <a:r>
            <a:rPr lang="en-US" sz="1800" dirty="0"/>
            <a:t>&gt; Follows the Terms of the Trust</a:t>
          </a:r>
        </a:p>
        <a:p>
          <a:pPr algn="l"/>
          <a:r>
            <a:rPr lang="en-US" sz="1800" dirty="0"/>
            <a:t>&gt; Entitled to a Commission</a:t>
          </a:r>
        </a:p>
      </dgm:t>
    </dgm:pt>
    <dgm:pt modelId="{D2DEC695-8A8E-4D22-9619-C06EB5A86342}" type="parTrans" cxnId="{419C2F14-6830-4B67-9112-1901E27B9CB0}">
      <dgm:prSet/>
      <dgm:spPr/>
      <dgm:t>
        <a:bodyPr/>
        <a:lstStyle/>
        <a:p>
          <a:endParaRPr lang="en-US"/>
        </a:p>
      </dgm:t>
    </dgm:pt>
    <dgm:pt modelId="{A083CB31-CB2A-471A-B64D-6F0E06708F15}" type="sibTrans" cxnId="{419C2F14-6830-4B67-9112-1901E27B9CB0}">
      <dgm:prSet/>
      <dgm:spPr/>
      <dgm:t>
        <a:bodyPr/>
        <a:lstStyle/>
        <a:p>
          <a:endParaRPr lang="en-US"/>
        </a:p>
      </dgm:t>
    </dgm:pt>
    <dgm:pt modelId="{92E4FF71-FB30-4384-AF19-2D0F153397AD}" type="pres">
      <dgm:prSet presAssocID="{D4247C7F-205B-48F8-959D-779BB23A4CEB}" presName="Name0" presStyleCnt="0">
        <dgm:presLayoutVars>
          <dgm:dir/>
          <dgm:resizeHandles val="exact"/>
        </dgm:presLayoutVars>
      </dgm:prSet>
      <dgm:spPr/>
    </dgm:pt>
    <dgm:pt modelId="{84A27B9F-94B4-4864-813B-FAE0F7352DD2}" type="pres">
      <dgm:prSet presAssocID="{A6D5E5BE-9C7D-4C1B-A6CD-C230D26ADFF7}" presName="node" presStyleLbl="node1" presStyleIdx="0" presStyleCnt="3" custScaleX="138739" custScaleY="125498" custRadScaleRad="73482" custRadScaleInc="-1176">
        <dgm:presLayoutVars>
          <dgm:bulletEnabled val="1"/>
        </dgm:presLayoutVars>
      </dgm:prSet>
      <dgm:spPr/>
    </dgm:pt>
    <dgm:pt modelId="{020C5185-C60E-4A21-BE10-F6742AC64C4D}" type="pres">
      <dgm:prSet presAssocID="{682FBCD2-E738-468D-A7E7-E700B054DD1F}" presName="sibTrans" presStyleLbl="sibTrans2D1" presStyleIdx="0" presStyleCnt="3" custLinFactNeighborX="16686" custLinFactNeighborY="-2443"/>
      <dgm:spPr/>
    </dgm:pt>
    <dgm:pt modelId="{AA41CB20-5EEB-499A-AF9B-C7DD7C2DCCA8}" type="pres">
      <dgm:prSet presAssocID="{682FBCD2-E738-468D-A7E7-E700B054DD1F}" presName="connectorText" presStyleLbl="sibTrans2D1" presStyleIdx="0" presStyleCnt="3"/>
      <dgm:spPr/>
    </dgm:pt>
    <dgm:pt modelId="{6FDCE603-D9B5-4486-AB9B-BBEA868F02F0}" type="pres">
      <dgm:prSet presAssocID="{13B2C22F-B139-4973-AF10-35E9B6E4AA0B}" presName="node" presStyleLbl="node1" presStyleIdx="1" presStyleCnt="3" custScaleX="133398" custScaleY="134176" custRadScaleRad="109531" custRadScaleInc="-29343">
        <dgm:presLayoutVars>
          <dgm:bulletEnabled val="1"/>
        </dgm:presLayoutVars>
      </dgm:prSet>
      <dgm:spPr/>
    </dgm:pt>
    <dgm:pt modelId="{BA3B8311-6E8A-437D-9C27-4FF4E8792F71}" type="pres">
      <dgm:prSet presAssocID="{1D27FF18-1DDF-438F-9E64-C231D5BF8B4E}" presName="sibTrans" presStyleLbl="sibTrans2D1" presStyleIdx="1" presStyleCnt="3" custScaleX="120193"/>
      <dgm:spPr/>
    </dgm:pt>
    <dgm:pt modelId="{049E7279-42AC-44A8-880B-BD212AC7125C}" type="pres">
      <dgm:prSet presAssocID="{1D27FF18-1DDF-438F-9E64-C231D5BF8B4E}" presName="connectorText" presStyleLbl="sibTrans2D1" presStyleIdx="1" presStyleCnt="3"/>
      <dgm:spPr/>
    </dgm:pt>
    <dgm:pt modelId="{BC8F642E-C40C-4F75-A50E-20A3427F6F06}" type="pres">
      <dgm:prSet presAssocID="{490EE15E-AA7F-4A61-AE5F-87D89CD46AD7}" presName="node" presStyleLbl="node1" presStyleIdx="2" presStyleCnt="3" custScaleX="149090" custScaleY="136480" custRadScaleRad="107880" custRadScaleInc="26991">
        <dgm:presLayoutVars>
          <dgm:bulletEnabled val="1"/>
        </dgm:presLayoutVars>
      </dgm:prSet>
      <dgm:spPr/>
    </dgm:pt>
    <dgm:pt modelId="{4FD812D9-BC19-4933-ADA3-CB2B8D4F2B44}" type="pres">
      <dgm:prSet presAssocID="{A083CB31-CB2A-471A-B64D-6F0E06708F15}" presName="sibTrans" presStyleLbl="sibTrans2D1" presStyleIdx="2" presStyleCnt="3"/>
      <dgm:spPr/>
    </dgm:pt>
    <dgm:pt modelId="{A40981ED-44FF-425B-9F23-8E13933B3BAC}" type="pres">
      <dgm:prSet presAssocID="{A083CB31-CB2A-471A-B64D-6F0E06708F15}" presName="connectorText" presStyleLbl="sibTrans2D1" presStyleIdx="2" presStyleCnt="3"/>
      <dgm:spPr/>
    </dgm:pt>
  </dgm:ptLst>
  <dgm:cxnLst>
    <dgm:cxn modelId="{DF9D0109-6624-4C4C-8771-ECA94AB2BD02}" type="presOf" srcId="{682FBCD2-E738-468D-A7E7-E700B054DD1F}" destId="{020C5185-C60E-4A21-BE10-F6742AC64C4D}" srcOrd="0" destOrd="0" presId="urn:microsoft.com/office/officeart/2005/8/layout/cycle7"/>
    <dgm:cxn modelId="{419C2F14-6830-4B67-9112-1901E27B9CB0}" srcId="{D4247C7F-205B-48F8-959D-779BB23A4CEB}" destId="{490EE15E-AA7F-4A61-AE5F-87D89CD46AD7}" srcOrd="2" destOrd="0" parTransId="{D2DEC695-8A8E-4D22-9619-C06EB5A86342}" sibTransId="{A083CB31-CB2A-471A-B64D-6F0E06708F15}"/>
    <dgm:cxn modelId="{1CBF6C22-F84E-45E0-BB89-6D520123F132}" type="presOf" srcId="{682FBCD2-E738-468D-A7E7-E700B054DD1F}" destId="{AA41CB20-5EEB-499A-AF9B-C7DD7C2DCCA8}" srcOrd="1" destOrd="0" presId="urn:microsoft.com/office/officeart/2005/8/layout/cycle7"/>
    <dgm:cxn modelId="{11B45A39-788E-4B79-A62A-D67C2DE30012}" type="presOf" srcId="{A6D5E5BE-9C7D-4C1B-A6CD-C230D26ADFF7}" destId="{84A27B9F-94B4-4864-813B-FAE0F7352DD2}" srcOrd="0" destOrd="0" presId="urn:microsoft.com/office/officeart/2005/8/layout/cycle7"/>
    <dgm:cxn modelId="{C98CDD4E-C4E5-4FDE-A3D5-318A5295D671}" type="presOf" srcId="{A083CB31-CB2A-471A-B64D-6F0E06708F15}" destId="{A40981ED-44FF-425B-9F23-8E13933B3BAC}" srcOrd="1" destOrd="0" presId="urn:microsoft.com/office/officeart/2005/8/layout/cycle7"/>
    <dgm:cxn modelId="{8CD04189-009B-45B7-B0C0-1E915B26CAF2}" type="presOf" srcId="{1D27FF18-1DDF-438F-9E64-C231D5BF8B4E}" destId="{BA3B8311-6E8A-437D-9C27-4FF4E8792F71}" srcOrd="0" destOrd="0" presId="urn:microsoft.com/office/officeart/2005/8/layout/cycle7"/>
    <dgm:cxn modelId="{9826988D-F265-4D83-8089-39C97574F960}" srcId="{D4247C7F-205B-48F8-959D-779BB23A4CEB}" destId="{13B2C22F-B139-4973-AF10-35E9B6E4AA0B}" srcOrd="1" destOrd="0" parTransId="{E8DCCC4B-E5E3-43CF-A84C-D83CE3E4EE63}" sibTransId="{1D27FF18-1DDF-438F-9E64-C231D5BF8B4E}"/>
    <dgm:cxn modelId="{3C4FD99F-EACA-4AC5-97DA-51859AD29AE0}" type="presOf" srcId="{A083CB31-CB2A-471A-B64D-6F0E06708F15}" destId="{4FD812D9-BC19-4933-ADA3-CB2B8D4F2B44}" srcOrd="0" destOrd="0" presId="urn:microsoft.com/office/officeart/2005/8/layout/cycle7"/>
    <dgm:cxn modelId="{B97848B9-A4E8-4487-A5C1-242547FC006D}" type="presOf" srcId="{490EE15E-AA7F-4A61-AE5F-87D89CD46AD7}" destId="{BC8F642E-C40C-4F75-A50E-20A3427F6F06}" srcOrd="0" destOrd="0" presId="urn:microsoft.com/office/officeart/2005/8/layout/cycle7"/>
    <dgm:cxn modelId="{CB42CAC1-6EBA-4F1E-8ABD-532A64FF4F39}" type="presOf" srcId="{13B2C22F-B139-4973-AF10-35E9B6E4AA0B}" destId="{6FDCE603-D9B5-4486-AB9B-BBEA868F02F0}" srcOrd="0" destOrd="0" presId="urn:microsoft.com/office/officeart/2005/8/layout/cycle7"/>
    <dgm:cxn modelId="{28FF23CA-1B6B-4462-ADE3-3EF8501CFF21}" type="presOf" srcId="{D4247C7F-205B-48F8-959D-779BB23A4CEB}" destId="{92E4FF71-FB30-4384-AF19-2D0F153397AD}" srcOrd="0" destOrd="0" presId="urn:microsoft.com/office/officeart/2005/8/layout/cycle7"/>
    <dgm:cxn modelId="{BE89A2D6-088D-4805-BF73-8344B0DD6581}" srcId="{D4247C7F-205B-48F8-959D-779BB23A4CEB}" destId="{A6D5E5BE-9C7D-4C1B-A6CD-C230D26ADFF7}" srcOrd="0" destOrd="0" parTransId="{39E7FE4D-2B6F-49BF-945B-8DBFBFB766A3}" sibTransId="{682FBCD2-E738-468D-A7E7-E700B054DD1F}"/>
    <dgm:cxn modelId="{A0839BDA-9F60-4C3D-8CBE-5DFBCA878EB0}" type="presOf" srcId="{1D27FF18-1DDF-438F-9E64-C231D5BF8B4E}" destId="{049E7279-42AC-44A8-880B-BD212AC7125C}" srcOrd="1" destOrd="0" presId="urn:microsoft.com/office/officeart/2005/8/layout/cycle7"/>
    <dgm:cxn modelId="{3EDCB855-E501-47F5-9B0F-8B1D0C89A825}" type="presParOf" srcId="{92E4FF71-FB30-4384-AF19-2D0F153397AD}" destId="{84A27B9F-94B4-4864-813B-FAE0F7352DD2}" srcOrd="0" destOrd="0" presId="urn:microsoft.com/office/officeart/2005/8/layout/cycle7"/>
    <dgm:cxn modelId="{6880FD86-78FF-419A-8C18-9D4E50CCEF93}" type="presParOf" srcId="{92E4FF71-FB30-4384-AF19-2D0F153397AD}" destId="{020C5185-C60E-4A21-BE10-F6742AC64C4D}" srcOrd="1" destOrd="0" presId="urn:microsoft.com/office/officeart/2005/8/layout/cycle7"/>
    <dgm:cxn modelId="{BCBE9CE0-85BD-44D5-A9FA-01F08BB56CC6}" type="presParOf" srcId="{020C5185-C60E-4A21-BE10-F6742AC64C4D}" destId="{AA41CB20-5EEB-499A-AF9B-C7DD7C2DCCA8}" srcOrd="0" destOrd="0" presId="urn:microsoft.com/office/officeart/2005/8/layout/cycle7"/>
    <dgm:cxn modelId="{C94BE379-BD4B-4CC0-AD9D-83C33217E250}" type="presParOf" srcId="{92E4FF71-FB30-4384-AF19-2D0F153397AD}" destId="{6FDCE603-D9B5-4486-AB9B-BBEA868F02F0}" srcOrd="2" destOrd="0" presId="urn:microsoft.com/office/officeart/2005/8/layout/cycle7"/>
    <dgm:cxn modelId="{71D63EE9-7CAB-43A5-9EB9-8B8B5F51590B}" type="presParOf" srcId="{92E4FF71-FB30-4384-AF19-2D0F153397AD}" destId="{BA3B8311-6E8A-437D-9C27-4FF4E8792F71}" srcOrd="3" destOrd="0" presId="urn:microsoft.com/office/officeart/2005/8/layout/cycle7"/>
    <dgm:cxn modelId="{06FFF2D0-37A4-4A52-8EE4-A9A196A8A546}" type="presParOf" srcId="{BA3B8311-6E8A-437D-9C27-4FF4E8792F71}" destId="{049E7279-42AC-44A8-880B-BD212AC7125C}" srcOrd="0" destOrd="0" presId="urn:microsoft.com/office/officeart/2005/8/layout/cycle7"/>
    <dgm:cxn modelId="{124B8331-5BAA-428E-9691-68FD6E8EDE72}" type="presParOf" srcId="{92E4FF71-FB30-4384-AF19-2D0F153397AD}" destId="{BC8F642E-C40C-4F75-A50E-20A3427F6F06}" srcOrd="4" destOrd="0" presId="urn:microsoft.com/office/officeart/2005/8/layout/cycle7"/>
    <dgm:cxn modelId="{229A4DA2-27BB-4A82-A2EC-C7764A796516}" type="presParOf" srcId="{92E4FF71-FB30-4384-AF19-2D0F153397AD}" destId="{4FD812D9-BC19-4933-ADA3-CB2B8D4F2B44}" srcOrd="5" destOrd="0" presId="urn:microsoft.com/office/officeart/2005/8/layout/cycle7"/>
    <dgm:cxn modelId="{FB4F51A9-91AC-445E-B373-2390AE08B50B}" type="presParOf" srcId="{4FD812D9-BC19-4933-ADA3-CB2B8D4F2B44}" destId="{A40981ED-44FF-425B-9F23-8E13933B3BA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247C7F-205B-48F8-959D-779BB23A4CEB}" type="doc">
      <dgm:prSet loTypeId="urn:microsoft.com/office/officeart/2005/8/layout/cycle7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6D5E5BE-9C7D-4C1B-A6CD-C230D26ADFF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Creator </a:t>
          </a:r>
        </a:p>
        <a:p>
          <a:pPr algn="l"/>
          <a:r>
            <a:rPr lang="en-US" sz="1600" dirty="0"/>
            <a:t>&gt; </a:t>
          </a:r>
          <a:r>
            <a:rPr lang="en-US" sz="1600" u="none" dirty="0"/>
            <a:t>YOU</a:t>
          </a:r>
        </a:p>
      </dgm:t>
    </dgm:pt>
    <dgm:pt modelId="{39E7FE4D-2B6F-49BF-945B-8DBFBFB766A3}" type="parTrans" cxnId="{BE89A2D6-088D-4805-BF73-8344B0DD6581}">
      <dgm:prSet/>
      <dgm:spPr/>
      <dgm:t>
        <a:bodyPr/>
        <a:lstStyle/>
        <a:p>
          <a:endParaRPr lang="en-US"/>
        </a:p>
      </dgm:t>
    </dgm:pt>
    <dgm:pt modelId="{682FBCD2-E738-468D-A7E7-E700B054DD1F}" type="sibTrans" cxnId="{BE89A2D6-088D-4805-BF73-8344B0DD6581}">
      <dgm:prSet/>
      <dgm:spPr/>
      <dgm:t>
        <a:bodyPr/>
        <a:lstStyle/>
        <a:p>
          <a:endParaRPr lang="en-US"/>
        </a:p>
      </dgm:t>
    </dgm:pt>
    <dgm:pt modelId="{13B2C22F-B139-4973-AF10-35E9B6E4AA0B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Beneficiaries</a:t>
          </a:r>
        </a:p>
        <a:p>
          <a:pPr algn="l"/>
          <a:r>
            <a:rPr lang="en-US" sz="1800" dirty="0"/>
            <a:t>&gt; </a:t>
          </a:r>
          <a:r>
            <a:rPr lang="en-US" sz="1800" u="sng" dirty="0"/>
            <a:t>NOW</a:t>
          </a:r>
          <a:r>
            <a:rPr lang="en-US" sz="1800" dirty="0"/>
            <a:t>: </a:t>
          </a:r>
          <a:r>
            <a:rPr lang="en-US" sz="1800" u="none" dirty="0"/>
            <a:t>YOU</a:t>
          </a:r>
          <a:r>
            <a:rPr lang="en-US" sz="1800" dirty="0"/>
            <a:t> until death</a:t>
          </a:r>
        </a:p>
        <a:p>
          <a:pPr algn="l"/>
          <a:r>
            <a:rPr lang="en-US" sz="1800" dirty="0"/>
            <a:t>&gt; </a:t>
          </a:r>
          <a:r>
            <a:rPr lang="en-US" sz="1800" u="sng" dirty="0"/>
            <a:t>LATER</a:t>
          </a:r>
          <a:r>
            <a:rPr lang="en-US" sz="1800" dirty="0"/>
            <a:t>: Children, friends, </a:t>
          </a:r>
        </a:p>
        <a:p>
          <a:pPr algn="l"/>
          <a:r>
            <a:rPr lang="en-US" sz="1800" dirty="0"/>
            <a:t>    close family members, charity</a:t>
          </a:r>
        </a:p>
      </dgm:t>
    </dgm:pt>
    <dgm:pt modelId="{E8DCCC4B-E5E3-43CF-A84C-D83CE3E4EE63}" type="parTrans" cxnId="{9826988D-F265-4D83-8089-39C97574F960}">
      <dgm:prSet/>
      <dgm:spPr/>
      <dgm:t>
        <a:bodyPr/>
        <a:lstStyle/>
        <a:p>
          <a:endParaRPr lang="en-US"/>
        </a:p>
      </dgm:t>
    </dgm:pt>
    <dgm:pt modelId="{1D27FF18-1DDF-438F-9E64-C231D5BF8B4E}" type="sibTrans" cxnId="{9826988D-F265-4D83-8089-39C97574F960}">
      <dgm:prSet/>
      <dgm:spPr/>
      <dgm:t>
        <a:bodyPr/>
        <a:lstStyle/>
        <a:p>
          <a:endParaRPr lang="en-US"/>
        </a:p>
      </dgm:t>
    </dgm:pt>
    <dgm:pt modelId="{490EE15E-AA7F-4A61-AE5F-87D89CD46AD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Trustee</a:t>
          </a:r>
        </a:p>
        <a:p>
          <a:pPr algn="l"/>
          <a:r>
            <a:rPr lang="en-US" sz="1600" dirty="0"/>
            <a:t>&gt; </a:t>
          </a:r>
          <a:r>
            <a:rPr lang="en-US" sz="1600" u="sng" dirty="0"/>
            <a:t>NOW</a:t>
          </a:r>
          <a:r>
            <a:rPr lang="en-US" sz="1600" dirty="0"/>
            <a:t>: </a:t>
          </a:r>
          <a:r>
            <a:rPr lang="en-US" sz="1600" u="none" dirty="0"/>
            <a:t>YOU</a:t>
          </a:r>
          <a:r>
            <a:rPr lang="en-US" sz="1600" dirty="0"/>
            <a:t> until disability or death</a:t>
          </a:r>
        </a:p>
        <a:p>
          <a:pPr algn="l"/>
          <a:r>
            <a:rPr lang="en-US" sz="1600" dirty="0"/>
            <a:t>&gt; </a:t>
          </a:r>
          <a:r>
            <a:rPr lang="en-US" sz="1600" u="sng" dirty="0"/>
            <a:t>LATER</a:t>
          </a:r>
          <a:r>
            <a:rPr lang="en-US" sz="1600" dirty="0"/>
            <a:t>: Children, friends, </a:t>
          </a:r>
        </a:p>
        <a:p>
          <a:pPr algn="l"/>
          <a:r>
            <a:rPr lang="en-US" sz="1600" dirty="0"/>
            <a:t>    close family member</a:t>
          </a:r>
        </a:p>
      </dgm:t>
    </dgm:pt>
    <dgm:pt modelId="{D2DEC695-8A8E-4D22-9619-C06EB5A86342}" type="parTrans" cxnId="{419C2F14-6830-4B67-9112-1901E27B9CB0}">
      <dgm:prSet/>
      <dgm:spPr/>
      <dgm:t>
        <a:bodyPr/>
        <a:lstStyle/>
        <a:p>
          <a:endParaRPr lang="en-US"/>
        </a:p>
      </dgm:t>
    </dgm:pt>
    <dgm:pt modelId="{A083CB31-CB2A-471A-B64D-6F0E06708F15}" type="sibTrans" cxnId="{419C2F14-6830-4B67-9112-1901E27B9CB0}">
      <dgm:prSet/>
      <dgm:spPr/>
      <dgm:t>
        <a:bodyPr/>
        <a:lstStyle/>
        <a:p>
          <a:endParaRPr lang="en-US"/>
        </a:p>
      </dgm:t>
    </dgm:pt>
    <dgm:pt modelId="{92E4FF71-FB30-4384-AF19-2D0F153397AD}" type="pres">
      <dgm:prSet presAssocID="{D4247C7F-205B-48F8-959D-779BB23A4CEB}" presName="Name0" presStyleCnt="0">
        <dgm:presLayoutVars>
          <dgm:dir/>
          <dgm:resizeHandles val="exact"/>
        </dgm:presLayoutVars>
      </dgm:prSet>
      <dgm:spPr/>
    </dgm:pt>
    <dgm:pt modelId="{84A27B9F-94B4-4864-813B-FAE0F7352DD2}" type="pres">
      <dgm:prSet presAssocID="{A6D5E5BE-9C7D-4C1B-A6CD-C230D26ADFF7}" presName="node" presStyleLbl="node1" presStyleIdx="0" presStyleCnt="3" custScaleX="140635" custScaleY="99398" custRadScaleRad="61997" custRadScaleInc="1890">
        <dgm:presLayoutVars>
          <dgm:bulletEnabled val="1"/>
        </dgm:presLayoutVars>
      </dgm:prSet>
      <dgm:spPr/>
    </dgm:pt>
    <dgm:pt modelId="{020C5185-C60E-4A21-BE10-F6742AC64C4D}" type="pres">
      <dgm:prSet presAssocID="{682FBCD2-E738-468D-A7E7-E700B054DD1F}" presName="sibTrans" presStyleLbl="sibTrans2D1" presStyleIdx="0" presStyleCnt="3"/>
      <dgm:spPr/>
    </dgm:pt>
    <dgm:pt modelId="{AA41CB20-5EEB-499A-AF9B-C7DD7C2DCCA8}" type="pres">
      <dgm:prSet presAssocID="{682FBCD2-E738-468D-A7E7-E700B054DD1F}" presName="connectorText" presStyleLbl="sibTrans2D1" presStyleIdx="0" presStyleCnt="3"/>
      <dgm:spPr/>
    </dgm:pt>
    <dgm:pt modelId="{6FDCE603-D9B5-4486-AB9B-BBEA868F02F0}" type="pres">
      <dgm:prSet presAssocID="{13B2C22F-B139-4973-AF10-35E9B6E4AA0B}" presName="node" presStyleLbl="node1" presStyleIdx="1" presStyleCnt="3" custScaleX="151309" custScaleY="154074" custRadScaleRad="109071" custRadScaleInc="-19285">
        <dgm:presLayoutVars>
          <dgm:bulletEnabled val="1"/>
        </dgm:presLayoutVars>
      </dgm:prSet>
      <dgm:spPr/>
    </dgm:pt>
    <dgm:pt modelId="{BA3B8311-6E8A-437D-9C27-4FF4E8792F71}" type="pres">
      <dgm:prSet presAssocID="{1D27FF18-1DDF-438F-9E64-C231D5BF8B4E}" presName="sibTrans" presStyleLbl="sibTrans2D1" presStyleIdx="1" presStyleCnt="3"/>
      <dgm:spPr/>
    </dgm:pt>
    <dgm:pt modelId="{049E7279-42AC-44A8-880B-BD212AC7125C}" type="pres">
      <dgm:prSet presAssocID="{1D27FF18-1DDF-438F-9E64-C231D5BF8B4E}" presName="connectorText" presStyleLbl="sibTrans2D1" presStyleIdx="1" presStyleCnt="3"/>
      <dgm:spPr/>
    </dgm:pt>
    <dgm:pt modelId="{BC8F642E-C40C-4F75-A50E-20A3427F6F06}" type="pres">
      <dgm:prSet presAssocID="{490EE15E-AA7F-4A61-AE5F-87D89CD46AD7}" presName="node" presStyleLbl="node1" presStyleIdx="2" presStyleCnt="3" custScaleX="149046" custScaleY="149839" custRadScaleRad="107792" custRadScaleInc="17469">
        <dgm:presLayoutVars>
          <dgm:bulletEnabled val="1"/>
        </dgm:presLayoutVars>
      </dgm:prSet>
      <dgm:spPr/>
    </dgm:pt>
    <dgm:pt modelId="{4FD812D9-BC19-4933-ADA3-CB2B8D4F2B44}" type="pres">
      <dgm:prSet presAssocID="{A083CB31-CB2A-471A-B64D-6F0E06708F15}" presName="sibTrans" presStyleLbl="sibTrans2D1" presStyleIdx="2" presStyleCnt="3"/>
      <dgm:spPr/>
    </dgm:pt>
    <dgm:pt modelId="{A40981ED-44FF-425B-9F23-8E13933B3BAC}" type="pres">
      <dgm:prSet presAssocID="{A083CB31-CB2A-471A-B64D-6F0E06708F15}" presName="connectorText" presStyleLbl="sibTrans2D1" presStyleIdx="2" presStyleCnt="3"/>
      <dgm:spPr/>
    </dgm:pt>
  </dgm:ptLst>
  <dgm:cxnLst>
    <dgm:cxn modelId="{419C2F14-6830-4B67-9112-1901E27B9CB0}" srcId="{D4247C7F-205B-48F8-959D-779BB23A4CEB}" destId="{490EE15E-AA7F-4A61-AE5F-87D89CD46AD7}" srcOrd="2" destOrd="0" parTransId="{D2DEC695-8A8E-4D22-9619-C06EB5A86342}" sibTransId="{A083CB31-CB2A-471A-B64D-6F0E06708F15}"/>
    <dgm:cxn modelId="{65B14A16-1347-42AD-ABA2-68D32C02A7B9}" type="presOf" srcId="{13B2C22F-B139-4973-AF10-35E9B6E4AA0B}" destId="{6FDCE603-D9B5-4486-AB9B-BBEA868F02F0}" srcOrd="0" destOrd="0" presId="urn:microsoft.com/office/officeart/2005/8/layout/cycle7"/>
    <dgm:cxn modelId="{726CD32F-A0C4-4FE3-A571-0A3240D8049C}" type="presOf" srcId="{A083CB31-CB2A-471A-B64D-6F0E06708F15}" destId="{4FD812D9-BC19-4933-ADA3-CB2B8D4F2B44}" srcOrd="0" destOrd="0" presId="urn:microsoft.com/office/officeart/2005/8/layout/cycle7"/>
    <dgm:cxn modelId="{1B93F545-469E-4310-9774-56CF6A0A6CED}" type="presOf" srcId="{682FBCD2-E738-468D-A7E7-E700B054DD1F}" destId="{AA41CB20-5EEB-499A-AF9B-C7DD7C2DCCA8}" srcOrd="1" destOrd="0" presId="urn:microsoft.com/office/officeart/2005/8/layout/cycle7"/>
    <dgm:cxn modelId="{489C6E6F-6EF8-4838-A299-A5BF2759E918}" type="presOf" srcId="{682FBCD2-E738-468D-A7E7-E700B054DD1F}" destId="{020C5185-C60E-4A21-BE10-F6742AC64C4D}" srcOrd="0" destOrd="0" presId="urn:microsoft.com/office/officeart/2005/8/layout/cycle7"/>
    <dgm:cxn modelId="{9C49BB59-B2ED-4AA4-B5DD-CB296CE7097D}" type="presOf" srcId="{1D27FF18-1DDF-438F-9E64-C231D5BF8B4E}" destId="{049E7279-42AC-44A8-880B-BD212AC7125C}" srcOrd="1" destOrd="0" presId="urn:microsoft.com/office/officeart/2005/8/layout/cycle7"/>
    <dgm:cxn modelId="{45EE718D-6D7A-44FD-B921-141DA183DE99}" type="presOf" srcId="{A083CB31-CB2A-471A-B64D-6F0E06708F15}" destId="{A40981ED-44FF-425B-9F23-8E13933B3BAC}" srcOrd="1" destOrd="0" presId="urn:microsoft.com/office/officeart/2005/8/layout/cycle7"/>
    <dgm:cxn modelId="{9826988D-F265-4D83-8089-39C97574F960}" srcId="{D4247C7F-205B-48F8-959D-779BB23A4CEB}" destId="{13B2C22F-B139-4973-AF10-35E9B6E4AA0B}" srcOrd="1" destOrd="0" parTransId="{E8DCCC4B-E5E3-43CF-A84C-D83CE3E4EE63}" sibTransId="{1D27FF18-1DDF-438F-9E64-C231D5BF8B4E}"/>
    <dgm:cxn modelId="{76D8CD98-D73C-410D-9D3C-FAE5D4DE7C1C}" type="presOf" srcId="{A6D5E5BE-9C7D-4C1B-A6CD-C230D26ADFF7}" destId="{84A27B9F-94B4-4864-813B-FAE0F7352DD2}" srcOrd="0" destOrd="0" presId="urn:microsoft.com/office/officeart/2005/8/layout/cycle7"/>
    <dgm:cxn modelId="{5F89A8A2-583F-40DA-825D-2F74C3020D55}" type="presOf" srcId="{D4247C7F-205B-48F8-959D-779BB23A4CEB}" destId="{92E4FF71-FB30-4384-AF19-2D0F153397AD}" srcOrd="0" destOrd="0" presId="urn:microsoft.com/office/officeart/2005/8/layout/cycle7"/>
    <dgm:cxn modelId="{BE89A2D6-088D-4805-BF73-8344B0DD6581}" srcId="{D4247C7F-205B-48F8-959D-779BB23A4CEB}" destId="{A6D5E5BE-9C7D-4C1B-A6CD-C230D26ADFF7}" srcOrd="0" destOrd="0" parTransId="{39E7FE4D-2B6F-49BF-945B-8DBFBFB766A3}" sibTransId="{682FBCD2-E738-468D-A7E7-E700B054DD1F}"/>
    <dgm:cxn modelId="{BA7FFAE8-8EB5-4029-8241-6296C45C52D6}" type="presOf" srcId="{1D27FF18-1DDF-438F-9E64-C231D5BF8B4E}" destId="{BA3B8311-6E8A-437D-9C27-4FF4E8792F71}" srcOrd="0" destOrd="0" presId="urn:microsoft.com/office/officeart/2005/8/layout/cycle7"/>
    <dgm:cxn modelId="{17F70CFB-A82E-45A6-92DD-E29B99E42B38}" type="presOf" srcId="{490EE15E-AA7F-4A61-AE5F-87D89CD46AD7}" destId="{BC8F642E-C40C-4F75-A50E-20A3427F6F06}" srcOrd="0" destOrd="0" presId="urn:microsoft.com/office/officeart/2005/8/layout/cycle7"/>
    <dgm:cxn modelId="{CE87DE5E-E64B-43DC-B661-F22C0C11F93D}" type="presParOf" srcId="{92E4FF71-FB30-4384-AF19-2D0F153397AD}" destId="{84A27B9F-94B4-4864-813B-FAE0F7352DD2}" srcOrd="0" destOrd="0" presId="urn:microsoft.com/office/officeart/2005/8/layout/cycle7"/>
    <dgm:cxn modelId="{AB94D278-ACBE-4F47-AF2D-35D244FA5120}" type="presParOf" srcId="{92E4FF71-FB30-4384-AF19-2D0F153397AD}" destId="{020C5185-C60E-4A21-BE10-F6742AC64C4D}" srcOrd="1" destOrd="0" presId="urn:microsoft.com/office/officeart/2005/8/layout/cycle7"/>
    <dgm:cxn modelId="{6D1AAD8B-35C9-4598-83EB-2E498373045A}" type="presParOf" srcId="{020C5185-C60E-4A21-BE10-F6742AC64C4D}" destId="{AA41CB20-5EEB-499A-AF9B-C7DD7C2DCCA8}" srcOrd="0" destOrd="0" presId="urn:microsoft.com/office/officeart/2005/8/layout/cycle7"/>
    <dgm:cxn modelId="{108342BF-FD46-4450-A937-10ED9C62A151}" type="presParOf" srcId="{92E4FF71-FB30-4384-AF19-2D0F153397AD}" destId="{6FDCE603-D9B5-4486-AB9B-BBEA868F02F0}" srcOrd="2" destOrd="0" presId="urn:microsoft.com/office/officeart/2005/8/layout/cycle7"/>
    <dgm:cxn modelId="{BE84755A-E01F-4712-AABB-B491D3E61BDC}" type="presParOf" srcId="{92E4FF71-FB30-4384-AF19-2D0F153397AD}" destId="{BA3B8311-6E8A-437D-9C27-4FF4E8792F71}" srcOrd="3" destOrd="0" presId="urn:microsoft.com/office/officeart/2005/8/layout/cycle7"/>
    <dgm:cxn modelId="{ED1C574E-FA66-40B9-8DC1-8CFA91045836}" type="presParOf" srcId="{BA3B8311-6E8A-437D-9C27-4FF4E8792F71}" destId="{049E7279-42AC-44A8-880B-BD212AC7125C}" srcOrd="0" destOrd="0" presId="urn:microsoft.com/office/officeart/2005/8/layout/cycle7"/>
    <dgm:cxn modelId="{7D6809E4-AAAF-467B-8979-C1328C080E03}" type="presParOf" srcId="{92E4FF71-FB30-4384-AF19-2D0F153397AD}" destId="{BC8F642E-C40C-4F75-A50E-20A3427F6F06}" srcOrd="4" destOrd="0" presId="urn:microsoft.com/office/officeart/2005/8/layout/cycle7"/>
    <dgm:cxn modelId="{228773F7-2D49-41C5-8F0C-D6D7ADB2FC05}" type="presParOf" srcId="{92E4FF71-FB30-4384-AF19-2D0F153397AD}" destId="{4FD812D9-BC19-4933-ADA3-CB2B8D4F2B44}" srcOrd="5" destOrd="0" presId="urn:microsoft.com/office/officeart/2005/8/layout/cycle7"/>
    <dgm:cxn modelId="{1290D800-A402-4E90-9ED4-C14F79DF4942}" type="presParOf" srcId="{4FD812D9-BC19-4933-ADA3-CB2B8D4F2B44}" destId="{A40981ED-44FF-425B-9F23-8E13933B3BA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247C7F-205B-48F8-959D-779BB23A4CEB}" type="doc">
      <dgm:prSet loTypeId="urn:microsoft.com/office/officeart/2005/8/layout/cycle7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6D5E5BE-9C7D-4C1B-A6CD-C230D26ADFF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Creator </a:t>
          </a:r>
        </a:p>
        <a:p>
          <a:pPr algn="l"/>
          <a:r>
            <a:rPr lang="en-US" sz="1600" dirty="0"/>
            <a:t>&gt; </a:t>
          </a:r>
          <a:r>
            <a:rPr lang="en-US" sz="1600" u="none" dirty="0"/>
            <a:t>YOU</a:t>
          </a:r>
        </a:p>
      </dgm:t>
    </dgm:pt>
    <dgm:pt modelId="{39E7FE4D-2B6F-49BF-945B-8DBFBFB766A3}" type="parTrans" cxnId="{BE89A2D6-088D-4805-BF73-8344B0DD6581}">
      <dgm:prSet/>
      <dgm:spPr/>
      <dgm:t>
        <a:bodyPr/>
        <a:lstStyle/>
        <a:p>
          <a:endParaRPr lang="en-US"/>
        </a:p>
      </dgm:t>
    </dgm:pt>
    <dgm:pt modelId="{682FBCD2-E738-468D-A7E7-E700B054DD1F}" type="sibTrans" cxnId="{BE89A2D6-088D-4805-BF73-8344B0DD6581}">
      <dgm:prSet/>
      <dgm:spPr/>
      <dgm:t>
        <a:bodyPr/>
        <a:lstStyle/>
        <a:p>
          <a:endParaRPr lang="en-US"/>
        </a:p>
      </dgm:t>
    </dgm:pt>
    <dgm:pt modelId="{13B2C22F-B139-4973-AF10-35E9B6E4AA0B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Beneficiaries</a:t>
          </a:r>
        </a:p>
        <a:p>
          <a:pPr algn="l"/>
          <a:r>
            <a:rPr lang="en-US" sz="1800" dirty="0"/>
            <a:t>&gt; Anyone OTHER than the Trustee</a:t>
          </a:r>
        </a:p>
      </dgm:t>
    </dgm:pt>
    <dgm:pt modelId="{E8DCCC4B-E5E3-43CF-A84C-D83CE3E4EE63}" type="parTrans" cxnId="{9826988D-F265-4D83-8089-39C97574F960}">
      <dgm:prSet/>
      <dgm:spPr/>
      <dgm:t>
        <a:bodyPr/>
        <a:lstStyle/>
        <a:p>
          <a:endParaRPr lang="en-US"/>
        </a:p>
      </dgm:t>
    </dgm:pt>
    <dgm:pt modelId="{1D27FF18-1DDF-438F-9E64-C231D5BF8B4E}" type="sibTrans" cxnId="{9826988D-F265-4D83-8089-39C97574F960}">
      <dgm:prSet/>
      <dgm:spPr/>
      <dgm:t>
        <a:bodyPr/>
        <a:lstStyle/>
        <a:p>
          <a:endParaRPr lang="en-US"/>
        </a:p>
      </dgm:t>
    </dgm:pt>
    <dgm:pt modelId="{490EE15E-AA7F-4A61-AE5F-87D89CD46AD7}">
      <dgm:prSet phldrT="[Text]" custT="1"/>
      <dgm:spPr/>
      <dgm:t>
        <a:bodyPr/>
        <a:lstStyle/>
        <a:p>
          <a:pPr algn="ctr"/>
          <a:r>
            <a:rPr lang="en-US" sz="2200" b="1" i="0" u="sng" baseline="0" dirty="0"/>
            <a:t>Trustee</a:t>
          </a:r>
        </a:p>
        <a:p>
          <a:pPr algn="l"/>
          <a:r>
            <a:rPr lang="en-US" sz="1600" dirty="0"/>
            <a:t>&gt; Anyone OTHER than </a:t>
          </a:r>
        </a:p>
        <a:p>
          <a:pPr algn="l"/>
          <a:r>
            <a:rPr lang="en-US" sz="1600" dirty="0"/>
            <a:t>    Beneficiaries</a:t>
          </a:r>
        </a:p>
      </dgm:t>
    </dgm:pt>
    <dgm:pt modelId="{D2DEC695-8A8E-4D22-9619-C06EB5A86342}" type="parTrans" cxnId="{419C2F14-6830-4B67-9112-1901E27B9CB0}">
      <dgm:prSet/>
      <dgm:spPr/>
      <dgm:t>
        <a:bodyPr/>
        <a:lstStyle/>
        <a:p>
          <a:endParaRPr lang="en-US"/>
        </a:p>
      </dgm:t>
    </dgm:pt>
    <dgm:pt modelId="{A083CB31-CB2A-471A-B64D-6F0E06708F15}" type="sibTrans" cxnId="{419C2F14-6830-4B67-9112-1901E27B9CB0}">
      <dgm:prSet/>
      <dgm:spPr/>
      <dgm:t>
        <a:bodyPr/>
        <a:lstStyle/>
        <a:p>
          <a:endParaRPr lang="en-US"/>
        </a:p>
      </dgm:t>
    </dgm:pt>
    <dgm:pt modelId="{92E4FF71-FB30-4384-AF19-2D0F153397AD}" type="pres">
      <dgm:prSet presAssocID="{D4247C7F-205B-48F8-959D-779BB23A4CEB}" presName="Name0" presStyleCnt="0">
        <dgm:presLayoutVars>
          <dgm:dir/>
          <dgm:resizeHandles val="exact"/>
        </dgm:presLayoutVars>
      </dgm:prSet>
      <dgm:spPr/>
    </dgm:pt>
    <dgm:pt modelId="{84A27B9F-94B4-4864-813B-FAE0F7352DD2}" type="pres">
      <dgm:prSet presAssocID="{A6D5E5BE-9C7D-4C1B-A6CD-C230D26ADFF7}" presName="node" presStyleLbl="node1" presStyleIdx="0" presStyleCnt="3" custScaleX="150393" custScaleY="99398" custRadScaleRad="81966" custRadScaleInc="-735">
        <dgm:presLayoutVars>
          <dgm:bulletEnabled val="1"/>
        </dgm:presLayoutVars>
      </dgm:prSet>
      <dgm:spPr/>
    </dgm:pt>
    <dgm:pt modelId="{020C5185-C60E-4A21-BE10-F6742AC64C4D}" type="pres">
      <dgm:prSet presAssocID="{682FBCD2-E738-468D-A7E7-E700B054DD1F}" presName="sibTrans" presStyleLbl="sibTrans2D1" presStyleIdx="0" presStyleCnt="3"/>
      <dgm:spPr/>
    </dgm:pt>
    <dgm:pt modelId="{AA41CB20-5EEB-499A-AF9B-C7DD7C2DCCA8}" type="pres">
      <dgm:prSet presAssocID="{682FBCD2-E738-468D-A7E7-E700B054DD1F}" presName="connectorText" presStyleLbl="sibTrans2D1" presStyleIdx="0" presStyleCnt="3"/>
      <dgm:spPr/>
    </dgm:pt>
    <dgm:pt modelId="{6FDCE603-D9B5-4486-AB9B-BBEA868F02F0}" type="pres">
      <dgm:prSet presAssocID="{13B2C22F-B139-4973-AF10-35E9B6E4AA0B}" presName="node" presStyleLbl="node1" presStyleIdx="1" presStyleCnt="3" custScaleX="148461" custScaleY="154074" custRadScaleRad="109071" custRadScaleInc="-19285">
        <dgm:presLayoutVars>
          <dgm:bulletEnabled val="1"/>
        </dgm:presLayoutVars>
      </dgm:prSet>
      <dgm:spPr/>
    </dgm:pt>
    <dgm:pt modelId="{BA3B8311-6E8A-437D-9C27-4FF4E8792F71}" type="pres">
      <dgm:prSet presAssocID="{1D27FF18-1DDF-438F-9E64-C231D5BF8B4E}" presName="sibTrans" presStyleLbl="sibTrans2D1" presStyleIdx="1" presStyleCnt="3"/>
      <dgm:spPr/>
    </dgm:pt>
    <dgm:pt modelId="{049E7279-42AC-44A8-880B-BD212AC7125C}" type="pres">
      <dgm:prSet presAssocID="{1D27FF18-1DDF-438F-9E64-C231D5BF8B4E}" presName="connectorText" presStyleLbl="sibTrans2D1" presStyleIdx="1" presStyleCnt="3"/>
      <dgm:spPr/>
    </dgm:pt>
    <dgm:pt modelId="{BC8F642E-C40C-4F75-A50E-20A3427F6F06}" type="pres">
      <dgm:prSet presAssocID="{490EE15E-AA7F-4A61-AE5F-87D89CD46AD7}" presName="node" presStyleLbl="node1" presStyleIdx="2" presStyleCnt="3" custScaleX="139958" custScaleY="149839" custRadScaleRad="107792" custRadScaleInc="17469">
        <dgm:presLayoutVars>
          <dgm:bulletEnabled val="1"/>
        </dgm:presLayoutVars>
      </dgm:prSet>
      <dgm:spPr/>
    </dgm:pt>
    <dgm:pt modelId="{4FD812D9-BC19-4933-ADA3-CB2B8D4F2B44}" type="pres">
      <dgm:prSet presAssocID="{A083CB31-CB2A-471A-B64D-6F0E06708F15}" presName="sibTrans" presStyleLbl="sibTrans2D1" presStyleIdx="2" presStyleCnt="3"/>
      <dgm:spPr/>
    </dgm:pt>
    <dgm:pt modelId="{A40981ED-44FF-425B-9F23-8E13933B3BAC}" type="pres">
      <dgm:prSet presAssocID="{A083CB31-CB2A-471A-B64D-6F0E06708F15}" presName="connectorText" presStyleLbl="sibTrans2D1" presStyleIdx="2" presStyleCnt="3"/>
      <dgm:spPr/>
    </dgm:pt>
  </dgm:ptLst>
  <dgm:cxnLst>
    <dgm:cxn modelId="{419C2F14-6830-4B67-9112-1901E27B9CB0}" srcId="{D4247C7F-205B-48F8-959D-779BB23A4CEB}" destId="{490EE15E-AA7F-4A61-AE5F-87D89CD46AD7}" srcOrd="2" destOrd="0" parTransId="{D2DEC695-8A8E-4D22-9619-C06EB5A86342}" sibTransId="{A083CB31-CB2A-471A-B64D-6F0E06708F15}"/>
    <dgm:cxn modelId="{FF6C653F-C650-44AA-9A8A-93A552AEE08D}" type="presOf" srcId="{490EE15E-AA7F-4A61-AE5F-87D89CD46AD7}" destId="{BC8F642E-C40C-4F75-A50E-20A3427F6F06}" srcOrd="0" destOrd="0" presId="urn:microsoft.com/office/officeart/2005/8/layout/cycle7"/>
    <dgm:cxn modelId="{87C56D50-6DBB-4DC7-872F-98AB176D4B7F}" type="presOf" srcId="{13B2C22F-B139-4973-AF10-35E9B6E4AA0B}" destId="{6FDCE603-D9B5-4486-AB9B-BBEA868F02F0}" srcOrd="0" destOrd="0" presId="urn:microsoft.com/office/officeart/2005/8/layout/cycle7"/>
    <dgm:cxn modelId="{EAA0528D-4B7A-4CA8-A58C-C33A5749E8B3}" type="presOf" srcId="{1D27FF18-1DDF-438F-9E64-C231D5BF8B4E}" destId="{049E7279-42AC-44A8-880B-BD212AC7125C}" srcOrd="1" destOrd="0" presId="urn:microsoft.com/office/officeart/2005/8/layout/cycle7"/>
    <dgm:cxn modelId="{9826988D-F265-4D83-8089-39C97574F960}" srcId="{D4247C7F-205B-48F8-959D-779BB23A4CEB}" destId="{13B2C22F-B139-4973-AF10-35E9B6E4AA0B}" srcOrd="1" destOrd="0" parTransId="{E8DCCC4B-E5E3-43CF-A84C-D83CE3E4EE63}" sibTransId="{1D27FF18-1DDF-438F-9E64-C231D5BF8B4E}"/>
    <dgm:cxn modelId="{70BCC491-B9B3-40EC-A24A-B496B9A274C4}" type="presOf" srcId="{D4247C7F-205B-48F8-959D-779BB23A4CEB}" destId="{92E4FF71-FB30-4384-AF19-2D0F153397AD}" srcOrd="0" destOrd="0" presId="urn:microsoft.com/office/officeart/2005/8/layout/cycle7"/>
    <dgm:cxn modelId="{09CBDCB1-5782-4902-AC97-DE338B5F7132}" type="presOf" srcId="{682FBCD2-E738-468D-A7E7-E700B054DD1F}" destId="{020C5185-C60E-4A21-BE10-F6742AC64C4D}" srcOrd="0" destOrd="0" presId="urn:microsoft.com/office/officeart/2005/8/layout/cycle7"/>
    <dgm:cxn modelId="{9FB35DB7-B8BA-4348-B021-7BFF109331C0}" type="presOf" srcId="{A083CB31-CB2A-471A-B64D-6F0E06708F15}" destId="{4FD812D9-BC19-4933-ADA3-CB2B8D4F2B44}" srcOrd="0" destOrd="0" presId="urn:microsoft.com/office/officeart/2005/8/layout/cycle7"/>
    <dgm:cxn modelId="{BE89A2D6-088D-4805-BF73-8344B0DD6581}" srcId="{D4247C7F-205B-48F8-959D-779BB23A4CEB}" destId="{A6D5E5BE-9C7D-4C1B-A6CD-C230D26ADFF7}" srcOrd="0" destOrd="0" parTransId="{39E7FE4D-2B6F-49BF-945B-8DBFBFB766A3}" sibTransId="{682FBCD2-E738-468D-A7E7-E700B054DD1F}"/>
    <dgm:cxn modelId="{71C49DF5-0D21-490B-8938-08AE8C3F313F}" type="presOf" srcId="{A083CB31-CB2A-471A-B64D-6F0E06708F15}" destId="{A40981ED-44FF-425B-9F23-8E13933B3BAC}" srcOrd="1" destOrd="0" presId="urn:microsoft.com/office/officeart/2005/8/layout/cycle7"/>
    <dgm:cxn modelId="{C1E7B5F5-46E8-4250-9B29-01F049495F0D}" type="presOf" srcId="{1D27FF18-1DDF-438F-9E64-C231D5BF8B4E}" destId="{BA3B8311-6E8A-437D-9C27-4FF4E8792F71}" srcOrd="0" destOrd="0" presId="urn:microsoft.com/office/officeart/2005/8/layout/cycle7"/>
    <dgm:cxn modelId="{75B7E3F9-E57B-4530-8C9B-981ADC674CA3}" type="presOf" srcId="{A6D5E5BE-9C7D-4C1B-A6CD-C230D26ADFF7}" destId="{84A27B9F-94B4-4864-813B-FAE0F7352DD2}" srcOrd="0" destOrd="0" presId="urn:microsoft.com/office/officeart/2005/8/layout/cycle7"/>
    <dgm:cxn modelId="{2C3D30FD-5398-45B9-9811-A1A746B33AE0}" type="presOf" srcId="{682FBCD2-E738-468D-A7E7-E700B054DD1F}" destId="{AA41CB20-5EEB-499A-AF9B-C7DD7C2DCCA8}" srcOrd="1" destOrd="0" presId="urn:microsoft.com/office/officeart/2005/8/layout/cycle7"/>
    <dgm:cxn modelId="{F3085E5A-CFF7-4B67-BE04-B70F13342C74}" type="presParOf" srcId="{92E4FF71-FB30-4384-AF19-2D0F153397AD}" destId="{84A27B9F-94B4-4864-813B-FAE0F7352DD2}" srcOrd="0" destOrd="0" presId="urn:microsoft.com/office/officeart/2005/8/layout/cycle7"/>
    <dgm:cxn modelId="{74283BFB-4CD1-4348-A3D0-5A0C29C8BE02}" type="presParOf" srcId="{92E4FF71-FB30-4384-AF19-2D0F153397AD}" destId="{020C5185-C60E-4A21-BE10-F6742AC64C4D}" srcOrd="1" destOrd="0" presId="urn:microsoft.com/office/officeart/2005/8/layout/cycle7"/>
    <dgm:cxn modelId="{38A834B1-4CB6-4648-9393-5649F14228EF}" type="presParOf" srcId="{020C5185-C60E-4A21-BE10-F6742AC64C4D}" destId="{AA41CB20-5EEB-499A-AF9B-C7DD7C2DCCA8}" srcOrd="0" destOrd="0" presId="urn:microsoft.com/office/officeart/2005/8/layout/cycle7"/>
    <dgm:cxn modelId="{E4DA7392-48B9-4C50-AB56-57AE3F8D6A70}" type="presParOf" srcId="{92E4FF71-FB30-4384-AF19-2D0F153397AD}" destId="{6FDCE603-D9B5-4486-AB9B-BBEA868F02F0}" srcOrd="2" destOrd="0" presId="urn:microsoft.com/office/officeart/2005/8/layout/cycle7"/>
    <dgm:cxn modelId="{78729CCA-27A0-447B-B732-8D09E14E2A93}" type="presParOf" srcId="{92E4FF71-FB30-4384-AF19-2D0F153397AD}" destId="{BA3B8311-6E8A-437D-9C27-4FF4E8792F71}" srcOrd="3" destOrd="0" presId="urn:microsoft.com/office/officeart/2005/8/layout/cycle7"/>
    <dgm:cxn modelId="{8EC2D986-F613-4BBC-A8DD-3B020E1131A9}" type="presParOf" srcId="{BA3B8311-6E8A-437D-9C27-4FF4E8792F71}" destId="{049E7279-42AC-44A8-880B-BD212AC7125C}" srcOrd="0" destOrd="0" presId="urn:microsoft.com/office/officeart/2005/8/layout/cycle7"/>
    <dgm:cxn modelId="{C489AD2A-7F3B-41BF-834C-DD454BB8D19E}" type="presParOf" srcId="{92E4FF71-FB30-4384-AF19-2D0F153397AD}" destId="{BC8F642E-C40C-4F75-A50E-20A3427F6F06}" srcOrd="4" destOrd="0" presId="urn:microsoft.com/office/officeart/2005/8/layout/cycle7"/>
    <dgm:cxn modelId="{3BA9B58E-BF48-45F5-9A6E-FC054A7E79A1}" type="presParOf" srcId="{92E4FF71-FB30-4384-AF19-2D0F153397AD}" destId="{4FD812D9-BC19-4933-ADA3-CB2B8D4F2B44}" srcOrd="5" destOrd="0" presId="urn:microsoft.com/office/officeart/2005/8/layout/cycle7"/>
    <dgm:cxn modelId="{DF532313-3D11-4790-8D44-2C02B047D84C}" type="presParOf" srcId="{4FD812D9-BC19-4933-ADA3-CB2B8D4F2B44}" destId="{A40981ED-44FF-425B-9F23-8E13933B3BA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7B9F-94B4-4864-813B-FAE0F7352DD2}">
      <dsp:nvSpPr>
        <dsp:cNvPr id="0" name=""/>
        <dsp:cNvSpPr/>
      </dsp:nvSpPr>
      <dsp:spPr>
        <a:xfrm>
          <a:off x="3469701" y="425277"/>
          <a:ext cx="3353956" cy="151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Creator</a:t>
          </a:r>
          <a:r>
            <a:rPr lang="en-US" sz="2200" b="1" i="0" u="none" kern="1200" baseline="0" dirty="0"/>
            <a:t> / </a:t>
          </a:r>
          <a:r>
            <a:rPr lang="en-US" sz="2200" b="1" i="0" u="sng" kern="1200" baseline="0" dirty="0"/>
            <a:t>Settlor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Creates the Trust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Funds the Trust</a:t>
          </a:r>
        </a:p>
      </dsp:txBody>
      <dsp:txXfrm>
        <a:off x="3514130" y="469706"/>
        <a:ext cx="3265098" cy="1428072"/>
      </dsp:txXfrm>
    </dsp:sp>
    <dsp:sp modelId="{020C5185-C60E-4A21-BE10-F6742AC64C4D}">
      <dsp:nvSpPr>
        <dsp:cNvPr id="0" name=""/>
        <dsp:cNvSpPr/>
      </dsp:nvSpPr>
      <dsp:spPr>
        <a:xfrm rot="2517311">
          <a:off x="6095251" y="2053234"/>
          <a:ext cx="796682" cy="42305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222168" y="2137845"/>
        <a:ext cx="542849" cy="253833"/>
      </dsp:txXfrm>
    </dsp:sp>
    <dsp:sp modelId="{6FDCE603-D9B5-4486-AB9B-BBEA868F02F0}">
      <dsp:nvSpPr>
        <dsp:cNvPr id="0" name=""/>
        <dsp:cNvSpPr/>
      </dsp:nvSpPr>
      <dsp:spPr>
        <a:xfrm>
          <a:off x="6020557" y="2607985"/>
          <a:ext cx="3224839" cy="1621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Beneficiaries</a:t>
          </a:r>
        </a:p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Entitled to the property under the terms of the Trust</a:t>
          </a:r>
        </a:p>
      </dsp:txBody>
      <dsp:txXfrm>
        <a:off x="6068059" y="2655487"/>
        <a:ext cx="3129835" cy="1526819"/>
      </dsp:txXfrm>
    </dsp:sp>
    <dsp:sp modelId="{BA3B8311-6E8A-437D-9C27-4FF4E8792F71}">
      <dsp:nvSpPr>
        <dsp:cNvPr id="0" name=""/>
        <dsp:cNvSpPr/>
      </dsp:nvSpPr>
      <dsp:spPr>
        <a:xfrm rot="10763739">
          <a:off x="4809113" y="3232106"/>
          <a:ext cx="957557" cy="42305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4936029" y="3316717"/>
        <a:ext cx="703724" cy="253833"/>
      </dsp:txXfrm>
    </dsp:sp>
    <dsp:sp modelId="{BC8F642E-C40C-4F75-A50E-20A3427F6F06}">
      <dsp:nvSpPr>
        <dsp:cNvPr id="0" name=""/>
        <dsp:cNvSpPr/>
      </dsp:nvSpPr>
      <dsp:spPr>
        <a:xfrm>
          <a:off x="951038" y="2645534"/>
          <a:ext cx="3604187" cy="1649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Trustee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Manages the trust property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Follows the Terms of the Trust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Entitled to a Commission</a:t>
          </a:r>
        </a:p>
      </dsp:txBody>
      <dsp:txXfrm>
        <a:off x="999355" y="2693851"/>
        <a:ext cx="3507553" cy="1553038"/>
      </dsp:txXfrm>
    </dsp:sp>
    <dsp:sp modelId="{4FD812D9-BC19-4933-ADA3-CB2B8D4F2B44}">
      <dsp:nvSpPr>
        <dsp:cNvPr id="0" name=""/>
        <dsp:cNvSpPr/>
      </dsp:nvSpPr>
      <dsp:spPr>
        <a:xfrm rot="18978522">
          <a:off x="3586301" y="2082344"/>
          <a:ext cx="796682" cy="42305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3713218" y="2166955"/>
        <a:ext cx="542849" cy="253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7B9F-94B4-4864-813B-FAE0F7352DD2}">
      <dsp:nvSpPr>
        <dsp:cNvPr id="0" name=""/>
        <dsp:cNvSpPr/>
      </dsp:nvSpPr>
      <dsp:spPr>
        <a:xfrm>
          <a:off x="3491534" y="752268"/>
          <a:ext cx="3558325" cy="1257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Creator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&gt; </a:t>
          </a:r>
          <a:r>
            <a:rPr lang="en-US" sz="1600" u="none" kern="1200" dirty="0"/>
            <a:t>YOU</a:t>
          </a:r>
        </a:p>
      </dsp:txBody>
      <dsp:txXfrm>
        <a:off x="3528364" y="789098"/>
        <a:ext cx="3484665" cy="1183816"/>
      </dsp:txXfrm>
    </dsp:sp>
    <dsp:sp modelId="{020C5185-C60E-4A21-BE10-F6742AC64C4D}">
      <dsp:nvSpPr>
        <dsp:cNvPr id="0" name=""/>
        <dsp:cNvSpPr/>
      </dsp:nvSpPr>
      <dsp:spPr>
        <a:xfrm rot="2599948">
          <a:off x="5898767" y="2150993"/>
          <a:ext cx="845523" cy="44278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031602" y="2239549"/>
        <a:ext cx="579853" cy="265670"/>
      </dsp:txXfrm>
    </dsp:sp>
    <dsp:sp modelId="{6FDCE603-D9B5-4486-AB9B-BBEA868F02F0}">
      <dsp:nvSpPr>
        <dsp:cNvPr id="0" name=""/>
        <dsp:cNvSpPr/>
      </dsp:nvSpPr>
      <dsp:spPr>
        <a:xfrm>
          <a:off x="5824753" y="2735025"/>
          <a:ext cx="3828397" cy="19491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Beneficiaries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</a:t>
          </a:r>
          <a:r>
            <a:rPr lang="en-US" sz="1800" u="sng" kern="1200" dirty="0"/>
            <a:t>NOW</a:t>
          </a:r>
          <a:r>
            <a:rPr lang="en-US" sz="1800" kern="1200" dirty="0"/>
            <a:t>: </a:t>
          </a:r>
          <a:r>
            <a:rPr lang="en-US" sz="1800" u="none" kern="1200" dirty="0"/>
            <a:t>YOU</a:t>
          </a:r>
          <a:r>
            <a:rPr lang="en-US" sz="1800" kern="1200" dirty="0"/>
            <a:t> until death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</a:t>
          </a:r>
          <a:r>
            <a:rPr lang="en-US" sz="1800" u="sng" kern="1200" dirty="0"/>
            <a:t>LATER</a:t>
          </a:r>
          <a:r>
            <a:rPr lang="en-US" sz="1800" kern="1200" dirty="0"/>
            <a:t>: Children, friends,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   close family members, charity</a:t>
          </a:r>
        </a:p>
      </dsp:txBody>
      <dsp:txXfrm>
        <a:off x="5881842" y="2792114"/>
        <a:ext cx="3714219" cy="1835000"/>
      </dsp:txXfrm>
    </dsp:sp>
    <dsp:sp modelId="{BA3B8311-6E8A-437D-9C27-4FF4E8792F71}">
      <dsp:nvSpPr>
        <dsp:cNvPr id="0" name=""/>
        <dsp:cNvSpPr/>
      </dsp:nvSpPr>
      <dsp:spPr>
        <a:xfrm rot="10774283">
          <a:off x="4826692" y="3506846"/>
          <a:ext cx="845523" cy="44278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 rot="10800000">
        <a:off x="4959527" y="3595402"/>
        <a:ext cx="579853" cy="265670"/>
      </dsp:txXfrm>
    </dsp:sp>
    <dsp:sp modelId="{BC8F642E-C40C-4F75-A50E-20A3427F6F06}">
      <dsp:nvSpPr>
        <dsp:cNvPr id="0" name=""/>
        <dsp:cNvSpPr/>
      </dsp:nvSpPr>
      <dsp:spPr>
        <a:xfrm>
          <a:off x="903016" y="2798846"/>
          <a:ext cx="3771139" cy="1895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Trustee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&gt; </a:t>
          </a:r>
          <a:r>
            <a:rPr lang="en-US" sz="1600" u="sng" kern="1200" dirty="0"/>
            <a:t>NOW</a:t>
          </a:r>
          <a:r>
            <a:rPr lang="en-US" sz="1600" kern="1200" dirty="0"/>
            <a:t>: </a:t>
          </a:r>
          <a:r>
            <a:rPr lang="en-US" sz="1600" u="none" kern="1200" dirty="0"/>
            <a:t>YOU</a:t>
          </a:r>
          <a:r>
            <a:rPr lang="en-US" sz="1600" kern="1200" dirty="0"/>
            <a:t> until disability or death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&gt; </a:t>
          </a:r>
          <a:r>
            <a:rPr lang="en-US" sz="1600" u="sng" kern="1200" dirty="0"/>
            <a:t>LATER</a:t>
          </a:r>
          <a:r>
            <a:rPr lang="en-US" sz="1600" kern="1200" dirty="0"/>
            <a:t>: Children, friends,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  close family member</a:t>
          </a:r>
        </a:p>
      </dsp:txBody>
      <dsp:txXfrm>
        <a:off x="958536" y="2854366"/>
        <a:ext cx="3660099" cy="1784561"/>
      </dsp:txXfrm>
    </dsp:sp>
    <dsp:sp modelId="{4FD812D9-BC19-4933-ADA3-CB2B8D4F2B44}">
      <dsp:nvSpPr>
        <dsp:cNvPr id="0" name=""/>
        <dsp:cNvSpPr/>
      </dsp:nvSpPr>
      <dsp:spPr>
        <a:xfrm rot="18982578">
          <a:off x="3774265" y="2182904"/>
          <a:ext cx="845523" cy="44278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907100" y="2271460"/>
        <a:ext cx="579853" cy="2656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7B9F-94B4-4864-813B-FAE0F7352DD2}">
      <dsp:nvSpPr>
        <dsp:cNvPr id="0" name=""/>
        <dsp:cNvSpPr/>
      </dsp:nvSpPr>
      <dsp:spPr>
        <a:xfrm>
          <a:off x="3141932" y="252291"/>
          <a:ext cx="3558822" cy="117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Creator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&gt; </a:t>
          </a:r>
          <a:r>
            <a:rPr lang="en-US" sz="1600" u="none" kern="1200" dirty="0"/>
            <a:t>YOU</a:t>
          </a:r>
        </a:p>
      </dsp:txBody>
      <dsp:txXfrm>
        <a:off x="3176377" y="286736"/>
        <a:ext cx="3489932" cy="1107161"/>
      </dsp:txXfrm>
    </dsp:sp>
    <dsp:sp modelId="{020C5185-C60E-4A21-BE10-F6742AC64C4D}">
      <dsp:nvSpPr>
        <dsp:cNvPr id="0" name=""/>
        <dsp:cNvSpPr/>
      </dsp:nvSpPr>
      <dsp:spPr>
        <a:xfrm rot="2892078">
          <a:off x="5465145" y="1785674"/>
          <a:ext cx="973054" cy="4141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589378" y="1868496"/>
        <a:ext cx="724588" cy="248466"/>
      </dsp:txXfrm>
    </dsp:sp>
    <dsp:sp modelId="{6FDCE603-D9B5-4486-AB9B-BBEA868F02F0}">
      <dsp:nvSpPr>
        <dsp:cNvPr id="0" name=""/>
        <dsp:cNvSpPr/>
      </dsp:nvSpPr>
      <dsp:spPr>
        <a:xfrm>
          <a:off x="5514638" y="2557116"/>
          <a:ext cx="3513104" cy="1822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Beneficiaries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Anyone OTHER than the Trustee</a:t>
          </a:r>
        </a:p>
      </dsp:txBody>
      <dsp:txXfrm>
        <a:off x="5568031" y="2610509"/>
        <a:ext cx="3406318" cy="1716177"/>
      </dsp:txXfrm>
    </dsp:sp>
    <dsp:sp modelId="{BA3B8311-6E8A-437D-9C27-4FF4E8792F71}">
      <dsp:nvSpPr>
        <dsp:cNvPr id="0" name=""/>
        <dsp:cNvSpPr/>
      </dsp:nvSpPr>
      <dsp:spPr>
        <a:xfrm rot="10774283">
          <a:off x="4419969" y="3279232"/>
          <a:ext cx="973054" cy="4141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4544202" y="3362054"/>
        <a:ext cx="724588" cy="248466"/>
      </dsp:txXfrm>
    </dsp:sp>
    <dsp:sp modelId="{BC8F642E-C40C-4F75-A50E-20A3427F6F06}">
      <dsp:nvSpPr>
        <dsp:cNvPr id="0" name=""/>
        <dsp:cNvSpPr/>
      </dsp:nvSpPr>
      <dsp:spPr>
        <a:xfrm>
          <a:off x="986461" y="2616797"/>
          <a:ext cx="3311893" cy="17728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u="sng" kern="1200" baseline="0" dirty="0"/>
            <a:t>Trustee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&gt; Anyone OTHER than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  Beneficiaries</a:t>
          </a:r>
        </a:p>
      </dsp:txBody>
      <dsp:txXfrm>
        <a:off x="1038386" y="2668722"/>
        <a:ext cx="3208043" cy="1669006"/>
      </dsp:txXfrm>
    </dsp:sp>
    <dsp:sp modelId="{4FD812D9-BC19-4933-ADA3-CB2B8D4F2B44}">
      <dsp:nvSpPr>
        <dsp:cNvPr id="0" name=""/>
        <dsp:cNvSpPr/>
      </dsp:nvSpPr>
      <dsp:spPr>
        <a:xfrm rot="18633429">
          <a:off x="3423036" y="1815515"/>
          <a:ext cx="973054" cy="414110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547269" y="1898337"/>
        <a:ext cx="724588" cy="248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C84B7-F8EF-4F07-94B6-70B820C0782D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3DDEC-7577-4150-8297-419C5B561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DE3D-9F22-4292-A9AC-AC0CC1346C0C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3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9C68-77DF-4520-9255-97851DE0B5A0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5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EBD6-9647-4233-8EC1-FCBDB4CB683B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96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8048-A6FD-4148-95FF-D3E08435A95F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806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5372-04AB-4D38-AAFB-64944AB2ECDF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3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5C5C-4383-4652-B8C0-F1963172DEAE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4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663-69D8-47B6-B6C4-FD916EFC76C0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66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5F6A-AF5F-4EDF-BB90-5D687157E230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26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4B67C79-EAA9-4172-A8ED-C2752F176B47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90BF-09FA-47C6-BFA4-CF91A531ECCE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EB1-FE83-45E8-B060-F3026DE42837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2B4B-D436-44F4-BF6B-D226081584F9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F77B-A38E-4BE3-B3E8-D3D83518A8EA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4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EA9D-D274-4211-BE13-5A86718F240D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1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94C4-CDF5-4C2D-B0CE-6442D1BB3319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5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F06-CB51-4734-A0B9-E1AA207E832A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6231-5E08-45BC-903F-A88F76EA5CF1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3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31F0-87F6-4325-BA97-5F28B0EE2CCB}" type="datetime1">
              <a:rPr lang="en-US" smtClean="0"/>
              <a:t>12/26/2018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65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iminslaw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iminslaw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D9973-84A9-4E3F-8924-2EDF0B3E6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1318661"/>
            <a:ext cx="8710045" cy="294533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/>
              <a:t>NMSS: Calvary Hospital</a:t>
            </a:r>
            <a:br>
              <a:rPr lang="en-US" sz="4400" dirty="0"/>
            </a:br>
            <a:r>
              <a:rPr lang="en-US" sz="4400" dirty="0"/>
              <a:t>November 13, 2018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Basics of Estate Planning &amp; Legal Documents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925E5-358B-4EA1-8528-3D90F8DF5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263992"/>
            <a:ext cx="11097110" cy="2435193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Daniel A. Timins, Esq., CFP®</a:t>
            </a:r>
          </a:p>
          <a:p>
            <a:pPr algn="r"/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477 Madison Avenue, Suite 240</a:t>
            </a:r>
          </a:p>
          <a:p>
            <a:pPr algn="r"/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New York, NY 10022</a:t>
            </a:r>
          </a:p>
          <a:p>
            <a:pPr algn="r"/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hlinkClick r:id="rId2"/>
              </a:rPr>
              <a:t>www.timinslaw.com</a:t>
            </a:r>
            <a:endParaRPr lang="en-US" sz="24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 algn="r"/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(212) 683-3560</a:t>
            </a:r>
          </a:p>
          <a:p>
            <a:endParaRPr lang="en-US" b="1" dirty="0">
              <a:solidFill>
                <a:schemeClr val="tx1">
                  <a:lumMod val="95000"/>
                </a:schemeClr>
              </a:solidFill>
              <a:latin typeface="Bodoni MT" panose="02070603080606020203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D22E76-44DF-4B3E-A707-8665A4C82D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07" y="4649109"/>
            <a:ext cx="4762183" cy="7596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7D076-5A07-4A28-9202-9CB5D677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5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02644"/>
            <a:ext cx="9404723" cy="1203158"/>
          </a:xfrm>
        </p:spPr>
        <p:txBody>
          <a:bodyPr/>
          <a:lstStyle/>
          <a:p>
            <a:r>
              <a:rPr lang="en-US" dirty="0"/>
              <a:t>Living Will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i="1" dirty="0">
                <a:sym typeface="Wingdings" panose="05000000000000000000" pitchFamily="2" charset="2"/>
              </a:rPr>
              <a:t>“Pull The Plug”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233061"/>
            <a:ext cx="10384441" cy="4015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States what you would like to happen to you if you cannot make your own health care decisions and </a:t>
            </a:r>
          </a:p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in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condition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or </a:t>
            </a: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You are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permanently unconscious;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</a:p>
          <a:p>
            <a:pPr marL="914400" lvl="2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You are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conscious but have irreversible brain damage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will never regain the ability to make decisions and express your wishes. </a:t>
            </a:r>
          </a:p>
          <a:p>
            <a:pPr marL="0" indent="0">
              <a:buNone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Referred to as "vegetative state.“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5BC67-55F5-479F-BD23-CAC0C8FE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4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25642"/>
            <a:ext cx="9404723" cy="1318660"/>
          </a:xfrm>
        </p:spPr>
        <p:txBody>
          <a:bodyPr/>
          <a:lstStyle/>
          <a:p>
            <a:r>
              <a:rPr lang="en-US" dirty="0"/>
              <a:t>Living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98306"/>
            <a:ext cx="10384441" cy="445649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Sample language: </a:t>
            </a:r>
            <a:br>
              <a:rPr lang="en-US" b="1" dirty="0"/>
            </a:b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000" b="1" dirty="0"/>
              <a:t>  </a:t>
            </a:r>
            <a:r>
              <a:rPr lang="en-US" b="1" dirty="0"/>
              <a:t>I feel especially strongly about the following forms of treatment: </a:t>
            </a:r>
            <a:br>
              <a:rPr lang="en-US" b="1" dirty="0"/>
            </a:br>
            <a:endParaRPr lang="en-US" sz="1000" b="1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/>
              <a:t>I do not want mechanical respiration.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/>
              <a:t>I do not want tube feeding.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/>
              <a:t>I do not want antibiotics.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/>
              <a:t>I do not want cardiac resuscitation.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/>
              <a:t>I do want maximum pain relief, even if such treatment hastens my death.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I direct that treatment be limited to measures to keep me comfortable and to relieve pain, including any pain that might occur by withholding or withdrawing treatment.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4B8DC-431E-4CC8-8A18-272BD5A0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F9BF9-91C9-4663-9DDA-285A024A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You </a:t>
            </a:r>
            <a:r>
              <a:rPr lang="en-US" b="1" u="sng" dirty="0"/>
              <a:t>NEED</a:t>
            </a:r>
            <a:r>
              <a:rPr lang="en-US" dirty="0"/>
              <a:t> a Power of Attorney &amp; Health Care Proxy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3720-BDAF-4AB3-9A9A-70D01AF9A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56381" cy="3599316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Many people (unmarried, no children, disinterested) can’t think of a trusted person, so they don’t do their living documents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you are incapacitated and have not named someone to make health or financial decisions for you, the Courts will appoint one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000" b="1" dirty="0"/>
              <a:t>Guardianship / Conservatorship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10EDB-E069-4A07-A9C0-31CD4D13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66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044E-D517-4B78-8715-07899EA34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55608"/>
            <a:ext cx="9981065" cy="1250830"/>
          </a:xfrm>
        </p:spPr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Gross Estate (Your Assets When You Die)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B481-3094-4498-B47B-216484632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6" y="2079057"/>
            <a:ext cx="9981064" cy="4326225"/>
          </a:xfrm>
        </p:spPr>
        <p:txBody>
          <a:bodyPr/>
          <a:lstStyle/>
          <a:p>
            <a:pPr lvl="0"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b="1" dirty="0">
                <a:solidFill>
                  <a:schemeClr val="tx2"/>
                </a:solidFill>
                <a:latin typeface="Bodoni MT" panose="02070603080606020203" pitchFamily="18" charset="0"/>
              </a:rPr>
              <a:t>Non-Probate Estate</a:t>
            </a:r>
            <a:r>
              <a:rPr lang="en-US" sz="3000" dirty="0">
                <a:solidFill>
                  <a:schemeClr val="tx2"/>
                </a:solidFill>
                <a:latin typeface="Bodoni MT" panose="02070603080606020203" pitchFamily="18" charset="0"/>
              </a:rPr>
              <a:t>: NOT Your Will</a:t>
            </a:r>
          </a:p>
          <a:p>
            <a:pPr marL="432899" lvl="1" indent="0"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lang="en-US" sz="2800" dirty="0">
                <a:solidFill>
                  <a:schemeClr val="tx2"/>
                </a:solidFill>
                <a:latin typeface="Bodoni MT" panose="02070603080606020203" pitchFamily="18" charset="0"/>
              </a:rPr>
              <a:t>Property that we know who receives it when you die</a:t>
            </a:r>
          </a:p>
          <a:p>
            <a:pPr marL="832949" lvl="2" indent="0"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i="1" u="sng" dirty="0">
                <a:solidFill>
                  <a:schemeClr val="tx2"/>
                </a:solidFill>
                <a:latin typeface="Bodoni MT" panose="02070603080606020203" pitchFamily="18" charset="0"/>
              </a:rPr>
              <a:t>“Operation of Law”</a:t>
            </a:r>
          </a:p>
          <a:p>
            <a:pPr marL="832949" lvl="2" indent="0"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i="1" u="sng" dirty="0">
                <a:solidFill>
                  <a:schemeClr val="tx2"/>
                </a:solidFill>
                <a:latin typeface="Bodoni MT" panose="02070603080606020203" pitchFamily="18" charset="0"/>
              </a:rPr>
              <a:t>“Testamentary Substitute”</a:t>
            </a:r>
          </a:p>
          <a:p>
            <a:pPr marL="39687" lvl="0" indent="0">
              <a:buNone/>
              <a:defRPr sz="1800">
                <a:solidFill>
                  <a:srgbClr val="000000"/>
                </a:solidFill>
                <a:effectLst/>
              </a:defRPr>
            </a:pPr>
            <a:endParaRPr lang="en-US" sz="1400" dirty="0">
              <a:solidFill>
                <a:schemeClr val="tx2"/>
              </a:solidFill>
              <a:latin typeface="Bodoni MT" panose="02070603080606020203" pitchFamily="18" charset="0"/>
            </a:endParaRPr>
          </a:p>
          <a:p>
            <a:pPr lvl="0"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b="1" dirty="0">
                <a:solidFill>
                  <a:schemeClr val="tx2"/>
                </a:solidFill>
                <a:latin typeface="Bodoni MT" panose="02070603080606020203" pitchFamily="18" charset="0"/>
              </a:rPr>
              <a:t>Probate Estate</a:t>
            </a:r>
            <a:r>
              <a:rPr lang="en-US" sz="3000" dirty="0">
                <a:solidFill>
                  <a:schemeClr val="tx2"/>
                </a:solidFill>
                <a:latin typeface="Bodoni MT" panose="02070603080606020203" pitchFamily="18" charset="0"/>
              </a:rPr>
              <a:t>: Your Will</a:t>
            </a:r>
          </a:p>
          <a:p>
            <a:pPr lvl="1" indent="-303212" algn="just"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lang="en-US" sz="2400" dirty="0">
                <a:solidFill>
                  <a:schemeClr val="tx2"/>
                </a:solidFill>
                <a:latin typeface="Bodoni MT" panose="02070603080606020203" pitchFamily="18" charset="0"/>
              </a:rPr>
              <a:t>	</a:t>
            </a:r>
            <a:r>
              <a:rPr lang="en-US" sz="2800" dirty="0">
                <a:solidFill>
                  <a:schemeClr val="tx2"/>
                </a:solidFill>
                <a:latin typeface="Bodoni MT" panose="02070603080606020203" pitchFamily="18" charset="0"/>
              </a:rPr>
              <a:t>Property passing by your </a:t>
            </a:r>
            <a:r>
              <a:rPr lang="en-US" sz="2800" b="1" u="sng" dirty="0">
                <a:solidFill>
                  <a:schemeClr val="tx2"/>
                </a:solidFill>
                <a:latin typeface="Bodoni MT" panose="02070603080606020203" pitchFamily="18" charset="0"/>
              </a:rPr>
              <a:t>Will</a:t>
            </a:r>
            <a:r>
              <a:rPr lang="en-US" sz="2800" dirty="0">
                <a:solidFill>
                  <a:schemeClr val="tx2"/>
                </a:solidFill>
                <a:latin typeface="Bodoni MT" panose="02070603080606020203" pitchFamily="18" charset="0"/>
              </a:rPr>
              <a:t> only transfers money that </a:t>
            </a:r>
            <a:r>
              <a:rPr lang="en-US" sz="2800" i="1" dirty="0">
                <a:solidFill>
                  <a:schemeClr val="tx2"/>
                </a:solidFill>
                <a:latin typeface="Bodoni MT" panose="02070603080606020203" pitchFamily="18" charset="0"/>
              </a:rPr>
              <a:t>“We don’t know where it goes without the Will.”</a:t>
            </a:r>
            <a:endParaRPr lang="en-US" sz="2400" i="1" dirty="0">
              <a:solidFill>
                <a:schemeClr val="tx2"/>
              </a:solidFill>
              <a:latin typeface="Bodoni MT" panose="020706030806060202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9A334-69F3-441B-ABFE-B05EF007B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2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0FB6-317D-48C8-8062-30C932F6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21102"/>
            <a:ext cx="9404723" cy="1345721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We Transfer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Assets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, 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289A1-B658-4400-B783-EADE07BA2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2079056"/>
            <a:ext cx="9953624" cy="458162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INCOME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Not much control over it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Income is typically on-going (Social Security, Pension)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Can only (sometimes) leave you income to one person: Your Spouse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ASSETS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Complete control over our assets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Capital Gains Taxes are usually lower than Income Taxes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We can trade or give our existing stuff to other people, change its nature</a:t>
            </a:r>
          </a:p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We are talking about assets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3D483-20E6-4A46-BDA8-7476DA94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5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448DD-EABA-4560-8EC7-01EE8FE05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8546828" cy="12239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Transfers Outside of Your Will: Operation of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4DF81-B6B5-45DB-8FEB-5487ADD84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4776" y="629266"/>
            <a:ext cx="888521" cy="89044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02111984F565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  <p:pic>
        <p:nvPicPr>
          <p:cNvPr id="6" name="Picture 5" descr="A picture containing wall, indoor&#10;&#10;Description generated with very high confidence">
            <a:extLst>
              <a:ext uri="{FF2B5EF4-FFF2-40B4-BE49-F238E27FC236}">
                <a16:creationId xmlns:a16="http://schemas.microsoft.com/office/drawing/2014/main" id="{303D2277-7AFB-4C86-9EB9-7084E5FCB2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05" r="3" b="3"/>
          <a:stretch/>
        </p:blipFill>
        <p:spPr>
          <a:xfrm>
            <a:off x="648930" y="2216727"/>
            <a:ext cx="5237893" cy="403167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0C3A-59F3-4263-A7E5-C6D11C645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180" y="2444816"/>
            <a:ext cx="5729802" cy="3955983"/>
          </a:xfrm>
        </p:spPr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“We know who receives the property the moment you die”</a:t>
            </a:r>
          </a:p>
          <a:p>
            <a:pPr marL="0" indent="0">
              <a:buNone/>
            </a:pP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>
              <a:buFont typeface="Wingdings 3" panose="05040102010807070707" pitchFamily="18" charset="2"/>
              <a:buChar char="u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The only thing you need to collect the asset is an original Death Certificate</a:t>
            </a:r>
          </a:p>
        </p:txBody>
      </p:sp>
    </p:spTree>
    <p:extLst>
      <p:ext uri="{BB962C8B-B14F-4D97-AF65-F5344CB8AC3E}">
        <p14:creationId xmlns:p14="http://schemas.microsoft.com/office/powerpoint/2010/main" val="69691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37398"/>
            <a:ext cx="9404723" cy="837398"/>
          </a:xfrm>
        </p:spPr>
        <p:txBody>
          <a:bodyPr/>
          <a:lstStyle/>
          <a:p>
            <a:r>
              <a:rPr lang="en-US" dirty="0"/>
              <a:t>LWT: What is NOT transferred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8" y="2107933"/>
            <a:ext cx="10943924" cy="447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Wills do </a:t>
            </a:r>
            <a:r>
              <a:rPr lang="en-US" sz="2400" b="1" u="sng" dirty="0"/>
              <a:t>NOT</a:t>
            </a:r>
            <a:r>
              <a:rPr lang="en-US" sz="2400" dirty="0"/>
              <a:t> transfer property that has successor ownership that is known at the moment of your death, I.e. </a:t>
            </a:r>
            <a:r>
              <a:rPr lang="en-US" sz="2400" b="1" u="sng" dirty="0"/>
              <a:t>anything with a named beneficiary</a:t>
            </a:r>
          </a:p>
          <a:p>
            <a:pPr marL="0" indent="0">
              <a:buNone/>
            </a:pPr>
            <a:endParaRPr lang="en-US" sz="1200" b="1" u="sng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Insurance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IRA, 401(k), pension plan, 403(b), TDA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Joint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Property with Right of Survivorship including your house, bank accounts, brokerage accounts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Death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Trust For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accounts,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estates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Trusts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Contracts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(e.g. pre-nuptial, partnership)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4AE1B-4C68-4ACF-950D-817F35A8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49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12268"/>
            <a:ext cx="9404723" cy="1241659"/>
          </a:xfrm>
        </p:spPr>
        <p:txBody>
          <a:bodyPr/>
          <a:lstStyle/>
          <a:p>
            <a:r>
              <a:rPr lang="en-US" dirty="0"/>
              <a:t>Last Will &amp; Testament [“LWT”]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8" y="2223436"/>
            <a:ext cx="10943924" cy="402496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An </a:t>
            </a:r>
            <a:r>
              <a:rPr lang="en-US" sz="2400" u="sng" dirty="0"/>
              <a:t>original</a:t>
            </a:r>
            <a:r>
              <a:rPr lang="en-US" sz="2400" dirty="0"/>
              <a:t> written or typed legal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Signed by you and witnessed by disinterested people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That states who receives assets still in your ownership after death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And names a legal representative (Executor) to wind-up your affairs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Plus, can name a preferred guardian for your minor children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That is submitted to Court that oversees the Probate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At the time of your death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But only Probated if money or guardianship needs to be dealt with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E18C0-57F9-4961-81AC-B5246733F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66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09601"/>
            <a:ext cx="9404723" cy="1357222"/>
          </a:xfrm>
        </p:spPr>
        <p:txBody>
          <a:bodyPr/>
          <a:lstStyle/>
          <a:p>
            <a:r>
              <a:rPr lang="en-US" dirty="0"/>
              <a:t>LWT: What is transferred?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8" y="2281186"/>
            <a:ext cx="10943924" cy="396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Wills ONLY transfer property you still own after you die </a:t>
            </a:r>
            <a:r>
              <a:rPr lang="en-US" sz="2400" b="1" dirty="0">
                <a:sym typeface="Wingdings" panose="05000000000000000000" pitchFamily="2" charset="2"/>
              </a:rPr>
              <a:t> </a:t>
            </a:r>
            <a:r>
              <a:rPr lang="en-US" sz="2400" b="1" i="1" u="sng" dirty="0">
                <a:sym typeface="Wingdings" panose="05000000000000000000" pitchFamily="2" charset="2"/>
              </a:rPr>
              <a:t>We don’t know who gets the property, so we must look at your Will</a:t>
            </a:r>
            <a:endParaRPr lang="en-US" sz="2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bank account, car or home solely owned by you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property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 else NOT transferred by “operation of law”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property that names “My Estate” as beneficiary</a:t>
            </a:r>
          </a:p>
          <a:p>
            <a:pPr marL="457200" lvl="1" indent="0">
              <a:buNone/>
            </a:pP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NEVER, NEVER, EVER, NEVER name “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Estate”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your beneficiary!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5D754-B978-473D-8688-A2CFA762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00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BF95-49B8-4BDF-B928-4CC2FBE1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09601"/>
            <a:ext cx="9613861" cy="134859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Probate vs.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60393-440D-4F62-A47E-C0097CA5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77" y="2058498"/>
            <a:ext cx="9730677" cy="4523457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Will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Legal Process: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Probate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Responsible Party: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Executor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gets what?: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Your choice</a:t>
            </a:r>
          </a:p>
          <a:p>
            <a:pPr marL="446088" lvl="1" indent="0">
              <a:spcBef>
                <a:spcPts val="50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>
              <a:spcBef>
                <a:spcPts val="500"/>
              </a:spcBef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No Will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Legal Process: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Administration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Responsible Party: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Administrator</a:t>
            </a:r>
          </a:p>
          <a:p>
            <a:pPr lvl="1">
              <a:spcBef>
                <a:spcPts val="5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gets what?: </a:t>
            </a:r>
            <a:r>
              <a:rPr 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State default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05635-1654-423A-8175-ECA8D6E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 descr="A picture containing indoor, table, sitting, hammer&#10;&#10;Description generated with very high confidence">
            <a:extLst>
              <a:ext uri="{FF2B5EF4-FFF2-40B4-BE49-F238E27FC236}">
                <a16:creationId xmlns:a16="http://schemas.microsoft.com/office/drawing/2014/main" id="{D5EC856A-312D-4B21-99B4-93D36BDA3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957" y="2058498"/>
            <a:ext cx="4206077" cy="31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0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3BE0-C94A-4C6B-95B0-275F2EFD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3DE7A-714B-4DFE-B9E6-CC9BDE745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66" y="2117558"/>
            <a:ext cx="10722542" cy="4130842"/>
          </a:xfrm>
        </p:spPr>
        <p:txBody>
          <a:bodyPr/>
          <a:lstStyle/>
          <a:p>
            <a:r>
              <a:rPr lang="en-US" altLang="en-US" dirty="0"/>
              <a:t>All information contained herein is for informational purposes only. It should not be considered legal advice. Please consult an attorney before taking any steps based on this information. </a:t>
            </a:r>
          </a:p>
          <a:p>
            <a:r>
              <a:rPr lang="en-US" dirty="0"/>
              <a:t>The information provided herein is subject to change on an annual basis or more frequently.</a:t>
            </a:r>
          </a:p>
          <a:p>
            <a:r>
              <a:rPr lang="en-US" dirty="0"/>
              <a:t>Any tax information provided herein is strictly incidental and not provided from a tax preparation professional.</a:t>
            </a:r>
          </a:p>
          <a:p>
            <a:r>
              <a:rPr lang="en-US" dirty="0"/>
              <a:t>Any references to investment gains are based on past results, and are not a guarantee as to the future.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1D014-15A0-4302-B94A-EAA12F8B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AACCE-887E-456E-8C99-AB7B481BB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35267"/>
            <a:ext cx="9404723" cy="1337911"/>
          </a:xfrm>
        </p:spPr>
        <p:txBody>
          <a:bodyPr/>
          <a:lstStyle/>
          <a:p>
            <a:r>
              <a:rPr lang="en-US" dirty="0"/>
              <a:t>I have NO Will. Who receives my estate?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The State has it’s own priority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163B3-957E-4656-AB8C-35FF17D1F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252312"/>
            <a:ext cx="10106289" cy="44372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varies state-by-state; in New York this is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order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Spouse -100%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Spouse/Children -$50,000 + 50%/50%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Children -100%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(then grandchildren)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Parents -100%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Siblings -100%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(Nieces and Nephews)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Grandparents -100%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Aunts + Uncles -100%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Cousins -100% </a:t>
            </a:r>
          </a:p>
          <a:p>
            <a:pPr marL="400050" lvl="1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New York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6F466-A8B4-4C19-85E7-2058CD31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47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25BC4-F588-4C08-9DAE-C965A236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The State’s Priority Controls A Lot About Wills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B1D1D-7479-44F2-AE88-97DA4B82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10" y="2314575"/>
            <a:ext cx="10978716" cy="3933824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gets what money if there is no Will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gets put on notice if there is a Will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has the best right to serve as Executor / Administrator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Who can legally contest the Will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25E4-B75B-4EF2-BDBA-17ECF604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857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82A2-76B7-459A-84AA-DD96725C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452718"/>
            <a:ext cx="9829800" cy="1400530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Bodoni MT" panose="02070603080606020203" pitchFamily="18" charset="0"/>
                <a:cs typeface="Times New Roman" panose="02020603050405020304" pitchFamily="18" charset="0"/>
              </a:rPr>
              <a:t>Those Denied In the State's Will for You </a:t>
            </a:r>
            <a:endParaRPr lang="en-US" dirty="0">
              <a:solidFill>
                <a:schemeClr val="tx1"/>
              </a:solidFill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450B9-73C0-44A3-AD58-9A7A7DD5C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2107932"/>
            <a:ext cx="9729637" cy="4398746"/>
          </a:xfrm>
        </p:spPr>
        <p:txBody>
          <a:bodyPr>
            <a:normAutofit/>
          </a:bodyPr>
          <a:lstStyle/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Life Partners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Friends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Those people not in line in the priority list</a:t>
            </a:r>
          </a:p>
          <a:p>
            <a:pPr marL="947250" lvl="1" indent="-514350">
              <a:lnSpc>
                <a:spcPct val="80000"/>
              </a:lnSpc>
              <a:buFont typeface="Wingdings" panose="05000000000000000000" pitchFamily="2" charset="2"/>
              <a:buChar char="Ø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Step-Children; non-adopted children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Pets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Organizations and Institutions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Business Partners </a:t>
            </a:r>
          </a:p>
          <a:p>
            <a:pPr marL="554038" lvl="0" indent="-514350">
              <a:lnSpc>
                <a:spcPct val="80000"/>
              </a:lnSpc>
              <a:buFont typeface="Wingdings 3" panose="05040102010807070707" pitchFamily="18" charset="2"/>
              <a:buChar char="u"/>
              <a:defRPr sz="1800">
                <a:solidFill>
                  <a:srgbClr val="000000"/>
                </a:solidFill>
                <a:effectLst/>
              </a:defRPr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latin typeface="Bodoni MT" panose="02070603080606020203" pitchFamily="18" charset="0"/>
              </a:rPr>
              <a:t>Specific Gifts to Specific People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8B69B-B6A8-47C5-B999-F7489FE1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45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BF95-49B8-4BDF-B928-4CC2FBE1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586596"/>
            <a:ext cx="9602789" cy="1380226"/>
          </a:xfrm>
        </p:spPr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What Does My Executor Do?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An Executor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“Steps into your shoes”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60393-440D-4F62-A47E-C0097CA5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96219"/>
            <a:ext cx="9536113" cy="4525962"/>
          </a:xfrm>
        </p:spPr>
        <p:txBody>
          <a:bodyPr>
            <a:noAutofit/>
          </a:bodyPr>
          <a:lstStyle/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Delivers your Will to the Court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Collects your Probate assets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Pays funeral expenses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Pays creditors &amp; taxes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Hires help (attorneys, accountants, movers)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Can get the Testator’s medical records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Can bring a lawsuit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Cleans out your closet</a:t>
            </a:r>
          </a:p>
          <a:p>
            <a:pPr marL="554037" indent="-514350">
              <a:buFont typeface="+mj-lt"/>
              <a:buAutoNum type="arabicPeriod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Gives Money to the Beneficiaries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05635-1654-423A-8175-ECA8D6E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57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BF95-49B8-4BDF-B928-4CC2FBE1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Order of Who Gets Paid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60393-440D-4F62-A47E-C0097CA5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7182"/>
            <a:ext cx="9801591" cy="4121217"/>
          </a:xfrm>
        </p:spPr>
        <p:txBody>
          <a:bodyPr>
            <a:normAutofit/>
          </a:bodyPr>
          <a:lstStyle/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Funeral Home &amp; Burial Costs</a:t>
            </a:r>
          </a:p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Attorneys, Accountants &amp; Court Fees</a:t>
            </a:r>
          </a:p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Executor Fees</a:t>
            </a:r>
          </a:p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Preferred Creditors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(Government, mortgage)</a:t>
            </a:r>
          </a:p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Non-preferred Creditors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(everyone else)</a:t>
            </a:r>
          </a:p>
          <a:p>
            <a:pPr marL="554037" indent="-514350">
              <a:buFont typeface="+mj-lt"/>
              <a:buAutoNum type="arabicPeriod"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Beneficiaries in Will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(or Administration)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05635-1654-423A-8175-ECA8D6E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83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CA25C-97C2-4E6A-9442-6B766758A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27772"/>
            <a:ext cx="9404723" cy="1016243"/>
          </a:xfrm>
        </p:spPr>
        <p:txBody>
          <a:bodyPr/>
          <a:lstStyle/>
          <a:p>
            <a:r>
              <a:rPr lang="en-US" sz="4400" b="1" dirty="0">
                <a:solidFill>
                  <a:schemeClr val="tx1">
                    <a:lumMod val="95000"/>
                  </a:schemeClr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Bodoni MT" panose="02070603080606020203" pitchFamily="18" charset="0"/>
              </a:rPr>
              <a:t>Want something? Get it in writing!</a:t>
            </a:r>
            <a:endParaRPr lang="en-US" b="1" dirty="0">
              <a:solidFill>
                <a:schemeClr val="tx1">
                  <a:lumMod val="9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9D270-5295-453B-8761-1A5196BF8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91108"/>
            <a:ext cx="9592654" cy="4057291"/>
          </a:xfrm>
        </p:spPr>
        <p:txBody>
          <a:bodyPr/>
          <a:lstStyle/>
          <a:p>
            <a:pPr marL="39688" lvl="0" indent="0">
              <a:lnSpc>
                <a:spcPct val="80000"/>
              </a:lnSpc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If the “Testator” tells you one thing, but the Will says something else, the Will wins</a:t>
            </a:r>
          </a:p>
          <a:p>
            <a:pPr marL="39688" lvl="0" indent="0">
              <a:lnSpc>
                <a:spcPct val="80000"/>
              </a:lnSpc>
              <a:buNone/>
              <a:defRPr sz="1800">
                <a:solidFill>
                  <a:srgbClr val="000000"/>
                </a:solidFill>
                <a:effectLst/>
              </a:defRPr>
            </a:pPr>
            <a:endParaRPr lang="en-US" sz="36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 marL="730079" lvl="1" indent="-297179">
              <a:lnSpc>
                <a:spcPct val="80000"/>
              </a:lnSpc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i="1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Example:</a:t>
            </a:r>
            <a:r>
              <a:rPr lang="en-US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 Mom tells you that you get her jewelry, the Will says your sister gets it </a:t>
            </a:r>
            <a:r>
              <a:rPr lang="en-US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 your sister gets the jewelry</a:t>
            </a:r>
          </a:p>
          <a:p>
            <a:pPr marL="432900" lvl="1" indent="0">
              <a:lnSpc>
                <a:spcPct val="80000"/>
              </a:lnSpc>
              <a:buNone/>
              <a:defRPr sz="1800">
                <a:solidFill>
                  <a:srgbClr val="000000"/>
                </a:solidFill>
                <a:effectLst/>
              </a:defRPr>
            </a:pPr>
            <a:endParaRPr lang="en-US" sz="36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  <a:sym typeface="Wingdings" panose="05000000000000000000" pitchFamily="2" charset="2"/>
            </a:endParaRPr>
          </a:p>
          <a:p>
            <a:pPr marL="730079" lvl="1" indent="-297179">
              <a:lnSpc>
                <a:spcPct val="80000"/>
              </a:lnSpc>
              <a:buChar char="•"/>
              <a:defRPr sz="1800">
                <a:solidFill>
                  <a:srgbClr val="000000"/>
                </a:solidFill>
                <a:effectLst/>
              </a:defRPr>
            </a:pPr>
            <a:r>
              <a:rPr lang="en-US" sz="36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NO “</a:t>
            </a:r>
            <a:r>
              <a:rPr lang="en-US" sz="3600" u="sng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Dead Man’s Rule</a:t>
            </a:r>
            <a:r>
              <a:rPr lang="en-US" sz="36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” in New York</a:t>
            </a:r>
            <a:endParaRPr lang="en-US" sz="36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217EC-38C4-46D4-BDF6-7B280B29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07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4AF19-96A6-4A7F-80CA-9816B405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09601"/>
            <a:ext cx="9404723" cy="1103695"/>
          </a:xfrm>
        </p:spPr>
        <p:txBody>
          <a:bodyPr/>
          <a:lstStyle/>
          <a:p>
            <a:r>
              <a:rPr lang="en-US" dirty="0"/>
              <a:t>Trusts: What Are Trusts?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DBC47-1B84-4D57-B1F4-308AC7480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2435192"/>
            <a:ext cx="10924673" cy="381320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Written and signed legal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That name a creating, administering and beneficial party(</a:t>
            </a:r>
            <a:r>
              <a:rPr lang="en-US" sz="2800" dirty="0" err="1"/>
              <a:t>ies</a:t>
            </a:r>
            <a:r>
              <a:rPr lang="en-US" sz="28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Stating the terms by which the assets held by the document shall be administered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While avoiding court oversight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Which continues to exist after your passing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And only impacts property that is owned by the trust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AD8E2-38BA-41BA-8DD8-8E441CE2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0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51BE-2CFB-45D2-8DDC-391B8AE6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Wills vs. Trusts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275A31-659D-4549-9316-C71AB4EEAF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478256"/>
              </p:ext>
            </p:extLst>
          </p:nvPr>
        </p:nvGraphicFramePr>
        <p:xfrm>
          <a:off x="481263" y="2290813"/>
          <a:ext cx="11107554" cy="4100364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5659655">
                  <a:extLst>
                    <a:ext uri="{9D8B030D-6E8A-4147-A177-3AD203B41FA5}">
                      <a16:colId xmlns:a16="http://schemas.microsoft.com/office/drawing/2014/main" val="3177598551"/>
                    </a:ext>
                  </a:extLst>
                </a:gridCol>
                <a:gridCol w="5447899">
                  <a:extLst>
                    <a:ext uri="{9D8B030D-6E8A-4147-A177-3AD203B41FA5}">
                      <a16:colId xmlns:a16="http://schemas.microsoft.com/office/drawing/2014/main" val="1959249538"/>
                    </a:ext>
                  </a:extLst>
                </a:gridCol>
              </a:tblGrid>
              <a:tr h="683394">
                <a:tc>
                  <a:txBody>
                    <a:bodyPr/>
                    <a:lstStyle/>
                    <a:p>
                      <a:r>
                        <a:rPr lang="en-US" sz="2800" u="sng" dirty="0"/>
                        <a:t>Wills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Trusts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875159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Probate = Public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Trust Administration = Private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8267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Burden of proof on Executor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Burden of proof on contesting party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6907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Slow / more-expensive administration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Fast, minimal administrative costs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943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Requires minimal mental capacity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Requires greater mental capacity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528828"/>
                  </a:ext>
                </a:extLst>
              </a:tr>
              <a:tr h="683394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Just need to execute to be effective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Need to execute AND FUND trust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1943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A75F4B-BA3D-4FA5-88B1-BC1DB684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64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12268"/>
            <a:ext cx="9404723" cy="1222409"/>
          </a:xfrm>
        </p:spPr>
        <p:txBody>
          <a:bodyPr/>
          <a:lstStyle/>
          <a:p>
            <a:r>
              <a:rPr lang="en-US" dirty="0"/>
              <a:t>Trusts: Who Are the Parties?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4FB21ED-D272-480D-AB63-45569AA70D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975390"/>
              </p:ext>
            </p:extLst>
          </p:nvPr>
        </p:nvGraphicFramePr>
        <p:xfrm>
          <a:off x="644524" y="1828799"/>
          <a:ext cx="10145395" cy="4668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FFA51-1706-49A1-90DF-05046D83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43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80C3-D775-4642-9ECB-5AB88832A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Revocable Trusts?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1414696-4531-437D-8B1F-4EE23FD198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9422" y="2206818"/>
            <a:ext cx="8481194" cy="1903169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6B022EE-2B9C-48D4-8AD4-DF9EC8189D55}"/>
              </a:ext>
            </a:extLst>
          </p:cNvPr>
          <p:cNvSpPr/>
          <p:nvPr/>
        </p:nvSpPr>
        <p:spPr>
          <a:xfrm>
            <a:off x="1418740" y="2366709"/>
            <a:ext cx="2228586" cy="1592843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897C53D-81A7-4640-B9E5-E33022ABED2A}"/>
              </a:ext>
            </a:extLst>
          </p:cNvPr>
          <p:cNvGrpSpPr/>
          <p:nvPr/>
        </p:nvGrpSpPr>
        <p:grpSpPr>
          <a:xfrm>
            <a:off x="1289422" y="4298847"/>
            <a:ext cx="8481194" cy="2233741"/>
            <a:chOff x="38587" y="1771398"/>
            <a:chExt cx="6400800" cy="1961703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69A17A8-1E6E-4021-904A-40AEA76A4593}"/>
                </a:ext>
              </a:extLst>
            </p:cNvPr>
            <p:cNvSpPr/>
            <p:nvPr/>
          </p:nvSpPr>
          <p:spPr>
            <a:xfrm>
              <a:off x="38587" y="1771398"/>
              <a:ext cx="6400800" cy="196170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B020E108-0908-43CC-B406-6DBAE7B2CAD8}"/>
                </a:ext>
              </a:extLst>
            </p:cNvPr>
            <p:cNvSpPr txBox="1"/>
            <p:nvPr/>
          </p:nvSpPr>
          <p:spPr>
            <a:xfrm>
              <a:off x="1514918" y="1771398"/>
              <a:ext cx="4924469" cy="1961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t" anchorCtr="0">
              <a:noAutofit/>
            </a:bodyPr>
            <a:lstStyle/>
            <a:p>
              <a:pPr marL="0" lvl="0" indent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700" b="1" u="none" kern="1200" dirty="0"/>
                <a:t>        </a:t>
              </a:r>
              <a:r>
                <a:rPr lang="en-US" sz="2700" b="1" u="sng" kern="1200" dirty="0"/>
                <a:t>AFTER LIFE</a:t>
              </a:r>
              <a:endParaRPr lang="en-US" sz="2700" kern="1200" dirty="0"/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2100" kern="1200" dirty="0"/>
                <a:t>        Privacy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2100" kern="1200" dirty="0"/>
                <a:t>        No Probate Fees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2100" kern="1200" dirty="0"/>
                <a:t>        Faster Distribution</a:t>
              </a:r>
            </a:p>
            <a:p>
              <a:pPr marL="228600" lvl="1" indent="-22860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2100" kern="1200" dirty="0"/>
                <a:t>        Flexibility on Distribution Terms</a:t>
              </a:r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A24CBD2-7C63-414A-836C-618DA96687FC}"/>
              </a:ext>
            </a:extLst>
          </p:cNvPr>
          <p:cNvSpPr/>
          <p:nvPr/>
        </p:nvSpPr>
        <p:spPr>
          <a:xfrm>
            <a:off x="1372507" y="4389752"/>
            <a:ext cx="2321053" cy="2051930"/>
          </a:xfrm>
          <a:prstGeom prst="roundRect">
            <a:avLst>
              <a:gd name="adj" fmla="val 10000"/>
            </a:avLst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0EAD10-95D0-446C-AAFF-2D7F4426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4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F4E9-5CED-40B4-B9D9-8469DFCE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1" y="750771"/>
            <a:ext cx="9404723" cy="1039528"/>
          </a:xfrm>
        </p:spPr>
        <p:txBody>
          <a:bodyPr/>
          <a:lstStyle/>
          <a:p>
            <a:r>
              <a:rPr lang="en-US" dirty="0"/>
              <a:t>What Are We Talking About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86A4E-C22C-43E8-90D5-EED859E28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1" y="2242686"/>
            <a:ext cx="10356545" cy="4162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/>
              <a:t>Money</a:t>
            </a:r>
          </a:p>
          <a:p>
            <a:pPr marL="685800" lvl="1"/>
            <a:r>
              <a:rPr lang="en-US" sz="3600" dirty="0"/>
              <a:t>Saving Money on Health Care and Court Costs</a:t>
            </a:r>
          </a:p>
          <a:p>
            <a:pPr marL="685800" lvl="1"/>
            <a:r>
              <a:rPr lang="en-US" sz="3600" dirty="0"/>
              <a:t>Transferring to Other People</a:t>
            </a:r>
          </a:p>
          <a:p>
            <a:pPr marL="685800" lvl="1"/>
            <a:r>
              <a:rPr lang="en-US" sz="3600" dirty="0"/>
              <a:t>Preserving Family Wealth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B6393-DBBC-42AA-A831-18FEF82F0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12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25CE-6583-4E0E-BB2E-FFD23D6DF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02644"/>
            <a:ext cx="9404723" cy="1183908"/>
          </a:xfrm>
        </p:spPr>
        <p:txBody>
          <a:bodyPr/>
          <a:lstStyle/>
          <a:p>
            <a:r>
              <a:rPr lang="en-US" dirty="0"/>
              <a:t>Revocable Trusts: Who Does What?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2E6DF1-7971-44E0-9638-F277361FB6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386667"/>
              </p:ext>
            </p:extLst>
          </p:nvPr>
        </p:nvGraphicFramePr>
        <p:xfrm>
          <a:off x="356134" y="1395663"/>
          <a:ext cx="10510788" cy="488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C2034D-A398-4D16-BC39-BEA2EB71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26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E5EC-3F70-4359-8BCB-8AC7B0069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5568"/>
          </a:xfrm>
        </p:spPr>
        <p:txBody>
          <a:bodyPr/>
          <a:lstStyle/>
          <a:p>
            <a:r>
              <a:rPr lang="en-US" dirty="0"/>
              <a:t>Why Irrevocable Trusts?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4409F-11B1-4923-A37B-63FF8A310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65" y="1482290"/>
            <a:ext cx="9981397" cy="504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ONLY 3 reasons to have an irrevocable trust:</a:t>
            </a:r>
          </a:p>
          <a:p>
            <a:pPr marL="0" indent="0">
              <a:buNone/>
            </a:pPr>
            <a:endParaRPr lang="en-US" sz="8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u="sng" dirty="0"/>
              <a:t>Creditor Protection for YOU</a:t>
            </a:r>
          </a:p>
          <a:p>
            <a:pPr lvl="1"/>
            <a:r>
              <a:rPr lang="en-US" u="sng" dirty="0"/>
              <a:t>For Who</a:t>
            </a:r>
            <a:r>
              <a:rPr lang="en-US" dirty="0"/>
              <a:t>: If you get sued often (Construction, OBGYN)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u="sng" dirty="0"/>
              <a:t>Reduce Estate Taxes</a:t>
            </a:r>
          </a:p>
          <a:p>
            <a:pPr lvl="1"/>
            <a:r>
              <a:rPr lang="en-US" u="sng" dirty="0"/>
              <a:t>For Who</a:t>
            </a:r>
            <a:r>
              <a:rPr lang="en-US" dirty="0"/>
              <a:t>: The wealthy</a:t>
            </a:r>
          </a:p>
          <a:p>
            <a:pPr marL="457200" lvl="1" indent="0">
              <a:buNone/>
            </a:pPr>
            <a:endParaRPr lang="en-US" sz="8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u="sng" dirty="0"/>
              <a:t>Procure Government Benefits</a:t>
            </a:r>
          </a:p>
          <a:p>
            <a:pPr lvl="1"/>
            <a:r>
              <a:rPr lang="en-US" u="sng" dirty="0"/>
              <a:t>For Who</a:t>
            </a:r>
            <a:r>
              <a:rPr lang="en-US" dirty="0"/>
              <a:t>: The poor, sick and disabled</a:t>
            </a:r>
          </a:p>
          <a:p>
            <a:pPr lvl="1"/>
            <a:endParaRPr lang="en-US" dirty="0"/>
          </a:p>
          <a:p>
            <a:pPr marL="57150" indent="0">
              <a:buNone/>
            </a:pPr>
            <a:r>
              <a:rPr lang="en-US" sz="2400" dirty="0"/>
              <a:t>You MUST give up some control to get these benefits (I.e. trust can’t be changed AND you can’t be both Trustee &amp; Beneficiary)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F8604-11E6-451D-A76F-3F5C4C04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42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B661E19-A3D5-4B25-8B55-6A381F826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22" y="2057400"/>
            <a:ext cx="4463266" cy="36755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7CE3F7-28D7-4889-8AF2-1DE6AA16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22" y="400692"/>
            <a:ext cx="11233078" cy="1410855"/>
          </a:xfrm>
        </p:spPr>
        <p:txBody>
          <a:bodyPr>
            <a:normAutofit/>
          </a:bodyPr>
          <a:lstStyle/>
          <a:p>
            <a:r>
              <a:rPr lang="en-US" b="1" dirty="0"/>
              <a:t>Types of Medicaid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FED8F-A6C4-428A-A712-F4E4CEC3A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389" y="2057400"/>
            <a:ext cx="7182490" cy="4161286"/>
          </a:xfrm>
        </p:spPr>
        <p:txBody>
          <a:bodyPr>
            <a:normAutofit/>
          </a:bodyPr>
          <a:lstStyle/>
          <a:p>
            <a:r>
              <a:rPr lang="en-US" sz="2400" b="1" dirty="0"/>
              <a:t>Supplemental Needs Trust</a:t>
            </a:r>
          </a:p>
          <a:p>
            <a:pPr lvl="1"/>
            <a:r>
              <a:rPr lang="en-US" sz="2400" b="1" dirty="0"/>
              <a:t>3</a:t>
            </a:r>
            <a:r>
              <a:rPr lang="en-US" sz="2400" b="1" baseline="30000" dirty="0"/>
              <a:t>rd</a:t>
            </a:r>
            <a:r>
              <a:rPr lang="en-US" sz="2400" b="1" dirty="0"/>
              <a:t> Party Trusts</a:t>
            </a:r>
          </a:p>
          <a:p>
            <a:pPr lvl="2"/>
            <a:r>
              <a:rPr lang="en-US" sz="2400" b="1" u="sng" dirty="0"/>
              <a:t>“Inter </a:t>
            </a:r>
            <a:r>
              <a:rPr lang="en-US" sz="2400" b="1" u="sng" dirty="0" err="1"/>
              <a:t>Vivos</a:t>
            </a:r>
            <a:r>
              <a:rPr lang="en-US" sz="2400" b="1" u="sng" dirty="0"/>
              <a:t>” Trusts </a:t>
            </a:r>
            <a:r>
              <a:rPr lang="en-US" sz="2400" b="1" dirty="0"/>
              <a:t>(created during life)</a:t>
            </a:r>
          </a:p>
          <a:p>
            <a:pPr lvl="2"/>
            <a:r>
              <a:rPr lang="en-US" sz="2400" b="1" u="sng" dirty="0"/>
              <a:t>Testamentary Trusts </a:t>
            </a:r>
            <a:r>
              <a:rPr lang="en-US" sz="2400" b="1" dirty="0"/>
              <a:t>(created by a Will)</a:t>
            </a:r>
          </a:p>
          <a:p>
            <a:pPr lvl="1"/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Party Trusts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b="1" dirty="0"/>
              <a:t>Medicaid Asset Trusts / “Income Only Trusts”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Pooled Income Trusts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09DFA-8B18-4F31-ADD4-EA160643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85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A92C-D731-4825-B57F-BDA9AC7A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70020"/>
            <a:ext cx="9404723" cy="1193533"/>
          </a:xfrm>
        </p:spPr>
        <p:txBody>
          <a:bodyPr/>
          <a:lstStyle/>
          <a:p>
            <a:r>
              <a:rPr lang="en-US" dirty="0"/>
              <a:t>Irrevocable Trusts: Who Does What?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1B200F-CEB8-404C-8A8F-42C4BC3A2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394295"/>
              </p:ext>
            </p:extLst>
          </p:nvPr>
        </p:nvGraphicFramePr>
        <p:xfrm>
          <a:off x="779646" y="1963554"/>
          <a:ext cx="997177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9CC47-5DB7-4627-9CD3-A10B5256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43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971" y="639315"/>
            <a:ext cx="9871364" cy="1293028"/>
          </a:xfrm>
        </p:spPr>
        <p:txBody>
          <a:bodyPr/>
          <a:lstStyle/>
          <a:p>
            <a:r>
              <a:rPr lang="en-US" b="1" dirty="0"/>
              <a:t>Supplemental Needs Trusts: 1</a:t>
            </a:r>
            <a:r>
              <a:rPr lang="en-US" b="1" baseline="30000" dirty="0"/>
              <a:t>st</a:t>
            </a:r>
            <a:r>
              <a:rPr lang="en-US" b="1" dirty="0"/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2070339"/>
            <a:ext cx="11235267" cy="4432061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A trust that  holds beneficiary’s excess assets (but can hold assets from outside parties)</a:t>
            </a:r>
          </a:p>
          <a:p>
            <a:r>
              <a:rPr lang="en-US" sz="3400" dirty="0"/>
              <a:t>Who Usually Uses Them?</a:t>
            </a:r>
          </a:p>
          <a:p>
            <a:pPr lvl="1"/>
            <a:r>
              <a:rPr lang="en-US" sz="3400" dirty="0"/>
              <a:t>People who have too much money in their name to qualify for Medicaid</a:t>
            </a:r>
          </a:p>
          <a:p>
            <a:r>
              <a:rPr lang="en-US" sz="3400" dirty="0"/>
              <a:t>Special Features, Facts &amp; Functions?</a:t>
            </a:r>
          </a:p>
          <a:p>
            <a:pPr lvl="1"/>
            <a:r>
              <a:rPr lang="en-US" sz="3400" dirty="0"/>
              <a:t>You can name your own trustee (unlike Pooled Income Trusts)</a:t>
            </a:r>
          </a:p>
          <a:p>
            <a:pPr lvl="1"/>
            <a:r>
              <a:rPr lang="en-US" sz="3400" dirty="0"/>
              <a:t>Excess funds can be invested</a:t>
            </a:r>
          </a:p>
          <a:p>
            <a:pPr lvl="1"/>
            <a:r>
              <a:rPr lang="en-US" sz="3400" dirty="0"/>
              <a:t>“</a:t>
            </a:r>
            <a:r>
              <a:rPr lang="en-US" sz="3400" u="sng" dirty="0"/>
              <a:t>Payback</a:t>
            </a:r>
            <a:r>
              <a:rPr lang="en-US" sz="3400" dirty="0"/>
              <a:t>” to Medicaid applies</a:t>
            </a:r>
          </a:p>
          <a:p>
            <a:pPr lvl="1"/>
            <a:r>
              <a:rPr lang="en-US" sz="3400" dirty="0"/>
              <a:t>Requires acceptance by Human Resource Administration; they don’t like them</a:t>
            </a:r>
          </a:p>
          <a:p>
            <a:r>
              <a:rPr lang="en-US" sz="3400" dirty="0"/>
              <a:t>Best Way to Fund It?</a:t>
            </a:r>
          </a:p>
          <a:p>
            <a:pPr lvl="1"/>
            <a:r>
              <a:rPr lang="en-US" sz="3400" dirty="0"/>
              <a:t>With YOUR money (since there is a pay-back provision, don’t want to name other people)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AA8CB-E908-4F95-B1D0-2C173CC1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788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639315"/>
            <a:ext cx="11658602" cy="1293028"/>
          </a:xfrm>
        </p:spPr>
        <p:txBody>
          <a:bodyPr/>
          <a:lstStyle/>
          <a:p>
            <a:r>
              <a:rPr lang="en-US" b="1" dirty="0"/>
              <a:t>Supplemental Needs Trusts: 3</a:t>
            </a:r>
            <a:r>
              <a:rPr lang="en-US" b="1" baseline="30000" dirty="0"/>
              <a:t>rd</a:t>
            </a:r>
            <a:r>
              <a:rPr lang="en-US" b="1" dirty="0"/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1" y="2113473"/>
            <a:ext cx="11802532" cy="4414328"/>
          </a:xfrm>
        </p:spPr>
        <p:txBody>
          <a:bodyPr>
            <a:normAutofit/>
          </a:bodyPr>
          <a:lstStyle/>
          <a:p>
            <a:r>
              <a:rPr lang="en-US" dirty="0"/>
              <a:t>A trust created with OTHER people’s money</a:t>
            </a:r>
          </a:p>
          <a:p>
            <a:pPr lvl="1"/>
            <a:r>
              <a:rPr lang="en-US" sz="2400" dirty="0"/>
              <a:t>Created and funded by parents, grandparents, siblings, friends who want to help disabled beneficiaries</a:t>
            </a:r>
          </a:p>
          <a:p>
            <a:pPr lvl="1"/>
            <a:r>
              <a:rPr lang="en-US" sz="2400" dirty="0"/>
              <a:t>This is why it is a 3</a:t>
            </a:r>
            <a:r>
              <a:rPr lang="en-US" sz="2400" baseline="30000" dirty="0"/>
              <a:t>rd</a:t>
            </a:r>
            <a:r>
              <a:rPr lang="en-US" sz="2400" dirty="0"/>
              <a:t> party trust (3</a:t>
            </a:r>
            <a:r>
              <a:rPr lang="en-US" sz="2400" baseline="30000" dirty="0"/>
              <a:t>rd</a:t>
            </a:r>
            <a:r>
              <a:rPr lang="en-US" sz="2400" dirty="0"/>
              <a:t> party money, not the Medicaid recipient) </a:t>
            </a:r>
          </a:p>
          <a:p>
            <a:r>
              <a:rPr lang="en-US" dirty="0"/>
              <a:t>Can be created by anyone other than beneficiary</a:t>
            </a:r>
          </a:p>
          <a:p>
            <a:pPr lvl="1"/>
            <a:r>
              <a:rPr lang="en-US" sz="2400" dirty="0"/>
              <a:t>May be made by Will or separate Trust</a:t>
            </a:r>
          </a:p>
          <a:p>
            <a:r>
              <a:rPr lang="en-US" dirty="0"/>
              <a:t>Left over money goes to the trust’s choice of future beneficiaries, NO pay-back Medicaid</a:t>
            </a:r>
          </a:p>
          <a:p>
            <a:r>
              <a:rPr lang="en-US" dirty="0"/>
              <a:t>Best Way to Fund It? – Real estate, balanced investments for some liquidity and some growth, other assets that don’t generate large income taxes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0288C-D855-460C-AFDE-57DA2400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23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CD56-3216-4D62-B87E-AFA06B7E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073"/>
            <a:ext cx="11049000" cy="1829497"/>
          </a:xfrm>
        </p:spPr>
        <p:txBody>
          <a:bodyPr/>
          <a:lstStyle/>
          <a:p>
            <a:r>
              <a:rPr lang="en-US" b="1" dirty="0"/>
              <a:t>Pooled income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3167A-3422-46C1-9A85-0C36D5C5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2192867"/>
            <a:ext cx="11413067" cy="4436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It?</a:t>
            </a:r>
          </a:p>
          <a:p>
            <a:pPr lvl="1"/>
            <a:r>
              <a:rPr lang="en-US" dirty="0"/>
              <a:t>Not For Profit [“NFP”] Trust &amp; Trustee</a:t>
            </a:r>
          </a:p>
          <a:p>
            <a:pPr lvl="1"/>
            <a:r>
              <a:rPr lang="en-US" dirty="0"/>
              <a:t>Accepts lump sums &amp; Medicaid recipient’s “spend down”</a:t>
            </a:r>
          </a:p>
          <a:p>
            <a:pPr lvl="1"/>
            <a:r>
              <a:rPr lang="en-US" dirty="0"/>
              <a:t>Beneficiary (or POA) forward bills / NFP pays qualified bills</a:t>
            </a:r>
          </a:p>
          <a:p>
            <a:r>
              <a:rPr lang="en-US" dirty="0"/>
              <a:t>Who Usually Uses Them?</a:t>
            </a:r>
          </a:p>
          <a:p>
            <a:pPr lvl="1"/>
            <a:r>
              <a:rPr lang="en-US" dirty="0"/>
              <a:t>People on Medicaid with too much income</a:t>
            </a:r>
          </a:p>
          <a:p>
            <a:pPr lvl="1"/>
            <a:r>
              <a:rPr lang="en-US" dirty="0"/>
              <a:t>Often any age (but increasingly the elderly)</a:t>
            </a:r>
          </a:p>
          <a:p>
            <a:r>
              <a:rPr lang="en-US" dirty="0"/>
              <a:t>Special Features, Facts &amp; Functions?</a:t>
            </a:r>
          </a:p>
          <a:p>
            <a:pPr lvl="1"/>
            <a:r>
              <a:rPr lang="en-US" dirty="0"/>
              <a:t>NFP keeps remaining funds when beneficiary dies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Spend this money BEFORE money in 3</a:t>
            </a:r>
            <a:r>
              <a:rPr lang="en-US" baseline="30000" dirty="0">
                <a:sym typeface="Wingdings" panose="05000000000000000000" pitchFamily="2" charset="2"/>
              </a:rPr>
              <a:t>rd</a:t>
            </a:r>
            <a:r>
              <a:rPr lang="en-US" dirty="0">
                <a:sym typeface="Wingdings" panose="05000000000000000000" pitchFamily="2" charset="2"/>
              </a:rPr>
              <a:t> party trusts</a:t>
            </a:r>
            <a:endParaRPr lang="en-US" dirty="0"/>
          </a:p>
          <a:p>
            <a:r>
              <a:rPr lang="en-US" dirty="0"/>
              <a:t>Best Way to Fund It?</a:t>
            </a:r>
          </a:p>
          <a:p>
            <a:pPr lvl="1"/>
            <a:r>
              <a:rPr lang="en-US" dirty="0"/>
              <a:t>Excess income, NOT assets, because the NFP receives left-over money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NO CHOICE as to investments – just cash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0D155-4BE1-4309-BF56-55723F20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09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0169-995E-4448-B1BA-129532A3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267" y="221672"/>
            <a:ext cx="10938933" cy="1745151"/>
          </a:xfrm>
        </p:spPr>
        <p:txBody>
          <a:bodyPr/>
          <a:lstStyle/>
          <a:p>
            <a:r>
              <a:rPr lang="en-US" b="1" dirty="0"/>
              <a:t>Income Only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A384F-0C98-40C3-A19F-3AC19DE7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066" y="2048933"/>
            <a:ext cx="11519539" cy="458739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 trust that ONLY allows income to be distributed (so it </a:t>
            </a:r>
            <a:r>
              <a:rPr lang="en-US" sz="2400" b="1" u="sng" dirty="0"/>
              <a:t>protects</a:t>
            </a:r>
            <a:r>
              <a:rPr lang="en-US" sz="2400" b="1" dirty="0"/>
              <a:t> </a:t>
            </a:r>
            <a:r>
              <a:rPr lang="en-US" sz="2400" b="1" u="sng" dirty="0"/>
              <a:t>assets</a:t>
            </a:r>
            <a:r>
              <a:rPr lang="en-US" sz="2400" dirty="0"/>
              <a:t>)</a:t>
            </a:r>
          </a:p>
          <a:p>
            <a:r>
              <a:rPr lang="en-US" sz="2400" dirty="0"/>
              <a:t>Who Usually Uses Them?</a:t>
            </a:r>
          </a:p>
          <a:p>
            <a:pPr lvl="1"/>
            <a:r>
              <a:rPr lang="en-US" sz="2400" dirty="0"/>
              <a:t>Aging individuals </a:t>
            </a:r>
          </a:p>
          <a:p>
            <a:pPr lvl="1"/>
            <a:r>
              <a:rPr lang="en-US" sz="2400" dirty="0"/>
              <a:t>Modest assets who want to protect what they have </a:t>
            </a:r>
          </a:p>
          <a:p>
            <a:pPr lvl="1"/>
            <a:r>
              <a:rPr lang="en-US" sz="2400" dirty="0"/>
              <a:t>Willing to accept Medicaid-level care</a:t>
            </a:r>
          </a:p>
          <a:p>
            <a:r>
              <a:rPr lang="en-US" sz="2400" dirty="0"/>
              <a:t>Special Features, Facts &amp; Functions?</a:t>
            </a:r>
          </a:p>
          <a:p>
            <a:pPr lvl="1"/>
            <a:r>
              <a:rPr lang="en-US" sz="2400" dirty="0"/>
              <a:t>Only income is distributable to Creator</a:t>
            </a:r>
          </a:p>
          <a:p>
            <a:pPr lvl="1"/>
            <a:r>
              <a:rPr lang="en-US" sz="2400" dirty="0"/>
              <a:t>Leaves remaining trust funds to children</a:t>
            </a:r>
          </a:p>
          <a:p>
            <a:r>
              <a:rPr lang="en-US" sz="2400" dirty="0"/>
              <a:t>Best Way to Fund It?</a:t>
            </a:r>
          </a:p>
          <a:p>
            <a:pPr lvl="1"/>
            <a:r>
              <a:rPr lang="en-US" sz="2400" dirty="0"/>
              <a:t>Primary residence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Asset protect  with no need to distribute income</a:t>
            </a:r>
          </a:p>
          <a:p>
            <a:pPr lvl="2"/>
            <a:r>
              <a:rPr lang="en-US" sz="2400" dirty="0">
                <a:sym typeface="Wingdings" panose="05000000000000000000" pitchFamily="2" charset="2"/>
              </a:rPr>
              <a:t>Still get step-up in basis</a:t>
            </a:r>
          </a:p>
          <a:p>
            <a:pPr lvl="2"/>
            <a:r>
              <a:rPr lang="en-US" sz="2400" dirty="0"/>
              <a:t>Still get favorable real estate tax exemptions (“STAR”)</a:t>
            </a:r>
          </a:p>
          <a:p>
            <a:pPr lvl="1"/>
            <a:r>
              <a:rPr lang="en-US" sz="2400" dirty="0"/>
              <a:t>With assets that donor only requires income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E6117-FF67-4B25-BD24-5462C4D7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70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7EA1E-84CA-48FB-BDEE-99721A2F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873" y="654518"/>
            <a:ext cx="9927667" cy="129941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Funding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D12C1-DC25-4E64-B977-50BEE4CD1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79056"/>
            <a:ext cx="10307639" cy="442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MUST name the Trust as a Current Owner or Future Beneficiary</a:t>
            </a:r>
          </a:p>
          <a:p>
            <a:pPr marL="0" indent="0">
              <a:buNone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Current Assets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 Name Trust a Current Owner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Bank / Brokerage Accounts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Real Estate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Business Interests</a:t>
            </a:r>
          </a:p>
          <a:p>
            <a:pPr marL="457200" lvl="1" indent="0">
              <a:buNone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Future Assets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  <a:sym typeface="Wingdings" panose="05000000000000000000" pitchFamily="2" charset="2"/>
              </a:rPr>
              <a:t> Change Beneficiary Form to Trust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Life Insurance</a:t>
            </a:r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Retirement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8887D-D9E8-4518-9E35-AFB1D5B1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62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463C-F180-4390-A488-41B05E21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Medicaid trust comparisons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5E78C6-D1CC-4C33-BBEF-CE86AF11643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8224" y="2242685"/>
          <a:ext cx="11455685" cy="365130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599363">
                  <a:extLst>
                    <a:ext uri="{9D8B030D-6E8A-4147-A177-3AD203B41FA5}">
                      <a16:colId xmlns:a16="http://schemas.microsoft.com/office/drawing/2014/main" val="1210214572"/>
                    </a:ext>
                  </a:extLst>
                </a:gridCol>
                <a:gridCol w="2270588">
                  <a:extLst>
                    <a:ext uri="{9D8B030D-6E8A-4147-A177-3AD203B41FA5}">
                      <a16:colId xmlns:a16="http://schemas.microsoft.com/office/drawing/2014/main" val="590542863"/>
                    </a:ext>
                  </a:extLst>
                </a:gridCol>
                <a:gridCol w="2414427">
                  <a:extLst>
                    <a:ext uri="{9D8B030D-6E8A-4147-A177-3AD203B41FA5}">
                      <a16:colId xmlns:a16="http://schemas.microsoft.com/office/drawing/2014/main" val="2299936448"/>
                    </a:ext>
                  </a:extLst>
                </a:gridCol>
                <a:gridCol w="2198670">
                  <a:extLst>
                    <a:ext uri="{9D8B030D-6E8A-4147-A177-3AD203B41FA5}">
                      <a16:colId xmlns:a16="http://schemas.microsoft.com/office/drawing/2014/main" val="1215744940"/>
                    </a:ext>
                  </a:extLst>
                </a:gridCol>
                <a:gridCol w="1972637">
                  <a:extLst>
                    <a:ext uri="{9D8B030D-6E8A-4147-A177-3AD203B41FA5}">
                      <a16:colId xmlns:a16="http://schemas.microsoft.com/office/drawing/2014/main" val="3047840255"/>
                    </a:ext>
                  </a:extLst>
                </a:gridCol>
              </a:tblGrid>
              <a:tr h="36871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1</a:t>
                      </a:r>
                      <a:r>
                        <a:rPr lang="en-US" b="1" baseline="30000" dirty="0"/>
                        <a:t>st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Income Only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Pooled Trust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97271"/>
                  </a:ext>
                </a:extLst>
              </a:tr>
              <a:tr h="654153">
                <a:tc>
                  <a:txBody>
                    <a:bodyPr/>
                    <a:lstStyle/>
                    <a:p>
                      <a:r>
                        <a:rPr lang="en-US" b="1" dirty="0"/>
                        <a:t>Who creates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parent, </a:t>
                      </a:r>
                      <a:r>
                        <a:rPr lang="en-US" b="1" dirty="0" err="1"/>
                        <a:t>g.p</a:t>
                      </a:r>
                      <a:r>
                        <a:rPr lang="en-US" b="1" dirty="0"/>
                        <a:t>., guardian, court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Power of Atty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88462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What does it protect?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 &amp;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Donor’s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73133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Pre or Post Disability?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or 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41620"/>
                  </a:ext>
                </a:extLst>
              </a:tr>
              <a:tr h="709686">
                <a:tc>
                  <a:txBody>
                    <a:bodyPr/>
                    <a:lstStyle/>
                    <a:p>
                      <a:r>
                        <a:rPr lang="en-US" b="1" dirty="0"/>
                        <a:t>Who gives money to the trust?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839717"/>
                  </a:ext>
                </a:extLst>
              </a:tr>
              <a:tr h="638598">
                <a:tc>
                  <a:txBody>
                    <a:bodyPr/>
                    <a:lstStyle/>
                    <a:p>
                      <a:r>
                        <a:rPr lang="en-US" b="1" dirty="0"/>
                        <a:t>Transfers $ left-overs @ death?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55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5ECF2E-4A34-486F-B447-57066A17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3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3A0AF-8A73-427A-93CD-5FDDE755E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09600"/>
            <a:ext cx="9404723" cy="1113321"/>
          </a:xfrm>
        </p:spPr>
        <p:txBody>
          <a:bodyPr/>
          <a:lstStyle/>
          <a:p>
            <a:r>
              <a:rPr lang="en-US" dirty="0"/>
              <a:t>Legal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40B7D-6A7F-4142-97AB-E270E71C3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58188"/>
            <a:ext cx="8946541" cy="3890211"/>
          </a:xfrm>
        </p:spPr>
        <p:txBody>
          <a:bodyPr/>
          <a:lstStyle/>
          <a:p>
            <a:r>
              <a:rPr lang="en-US" sz="3600" dirty="0"/>
              <a:t>Power of Attorney [“POA”]</a:t>
            </a:r>
          </a:p>
          <a:p>
            <a:r>
              <a:rPr lang="en-US" sz="3600" dirty="0"/>
              <a:t>Health Care Proxy [“HCP”]</a:t>
            </a:r>
          </a:p>
          <a:p>
            <a:r>
              <a:rPr lang="en-US" sz="3600" dirty="0"/>
              <a:t>Living Will [“LW”]</a:t>
            </a:r>
          </a:p>
          <a:p>
            <a:r>
              <a:rPr lang="en-US" sz="3600" dirty="0"/>
              <a:t>Last Will &amp; Testament [“LWT”]</a:t>
            </a:r>
          </a:p>
          <a:p>
            <a:r>
              <a:rPr lang="en-US" sz="3600" dirty="0"/>
              <a:t>Trusts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6D882-182B-4373-BC7B-FA2711804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614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2D987-8876-4B05-ABE1-EF75118E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F2566-BB19-49E9-8C31-8C0629006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3137836"/>
            <a:ext cx="9613861" cy="321483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Daniel A. Timins, Esq., CFP®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477 Madison Avenue, Suite 240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York, NY 10022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/>
              </a:rPr>
              <a:t>www.timinslaw.com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dan@timinslaw.com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(212) 683-3560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30498B-2FA6-47D4-9FE4-CB034B8834B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251" y="2181953"/>
            <a:ext cx="4762183" cy="7596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0A070-BC08-4260-A16F-F3814825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8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93019"/>
            <a:ext cx="9404723" cy="1222408"/>
          </a:xfrm>
        </p:spPr>
        <p:txBody>
          <a:bodyPr/>
          <a:lstStyle/>
          <a:p>
            <a:r>
              <a:rPr lang="en-US" dirty="0"/>
              <a:t>Power of Attorney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6" y="2040556"/>
            <a:ext cx="10578164" cy="450462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dirty="0"/>
              <a:t>A legal document</a:t>
            </a:r>
          </a:p>
          <a:p>
            <a:pPr marL="457200" indent="-457200">
              <a:buAutoNum type="arabicPeriod"/>
            </a:pPr>
            <a:r>
              <a:rPr lang="en-US" sz="3200" dirty="0"/>
              <a:t>Naming another person</a:t>
            </a:r>
          </a:p>
          <a:p>
            <a:pPr marL="457200" indent="-457200">
              <a:buAutoNum type="arabicPeriod"/>
            </a:pPr>
            <a:r>
              <a:rPr lang="en-US" sz="3200" dirty="0"/>
              <a:t>Who can make financial decisions for you</a:t>
            </a:r>
          </a:p>
          <a:p>
            <a:pPr marL="457200" indent="-457200">
              <a:buAutoNum type="arabicPeriod"/>
            </a:pPr>
            <a:r>
              <a:rPr lang="en-US" sz="3200" dirty="0"/>
              <a:t>Including (sometimes) gifting your money to others</a:t>
            </a:r>
          </a:p>
          <a:p>
            <a:pPr marL="457200" indent="-457200">
              <a:buAutoNum type="arabicPeriod"/>
            </a:pPr>
            <a:r>
              <a:rPr lang="en-US" sz="3200" dirty="0"/>
              <a:t>While you are alive</a:t>
            </a:r>
          </a:p>
          <a:p>
            <a:pPr marL="457200" indent="-457200">
              <a:buAutoNum type="arabicPeriod"/>
            </a:pPr>
            <a:endParaRPr lang="en-US" sz="3200" dirty="0"/>
          </a:p>
          <a:p>
            <a:r>
              <a:rPr lang="en-US" sz="3200" dirty="0"/>
              <a:t>Your “Attorney-in-Fact” under your POA does NOT need to be a lawyer – it is usually a family member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C6D00-DC2F-4E00-8C5B-7A6D54E4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1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41145"/>
            <a:ext cx="9404723" cy="1203158"/>
          </a:xfrm>
        </p:spPr>
        <p:txBody>
          <a:bodyPr/>
          <a:lstStyle/>
          <a:p>
            <a:r>
              <a:rPr lang="en-US" dirty="0"/>
              <a:t>Power of Attorney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079057"/>
            <a:ext cx="10500196" cy="4514248"/>
          </a:xfrm>
        </p:spPr>
        <p:txBody>
          <a:bodyPr/>
          <a:lstStyle/>
          <a:p>
            <a:r>
              <a:rPr lang="en-US" sz="3200" dirty="0"/>
              <a:t>Can allow your “Attorney-In-Fact” to:</a:t>
            </a:r>
          </a:p>
          <a:p>
            <a:pPr lvl="1"/>
            <a:r>
              <a:rPr lang="en-US" sz="2800" dirty="0"/>
              <a:t>Pay your bills / write checks</a:t>
            </a:r>
          </a:p>
          <a:p>
            <a:pPr lvl="1"/>
            <a:r>
              <a:rPr lang="en-US" sz="2800" dirty="0"/>
              <a:t>Change your investments</a:t>
            </a:r>
          </a:p>
          <a:p>
            <a:pPr lvl="1"/>
            <a:r>
              <a:rPr lang="en-US" sz="2800" dirty="0"/>
              <a:t>Buy or sell your stuff</a:t>
            </a:r>
          </a:p>
          <a:p>
            <a:pPr lvl="1"/>
            <a:r>
              <a:rPr lang="en-US" sz="2800" dirty="0"/>
              <a:t>Filing income taxes</a:t>
            </a:r>
          </a:p>
          <a:p>
            <a:pPr lvl="1"/>
            <a:r>
              <a:rPr lang="en-US" sz="2800" dirty="0"/>
              <a:t>Bringing lawsuits</a:t>
            </a:r>
          </a:p>
          <a:p>
            <a:pPr lvl="1"/>
            <a:r>
              <a:rPr lang="en-US" sz="2800" dirty="0"/>
              <a:t>Can allow Agent to GIFT your money</a:t>
            </a:r>
          </a:p>
          <a:p>
            <a:pPr lvl="1"/>
            <a:endParaRPr lang="en-US" sz="2800" dirty="0"/>
          </a:p>
          <a:p>
            <a:r>
              <a:rPr lang="en-US" sz="3200" dirty="0"/>
              <a:t>Each state has their own POA (their “Statutory Form”)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B3E1D-2157-45A3-B15E-B02A12D5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0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12268"/>
            <a:ext cx="9404723" cy="1193533"/>
          </a:xfrm>
        </p:spPr>
        <p:txBody>
          <a:bodyPr/>
          <a:lstStyle/>
          <a:p>
            <a:r>
              <a:rPr lang="en-US" dirty="0"/>
              <a:t>Power of Attorney - Gifting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184935"/>
            <a:ext cx="10520175" cy="406346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You may allow your agent to </a:t>
            </a:r>
            <a:r>
              <a:rPr lang="en-US" sz="3200" b="1" u="sng" dirty="0"/>
              <a:t>GIFT your money </a:t>
            </a:r>
            <a:r>
              <a:rPr lang="en-US" sz="3200" dirty="0"/>
              <a:t>while you are alive…but you don’t have to</a:t>
            </a:r>
          </a:p>
          <a:p>
            <a:pPr lvl="1"/>
            <a:r>
              <a:rPr lang="en-US" sz="2800" b="1" i="1" u="sng" dirty="0">
                <a:solidFill>
                  <a:srgbClr val="FFFF00"/>
                </a:solidFill>
              </a:rPr>
              <a:t>POSITIVES</a:t>
            </a:r>
            <a:r>
              <a:rPr lang="en-US" sz="2800" dirty="0"/>
              <a:t>: Medicaid Planning, minimizing some taxes</a:t>
            </a:r>
          </a:p>
          <a:p>
            <a:pPr lvl="1"/>
            <a:r>
              <a:rPr lang="en-US" sz="2800" b="1" i="1" u="sng" dirty="0">
                <a:solidFill>
                  <a:srgbClr val="C00000"/>
                </a:solidFill>
              </a:rPr>
              <a:t>NEGATIVES</a:t>
            </a:r>
            <a:r>
              <a:rPr lang="en-US" sz="2800" dirty="0"/>
              <a:t>: Agent may dispossesses you of some (or most) of your money</a:t>
            </a:r>
          </a:p>
          <a:p>
            <a:pPr lvl="1"/>
            <a:endParaRPr lang="en-US" sz="2800" dirty="0"/>
          </a:p>
          <a:p>
            <a:r>
              <a:rPr lang="en-US" sz="3200" dirty="0"/>
              <a:t>When you DIE the POA is CANCELLED</a:t>
            </a:r>
          </a:p>
          <a:p>
            <a:pPr lvl="1"/>
            <a:r>
              <a:rPr lang="en-US" sz="2800" dirty="0"/>
              <a:t>At that point your WILL is the operative estate document (I.e. no more gifting or bill paying from accounts)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72842-2B7A-40AD-A43A-37C16A89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6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903C6-CC56-43C2-83F4-DFD45EA1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02257"/>
            <a:ext cx="9404723" cy="728160"/>
          </a:xfrm>
        </p:spPr>
        <p:txBody>
          <a:bodyPr/>
          <a:lstStyle/>
          <a:p>
            <a:r>
              <a:rPr lang="en-US" dirty="0"/>
              <a:t>Health Care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8B85-339F-45A8-A1D4-A9589B964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92" y="2173857"/>
            <a:ext cx="10067027" cy="407454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A legal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That names an Agent (“Health Care Agent”)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To make health care decisions for you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And gives them access to your HIPAA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Includes limitations on care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Includes limitations on organ donations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Allows or disallows your agent to discontinue life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817FF7-BF7C-4734-B463-6481F038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29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68F47-6355-4D19-899E-816D4F8B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55608"/>
            <a:ext cx="9404723" cy="1328467"/>
          </a:xfrm>
        </p:spPr>
        <p:txBody>
          <a:bodyPr/>
          <a:lstStyle/>
          <a:p>
            <a:r>
              <a:rPr lang="en-US" dirty="0"/>
              <a:t>Health Care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46B4B-67E7-41E6-A235-D1C455A8F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44570" cy="3599316"/>
          </a:xfrm>
        </p:spPr>
        <p:txBody>
          <a:bodyPr>
            <a:normAutofit/>
          </a:bodyPr>
          <a:lstStyle/>
          <a:p>
            <a:r>
              <a:rPr lang="en-US" sz="3200" dirty="0"/>
              <a:t>May only be needed for a few hours </a:t>
            </a:r>
          </a:p>
          <a:p>
            <a:pPr lvl="1"/>
            <a:r>
              <a:rPr lang="en-US" sz="2800" i="1" dirty="0"/>
              <a:t>Example</a:t>
            </a:r>
            <a:r>
              <a:rPr lang="en-US" sz="2800" dirty="0"/>
              <a:t>: You are generally-anesthetized for a quick surgery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3200" dirty="0"/>
              <a:t>May be effective the rest of your life</a:t>
            </a:r>
          </a:p>
          <a:p>
            <a:pPr lvl="1"/>
            <a:r>
              <a:rPr lang="en-US" sz="2800" i="1" dirty="0"/>
              <a:t>Example</a:t>
            </a:r>
            <a:r>
              <a:rPr lang="en-US" sz="2800" dirty="0"/>
              <a:t>: You have a bad stroke / dementia / Parkinson’s and can never make a health decision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BB5C3-AC8D-4276-8C83-03A6A0DB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8953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86</TotalTime>
  <Words>2310</Words>
  <Application>Microsoft Office PowerPoint</Application>
  <PresentationFormat>Widescreen</PresentationFormat>
  <Paragraphs>405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Bodoni MT</vt:lpstr>
      <vt:lpstr>Calibri</vt:lpstr>
      <vt:lpstr>Trebuchet MS</vt:lpstr>
      <vt:lpstr>Wingdings</vt:lpstr>
      <vt:lpstr>Wingdings 3</vt:lpstr>
      <vt:lpstr>Berlin</vt:lpstr>
      <vt:lpstr>NMSS: Calvary Hospital November 13, 2018  The Basics of Estate Planning &amp; Legal Documents</vt:lpstr>
      <vt:lpstr>Disclaimer</vt:lpstr>
      <vt:lpstr>What Are We Talking About Today?</vt:lpstr>
      <vt:lpstr>Legal Documents</vt:lpstr>
      <vt:lpstr>Power of Attorney</vt:lpstr>
      <vt:lpstr>Power of Attorney</vt:lpstr>
      <vt:lpstr>Power of Attorney - Gifting</vt:lpstr>
      <vt:lpstr>Health Care Proxy</vt:lpstr>
      <vt:lpstr>Health Care Proxy</vt:lpstr>
      <vt:lpstr>Living Will  “Pull The Plug”</vt:lpstr>
      <vt:lpstr>Living Will</vt:lpstr>
      <vt:lpstr>Why You NEED a Power of Attorney &amp; Health Care Proxy </vt:lpstr>
      <vt:lpstr>Gross Estate (Your Assets When You Die)</vt:lpstr>
      <vt:lpstr>We Transfer Assets, NOT Income</vt:lpstr>
      <vt:lpstr>Transfers Outside of Your Will: Operation of Law</vt:lpstr>
      <vt:lpstr>LWT: What is NOT transferred</vt:lpstr>
      <vt:lpstr>Last Will &amp; Testament [“LWT”]</vt:lpstr>
      <vt:lpstr>LWT: What is transferred?</vt:lpstr>
      <vt:lpstr>Probate vs. Administration</vt:lpstr>
      <vt:lpstr>I have NO Will. Who receives my estate?  The State has it’s own priority</vt:lpstr>
      <vt:lpstr>The State’s Priority Controls A Lot About Wills</vt:lpstr>
      <vt:lpstr>Those Denied In the State's Will for You </vt:lpstr>
      <vt:lpstr>What Does My Executor Do? An Executor “Steps into your shoes”</vt:lpstr>
      <vt:lpstr>Order of Who Gets Paid</vt:lpstr>
      <vt:lpstr>Want something? Get it in writing!</vt:lpstr>
      <vt:lpstr>Trusts: What Are Trusts?</vt:lpstr>
      <vt:lpstr>Wills vs. Trusts</vt:lpstr>
      <vt:lpstr>Trusts: Who Are the Parties?</vt:lpstr>
      <vt:lpstr>Why Revocable Trusts?</vt:lpstr>
      <vt:lpstr>Revocable Trusts: Who Does What?</vt:lpstr>
      <vt:lpstr>Why Irrevocable Trusts?</vt:lpstr>
      <vt:lpstr>Types of Medicaid trusts</vt:lpstr>
      <vt:lpstr>Irrevocable Trusts: Who Does What?</vt:lpstr>
      <vt:lpstr>Supplemental Needs Trusts: 1st Party</vt:lpstr>
      <vt:lpstr>Supplemental Needs Trusts: 3rd Party</vt:lpstr>
      <vt:lpstr>Pooled income trusts</vt:lpstr>
      <vt:lpstr>Income Only trusts</vt:lpstr>
      <vt:lpstr>Funding Trusts</vt:lpstr>
      <vt:lpstr>Medicaid trust comparisons</vt:lpstr>
      <vt:lpstr>Thank You!!!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Cornell / Weill  The Basics of estate planning &amp; documents</dc:title>
  <dc:creator>Daniel Timins</dc:creator>
  <cp:lastModifiedBy>Daniel Timins</cp:lastModifiedBy>
  <cp:revision>13</cp:revision>
  <dcterms:created xsi:type="dcterms:W3CDTF">2018-10-19T17:30:44Z</dcterms:created>
  <dcterms:modified xsi:type="dcterms:W3CDTF">2018-12-26T15:55:57Z</dcterms:modified>
</cp:coreProperties>
</file>