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8"/>
  </p:notesMasterIdLst>
  <p:sldIdLst>
    <p:sldId id="256" r:id="rId2"/>
    <p:sldId id="266" r:id="rId3"/>
    <p:sldId id="265" r:id="rId4"/>
    <p:sldId id="267" r:id="rId5"/>
    <p:sldId id="268" r:id="rId6"/>
    <p:sldId id="280" r:id="rId7"/>
    <p:sldId id="279" r:id="rId8"/>
    <p:sldId id="281" r:id="rId9"/>
    <p:sldId id="275" r:id="rId10"/>
    <p:sldId id="282" r:id="rId11"/>
    <p:sldId id="274" r:id="rId12"/>
    <p:sldId id="284" r:id="rId13"/>
    <p:sldId id="290" r:id="rId14"/>
    <p:sldId id="350" r:id="rId15"/>
    <p:sldId id="351" r:id="rId16"/>
    <p:sldId id="317" r:id="rId17"/>
    <p:sldId id="292" r:id="rId18"/>
    <p:sldId id="273" r:id="rId19"/>
    <p:sldId id="291" r:id="rId20"/>
    <p:sldId id="293" r:id="rId21"/>
    <p:sldId id="357" r:id="rId22"/>
    <p:sldId id="358" r:id="rId23"/>
    <p:sldId id="334" r:id="rId24"/>
    <p:sldId id="336" r:id="rId25"/>
    <p:sldId id="339" r:id="rId26"/>
    <p:sldId id="359" r:id="rId27"/>
    <p:sldId id="295" r:id="rId28"/>
    <p:sldId id="309" r:id="rId29"/>
    <p:sldId id="272" r:id="rId30"/>
    <p:sldId id="298" r:id="rId31"/>
    <p:sldId id="294" r:id="rId32"/>
    <p:sldId id="345" r:id="rId33"/>
    <p:sldId id="297" r:id="rId34"/>
    <p:sldId id="296" r:id="rId35"/>
    <p:sldId id="343" r:id="rId36"/>
    <p:sldId id="30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47C7F-205B-48F8-959D-779BB23A4CEB}" type="doc">
      <dgm:prSet loTypeId="urn:microsoft.com/office/officeart/2005/8/layout/cycle7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6D5E5BE-9C7D-4C1B-A6CD-C230D26ADFF7}">
      <dgm:prSet phldrT="[Text]" custT="1"/>
      <dgm:spPr/>
      <dgm:t>
        <a:bodyPr/>
        <a:lstStyle/>
        <a:p>
          <a:pPr algn="ctr"/>
          <a:r>
            <a:rPr lang="en-US" sz="2000" b="1" i="0" u="sng" baseline="0" dirty="0">
              <a:latin typeface="Bodoni MT" panose="02070603080606020203" pitchFamily="18" charset="0"/>
            </a:rPr>
            <a:t>Creator</a:t>
          </a:r>
          <a:r>
            <a:rPr lang="en-US" sz="2000" b="1" i="0" u="none" baseline="0" dirty="0">
              <a:latin typeface="Bodoni MT" panose="02070603080606020203" pitchFamily="18" charset="0"/>
            </a:rPr>
            <a:t> / </a:t>
          </a:r>
          <a:r>
            <a:rPr lang="en-US" sz="2000" b="1" i="0" u="sng" baseline="0" dirty="0">
              <a:latin typeface="Bodoni MT" panose="02070603080606020203" pitchFamily="18" charset="0"/>
            </a:rPr>
            <a:t>Settlor</a:t>
          </a:r>
        </a:p>
        <a:p>
          <a:pPr algn="l"/>
          <a:r>
            <a:rPr lang="en-US" sz="2000" dirty="0">
              <a:latin typeface="Bodoni MT" panose="02070603080606020203" pitchFamily="18" charset="0"/>
            </a:rPr>
            <a:t>&gt; Creates the Trust</a:t>
          </a:r>
        </a:p>
        <a:p>
          <a:pPr algn="l"/>
          <a:r>
            <a:rPr lang="en-US" sz="2000" dirty="0">
              <a:latin typeface="Bodoni MT" panose="02070603080606020203" pitchFamily="18" charset="0"/>
            </a:rPr>
            <a:t>&gt; Funds the Trust</a:t>
          </a:r>
        </a:p>
      </dgm:t>
    </dgm:pt>
    <dgm:pt modelId="{39E7FE4D-2B6F-49BF-945B-8DBFBFB766A3}" type="parTrans" cxnId="{BE89A2D6-088D-4805-BF73-8344B0DD6581}">
      <dgm:prSet/>
      <dgm:spPr/>
      <dgm:t>
        <a:bodyPr/>
        <a:lstStyle/>
        <a:p>
          <a:endParaRPr lang="en-US"/>
        </a:p>
      </dgm:t>
    </dgm:pt>
    <dgm:pt modelId="{682FBCD2-E738-468D-A7E7-E700B054DD1F}" type="sibTrans" cxnId="{BE89A2D6-088D-4805-BF73-8344B0DD6581}">
      <dgm:prSet/>
      <dgm:spPr/>
      <dgm:t>
        <a:bodyPr/>
        <a:lstStyle/>
        <a:p>
          <a:endParaRPr lang="en-US"/>
        </a:p>
      </dgm:t>
    </dgm:pt>
    <dgm:pt modelId="{13B2C22F-B139-4973-AF10-35E9B6E4AA0B}">
      <dgm:prSet phldrT="[Text]" custT="1"/>
      <dgm:spPr/>
      <dgm:t>
        <a:bodyPr/>
        <a:lstStyle/>
        <a:p>
          <a:pPr algn="ctr"/>
          <a:r>
            <a:rPr lang="en-US" sz="2000" b="1" i="0" u="sng" baseline="0" dirty="0">
              <a:latin typeface="Bodoni MT" panose="02070603080606020203" pitchFamily="18" charset="0"/>
            </a:rPr>
            <a:t>Beneficiaries</a:t>
          </a:r>
        </a:p>
        <a:p>
          <a:pPr algn="just"/>
          <a:r>
            <a:rPr lang="en-US" sz="2000" dirty="0">
              <a:latin typeface="Bodoni MT" panose="02070603080606020203" pitchFamily="18" charset="0"/>
            </a:rPr>
            <a:t>&gt; Entitled to the property under the terms of the Trust</a:t>
          </a:r>
        </a:p>
      </dgm:t>
    </dgm:pt>
    <dgm:pt modelId="{E8DCCC4B-E5E3-43CF-A84C-D83CE3E4EE63}" type="parTrans" cxnId="{9826988D-F265-4D83-8089-39C97574F960}">
      <dgm:prSet/>
      <dgm:spPr/>
      <dgm:t>
        <a:bodyPr/>
        <a:lstStyle/>
        <a:p>
          <a:endParaRPr lang="en-US"/>
        </a:p>
      </dgm:t>
    </dgm:pt>
    <dgm:pt modelId="{1D27FF18-1DDF-438F-9E64-C231D5BF8B4E}" type="sibTrans" cxnId="{9826988D-F265-4D83-8089-39C97574F960}">
      <dgm:prSet/>
      <dgm:spPr/>
      <dgm:t>
        <a:bodyPr/>
        <a:lstStyle/>
        <a:p>
          <a:endParaRPr lang="en-US"/>
        </a:p>
      </dgm:t>
    </dgm:pt>
    <dgm:pt modelId="{490EE15E-AA7F-4A61-AE5F-87D89CD46AD7}">
      <dgm:prSet phldrT="[Text]" custT="1"/>
      <dgm:spPr/>
      <dgm:t>
        <a:bodyPr/>
        <a:lstStyle/>
        <a:p>
          <a:pPr algn="ctr"/>
          <a:r>
            <a:rPr lang="en-US" sz="1800" b="1" i="0" u="sng" baseline="0" dirty="0">
              <a:latin typeface="Bodoni MT" panose="02070603080606020203" pitchFamily="18" charset="0"/>
            </a:rPr>
            <a:t>Trustee</a:t>
          </a:r>
        </a:p>
        <a:p>
          <a:pPr algn="l"/>
          <a:r>
            <a:rPr lang="en-US" sz="1800" dirty="0">
              <a:latin typeface="Bodoni MT" panose="02070603080606020203" pitchFamily="18" charset="0"/>
            </a:rPr>
            <a:t>&gt; Manages the trust property</a:t>
          </a:r>
        </a:p>
        <a:p>
          <a:pPr algn="l"/>
          <a:r>
            <a:rPr lang="en-US" sz="1800" dirty="0">
              <a:latin typeface="Bodoni MT" panose="02070603080606020203" pitchFamily="18" charset="0"/>
            </a:rPr>
            <a:t>&gt; Follows the Terms of the Trust</a:t>
          </a:r>
        </a:p>
        <a:p>
          <a:pPr algn="l"/>
          <a:r>
            <a:rPr lang="en-US" sz="1800" dirty="0">
              <a:latin typeface="Bodoni MT" panose="02070603080606020203" pitchFamily="18" charset="0"/>
            </a:rPr>
            <a:t>&gt; Entitled to a Commission</a:t>
          </a:r>
        </a:p>
      </dgm:t>
    </dgm:pt>
    <dgm:pt modelId="{D2DEC695-8A8E-4D22-9619-C06EB5A86342}" type="parTrans" cxnId="{419C2F14-6830-4B67-9112-1901E27B9CB0}">
      <dgm:prSet/>
      <dgm:spPr/>
      <dgm:t>
        <a:bodyPr/>
        <a:lstStyle/>
        <a:p>
          <a:endParaRPr lang="en-US"/>
        </a:p>
      </dgm:t>
    </dgm:pt>
    <dgm:pt modelId="{A083CB31-CB2A-471A-B64D-6F0E06708F15}" type="sibTrans" cxnId="{419C2F14-6830-4B67-9112-1901E27B9CB0}">
      <dgm:prSet/>
      <dgm:spPr/>
      <dgm:t>
        <a:bodyPr/>
        <a:lstStyle/>
        <a:p>
          <a:endParaRPr lang="en-US"/>
        </a:p>
      </dgm:t>
    </dgm:pt>
    <dgm:pt modelId="{92E4FF71-FB30-4384-AF19-2D0F153397AD}" type="pres">
      <dgm:prSet presAssocID="{D4247C7F-205B-48F8-959D-779BB23A4CEB}" presName="Name0" presStyleCnt="0">
        <dgm:presLayoutVars>
          <dgm:dir/>
          <dgm:resizeHandles val="exact"/>
        </dgm:presLayoutVars>
      </dgm:prSet>
      <dgm:spPr/>
    </dgm:pt>
    <dgm:pt modelId="{84A27B9F-94B4-4864-813B-FAE0F7352DD2}" type="pres">
      <dgm:prSet presAssocID="{A6D5E5BE-9C7D-4C1B-A6CD-C230D26ADFF7}" presName="node" presStyleLbl="node1" presStyleIdx="0" presStyleCnt="3" custScaleX="138739" custScaleY="125498" custRadScaleRad="74276" custRadScaleInc="-3999">
        <dgm:presLayoutVars>
          <dgm:bulletEnabled val="1"/>
        </dgm:presLayoutVars>
      </dgm:prSet>
      <dgm:spPr/>
    </dgm:pt>
    <dgm:pt modelId="{020C5185-C60E-4A21-BE10-F6742AC64C4D}" type="pres">
      <dgm:prSet presAssocID="{682FBCD2-E738-468D-A7E7-E700B054DD1F}" presName="sibTrans" presStyleLbl="sibTrans2D1" presStyleIdx="0" presStyleCnt="3" custLinFactNeighborX="16686" custLinFactNeighborY="-2443"/>
      <dgm:spPr/>
    </dgm:pt>
    <dgm:pt modelId="{AA41CB20-5EEB-499A-AF9B-C7DD7C2DCCA8}" type="pres">
      <dgm:prSet presAssocID="{682FBCD2-E738-468D-A7E7-E700B054DD1F}" presName="connectorText" presStyleLbl="sibTrans2D1" presStyleIdx="0" presStyleCnt="3"/>
      <dgm:spPr/>
    </dgm:pt>
    <dgm:pt modelId="{6FDCE603-D9B5-4486-AB9B-BBEA868F02F0}" type="pres">
      <dgm:prSet presAssocID="{13B2C22F-B139-4973-AF10-35E9B6E4AA0B}" presName="node" presStyleLbl="node1" presStyleIdx="1" presStyleCnt="3" custScaleX="133398" custScaleY="134176" custRadScaleRad="109531" custRadScaleInc="-29343">
        <dgm:presLayoutVars>
          <dgm:bulletEnabled val="1"/>
        </dgm:presLayoutVars>
      </dgm:prSet>
      <dgm:spPr/>
    </dgm:pt>
    <dgm:pt modelId="{BA3B8311-6E8A-437D-9C27-4FF4E8792F71}" type="pres">
      <dgm:prSet presAssocID="{1D27FF18-1DDF-438F-9E64-C231D5BF8B4E}" presName="sibTrans" presStyleLbl="sibTrans2D1" presStyleIdx="1" presStyleCnt="3" custScaleX="120193"/>
      <dgm:spPr/>
    </dgm:pt>
    <dgm:pt modelId="{049E7279-42AC-44A8-880B-BD212AC7125C}" type="pres">
      <dgm:prSet presAssocID="{1D27FF18-1DDF-438F-9E64-C231D5BF8B4E}" presName="connectorText" presStyleLbl="sibTrans2D1" presStyleIdx="1" presStyleCnt="3"/>
      <dgm:spPr/>
    </dgm:pt>
    <dgm:pt modelId="{BC8F642E-C40C-4F75-A50E-20A3427F6F06}" type="pres">
      <dgm:prSet presAssocID="{490EE15E-AA7F-4A61-AE5F-87D89CD46AD7}" presName="node" presStyleLbl="node1" presStyleIdx="2" presStyleCnt="3" custScaleX="149090" custScaleY="136480" custRadScaleRad="114886" custRadScaleInc="27615">
        <dgm:presLayoutVars>
          <dgm:bulletEnabled val="1"/>
        </dgm:presLayoutVars>
      </dgm:prSet>
      <dgm:spPr/>
    </dgm:pt>
    <dgm:pt modelId="{4FD812D9-BC19-4933-ADA3-CB2B8D4F2B44}" type="pres">
      <dgm:prSet presAssocID="{A083CB31-CB2A-471A-B64D-6F0E06708F15}" presName="sibTrans" presStyleLbl="sibTrans2D1" presStyleIdx="2" presStyleCnt="3"/>
      <dgm:spPr/>
    </dgm:pt>
    <dgm:pt modelId="{A40981ED-44FF-425B-9F23-8E13933B3BAC}" type="pres">
      <dgm:prSet presAssocID="{A083CB31-CB2A-471A-B64D-6F0E06708F15}" presName="connectorText" presStyleLbl="sibTrans2D1" presStyleIdx="2" presStyleCnt="3"/>
      <dgm:spPr/>
    </dgm:pt>
  </dgm:ptLst>
  <dgm:cxnLst>
    <dgm:cxn modelId="{DF9D0109-6624-4C4C-8771-ECA94AB2BD02}" type="presOf" srcId="{682FBCD2-E738-468D-A7E7-E700B054DD1F}" destId="{020C5185-C60E-4A21-BE10-F6742AC64C4D}" srcOrd="0" destOrd="0" presId="urn:microsoft.com/office/officeart/2005/8/layout/cycle7"/>
    <dgm:cxn modelId="{419C2F14-6830-4B67-9112-1901E27B9CB0}" srcId="{D4247C7F-205B-48F8-959D-779BB23A4CEB}" destId="{490EE15E-AA7F-4A61-AE5F-87D89CD46AD7}" srcOrd="2" destOrd="0" parTransId="{D2DEC695-8A8E-4D22-9619-C06EB5A86342}" sibTransId="{A083CB31-CB2A-471A-B64D-6F0E06708F15}"/>
    <dgm:cxn modelId="{1CBF6C22-F84E-45E0-BB89-6D520123F132}" type="presOf" srcId="{682FBCD2-E738-468D-A7E7-E700B054DD1F}" destId="{AA41CB20-5EEB-499A-AF9B-C7DD7C2DCCA8}" srcOrd="1" destOrd="0" presId="urn:microsoft.com/office/officeart/2005/8/layout/cycle7"/>
    <dgm:cxn modelId="{11B45A39-788E-4B79-A62A-D67C2DE30012}" type="presOf" srcId="{A6D5E5BE-9C7D-4C1B-A6CD-C230D26ADFF7}" destId="{84A27B9F-94B4-4864-813B-FAE0F7352DD2}" srcOrd="0" destOrd="0" presId="urn:microsoft.com/office/officeart/2005/8/layout/cycle7"/>
    <dgm:cxn modelId="{C98CDD4E-C4E5-4FDE-A3D5-318A5295D671}" type="presOf" srcId="{A083CB31-CB2A-471A-B64D-6F0E06708F15}" destId="{A40981ED-44FF-425B-9F23-8E13933B3BAC}" srcOrd="1" destOrd="0" presId="urn:microsoft.com/office/officeart/2005/8/layout/cycle7"/>
    <dgm:cxn modelId="{8CD04189-009B-45B7-B0C0-1E915B26CAF2}" type="presOf" srcId="{1D27FF18-1DDF-438F-9E64-C231D5BF8B4E}" destId="{BA3B8311-6E8A-437D-9C27-4FF4E8792F71}" srcOrd="0" destOrd="0" presId="urn:microsoft.com/office/officeart/2005/8/layout/cycle7"/>
    <dgm:cxn modelId="{9826988D-F265-4D83-8089-39C97574F960}" srcId="{D4247C7F-205B-48F8-959D-779BB23A4CEB}" destId="{13B2C22F-B139-4973-AF10-35E9B6E4AA0B}" srcOrd="1" destOrd="0" parTransId="{E8DCCC4B-E5E3-43CF-A84C-D83CE3E4EE63}" sibTransId="{1D27FF18-1DDF-438F-9E64-C231D5BF8B4E}"/>
    <dgm:cxn modelId="{3C4FD99F-EACA-4AC5-97DA-51859AD29AE0}" type="presOf" srcId="{A083CB31-CB2A-471A-B64D-6F0E06708F15}" destId="{4FD812D9-BC19-4933-ADA3-CB2B8D4F2B44}" srcOrd="0" destOrd="0" presId="urn:microsoft.com/office/officeart/2005/8/layout/cycle7"/>
    <dgm:cxn modelId="{B97848B9-A4E8-4487-A5C1-242547FC006D}" type="presOf" srcId="{490EE15E-AA7F-4A61-AE5F-87D89CD46AD7}" destId="{BC8F642E-C40C-4F75-A50E-20A3427F6F06}" srcOrd="0" destOrd="0" presId="urn:microsoft.com/office/officeart/2005/8/layout/cycle7"/>
    <dgm:cxn modelId="{CB42CAC1-6EBA-4F1E-8ABD-532A64FF4F39}" type="presOf" srcId="{13B2C22F-B139-4973-AF10-35E9B6E4AA0B}" destId="{6FDCE603-D9B5-4486-AB9B-BBEA868F02F0}" srcOrd="0" destOrd="0" presId="urn:microsoft.com/office/officeart/2005/8/layout/cycle7"/>
    <dgm:cxn modelId="{28FF23CA-1B6B-4462-ADE3-3EF8501CFF21}" type="presOf" srcId="{D4247C7F-205B-48F8-959D-779BB23A4CEB}" destId="{92E4FF71-FB30-4384-AF19-2D0F153397AD}" srcOrd="0" destOrd="0" presId="urn:microsoft.com/office/officeart/2005/8/layout/cycle7"/>
    <dgm:cxn modelId="{BE89A2D6-088D-4805-BF73-8344B0DD6581}" srcId="{D4247C7F-205B-48F8-959D-779BB23A4CEB}" destId="{A6D5E5BE-9C7D-4C1B-A6CD-C230D26ADFF7}" srcOrd="0" destOrd="0" parTransId="{39E7FE4D-2B6F-49BF-945B-8DBFBFB766A3}" sibTransId="{682FBCD2-E738-468D-A7E7-E700B054DD1F}"/>
    <dgm:cxn modelId="{A0839BDA-9F60-4C3D-8CBE-5DFBCA878EB0}" type="presOf" srcId="{1D27FF18-1DDF-438F-9E64-C231D5BF8B4E}" destId="{049E7279-42AC-44A8-880B-BD212AC7125C}" srcOrd="1" destOrd="0" presId="urn:microsoft.com/office/officeart/2005/8/layout/cycle7"/>
    <dgm:cxn modelId="{3EDCB855-E501-47F5-9B0F-8B1D0C89A825}" type="presParOf" srcId="{92E4FF71-FB30-4384-AF19-2D0F153397AD}" destId="{84A27B9F-94B4-4864-813B-FAE0F7352DD2}" srcOrd="0" destOrd="0" presId="urn:microsoft.com/office/officeart/2005/8/layout/cycle7"/>
    <dgm:cxn modelId="{6880FD86-78FF-419A-8C18-9D4E50CCEF93}" type="presParOf" srcId="{92E4FF71-FB30-4384-AF19-2D0F153397AD}" destId="{020C5185-C60E-4A21-BE10-F6742AC64C4D}" srcOrd="1" destOrd="0" presId="urn:microsoft.com/office/officeart/2005/8/layout/cycle7"/>
    <dgm:cxn modelId="{BCBE9CE0-85BD-44D5-A9FA-01F08BB56CC6}" type="presParOf" srcId="{020C5185-C60E-4A21-BE10-F6742AC64C4D}" destId="{AA41CB20-5EEB-499A-AF9B-C7DD7C2DCCA8}" srcOrd="0" destOrd="0" presId="urn:microsoft.com/office/officeart/2005/8/layout/cycle7"/>
    <dgm:cxn modelId="{C94BE379-BD4B-4CC0-AD9D-83C33217E250}" type="presParOf" srcId="{92E4FF71-FB30-4384-AF19-2D0F153397AD}" destId="{6FDCE603-D9B5-4486-AB9B-BBEA868F02F0}" srcOrd="2" destOrd="0" presId="urn:microsoft.com/office/officeart/2005/8/layout/cycle7"/>
    <dgm:cxn modelId="{71D63EE9-7CAB-43A5-9EB9-8B8B5F51590B}" type="presParOf" srcId="{92E4FF71-FB30-4384-AF19-2D0F153397AD}" destId="{BA3B8311-6E8A-437D-9C27-4FF4E8792F71}" srcOrd="3" destOrd="0" presId="urn:microsoft.com/office/officeart/2005/8/layout/cycle7"/>
    <dgm:cxn modelId="{06FFF2D0-37A4-4A52-8EE4-A9A196A8A546}" type="presParOf" srcId="{BA3B8311-6E8A-437D-9C27-4FF4E8792F71}" destId="{049E7279-42AC-44A8-880B-BD212AC7125C}" srcOrd="0" destOrd="0" presId="urn:microsoft.com/office/officeart/2005/8/layout/cycle7"/>
    <dgm:cxn modelId="{124B8331-5BAA-428E-9691-68FD6E8EDE72}" type="presParOf" srcId="{92E4FF71-FB30-4384-AF19-2D0F153397AD}" destId="{BC8F642E-C40C-4F75-A50E-20A3427F6F06}" srcOrd="4" destOrd="0" presId="urn:microsoft.com/office/officeart/2005/8/layout/cycle7"/>
    <dgm:cxn modelId="{229A4DA2-27BB-4A82-A2EC-C7764A796516}" type="presParOf" srcId="{92E4FF71-FB30-4384-AF19-2D0F153397AD}" destId="{4FD812D9-BC19-4933-ADA3-CB2B8D4F2B44}" srcOrd="5" destOrd="0" presId="urn:microsoft.com/office/officeart/2005/8/layout/cycle7"/>
    <dgm:cxn modelId="{FB4F51A9-91AC-445E-B373-2390AE08B50B}" type="presParOf" srcId="{4FD812D9-BC19-4933-ADA3-CB2B8D4F2B44}" destId="{A40981ED-44FF-425B-9F23-8E13933B3BA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247C7F-205B-48F8-959D-779BB23A4CEB}" type="doc">
      <dgm:prSet loTypeId="urn:microsoft.com/office/officeart/2005/8/layout/cycle7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6D5E5BE-9C7D-4C1B-A6CD-C230D26ADFF7}">
      <dgm:prSet phldrT="[Text]" custT="1"/>
      <dgm:spPr/>
      <dgm:t>
        <a:bodyPr/>
        <a:lstStyle/>
        <a:p>
          <a:pPr algn="ctr"/>
          <a:r>
            <a:rPr lang="en-US" sz="2200" b="1" i="0" u="sng" baseline="0" dirty="0">
              <a:latin typeface="Bodoni MT" panose="02070603080606020203" pitchFamily="18" charset="0"/>
            </a:rPr>
            <a:t>Creator </a:t>
          </a:r>
        </a:p>
        <a:p>
          <a:pPr algn="l"/>
          <a:r>
            <a:rPr lang="en-US" sz="1600" dirty="0">
              <a:latin typeface="Bodoni MT" panose="02070603080606020203" pitchFamily="18" charset="0"/>
            </a:rPr>
            <a:t>&gt; </a:t>
          </a:r>
          <a:r>
            <a:rPr lang="en-US" sz="1600" u="none" dirty="0">
              <a:latin typeface="Bodoni MT" panose="02070603080606020203" pitchFamily="18" charset="0"/>
            </a:rPr>
            <a:t>YOU</a:t>
          </a:r>
        </a:p>
      </dgm:t>
    </dgm:pt>
    <dgm:pt modelId="{39E7FE4D-2B6F-49BF-945B-8DBFBFB766A3}" type="parTrans" cxnId="{BE89A2D6-088D-4805-BF73-8344B0DD6581}">
      <dgm:prSet/>
      <dgm:spPr/>
      <dgm:t>
        <a:bodyPr/>
        <a:lstStyle/>
        <a:p>
          <a:endParaRPr lang="en-US"/>
        </a:p>
      </dgm:t>
    </dgm:pt>
    <dgm:pt modelId="{682FBCD2-E738-468D-A7E7-E700B054DD1F}" type="sibTrans" cxnId="{BE89A2D6-088D-4805-BF73-8344B0DD6581}">
      <dgm:prSet/>
      <dgm:spPr/>
      <dgm:t>
        <a:bodyPr/>
        <a:lstStyle/>
        <a:p>
          <a:endParaRPr lang="en-US"/>
        </a:p>
      </dgm:t>
    </dgm:pt>
    <dgm:pt modelId="{13B2C22F-B139-4973-AF10-35E9B6E4AA0B}">
      <dgm:prSet phldrT="[Text]" custT="1"/>
      <dgm:spPr/>
      <dgm:t>
        <a:bodyPr/>
        <a:lstStyle/>
        <a:p>
          <a:pPr algn="ctr"/>
          <a:r>
            <a:rPr lang="en-US" sz="2200" b="1" i="0" u="sng" baseline="0" dirty="0">
              <a:latin typeface="Bodoni MT" panose="02070603080606020203" pitchFamily="18" charset="0"/>
            </a:rPr>
            <a:t>Beneficiaries</a:t>
          </a:r>
        </a:p>
        <a:p>
          <a:pPr algn="l"/>
          <a:r>
            <a:rPr lang="en-US" sz="1800" dirty="0">
              <a:latin typeface="Bodoni MT" panose="02070603080606020203" pitchFamily="18" charset="0"/>
            </a:rPr>
            <a:t>&gt; </a:t>
          </a:r>
          <a:r>
            <a:rPr lang="en-US" sz="1800" u="sng" dirty="0">
              <a:latin typeface="Bodoni MT" panose="02070603080606020203" pitchFamily="18" charset="0"/>
            </a:rPr>
            <a:t>NOW</a:t>
          </a:r>
          <a:r>
            <a:rPr lang="en-US" sz="1800" dirty="0">
              <a:latin typeface="Bodoni MT" panose="02070603080606020203" pitchFamily="18" charset="0"/>
            </a:rPr>
            <a:t>: </a:t>
          </a:r>
          <a:r>
            <a:rPr lang="en-US" sz="1800" u="none" dirty="0">
              <a:latin typeface="Bodoni MT" panose="02070603080606020203" pitchFamily="18" charset="0"/>
            </a:rPr>
            <a:t>YOU</a:t>
          </a:r>
          <a:r>
            <a:rPr lang="en-US" sz="1800" dirty="0">
              <a:latin typeface="Bodoni MT" panose="02070603080606020203" pitchFamily="18" charset="0"/>
            </a:rPr>
            <a:t> until death</a:t>
          </a:r>
        </a:p>
        <a:p>
          <a:pPr algn="l"/>
          <a:r>
            <a:rPr lang="en-US" sz="1800" dirty="0">
              <a:latin typeface="Bodoni MT" panose="02070603080606020203" pitchFamily="18" charset="0"/>
            </a:rPr>
            <a:t>&gt; </a:t>
          </a:r>
          <a:r>
            <a:rPr lang="en-US" sz="1800" u="sng" dirty="0">
              <a:latin typeface="Bodoni MT" panose="02070603080606020203" pitchFamily="18" charset="0"/>
            </a:rPr>
            <a:t>LATER</a:t>
          </a:r>
          <a:r>
            <a:rPr lang="en-US" sz="1800" dirty="0">
              <a:latin typeface="Bodoni MT" panose="02070603080606020203" pitchFamily="18" charset="0"/>
            </a:rPr>
            <a:t>: Children, friends, </a:t>
          </a:r>
        </a:p>
        <a:p>
          <a:pPr algn="l"/>
          <a:r>
            <a:rPr lang="en-US" sz="1800" dirty="0">
              <a:latin typeface="Bodoni MT" panose="02070603080606020203" pitchFamily="18" charset="0"/>
            </a:rPr>
            <a:t>    close family members, charity</a:t>
          </a:r>
        </a:p>
      </dgm:t>
    </dgm:pt>
    <dgm:pt modelId="{E8DCCC4B-E5E3-43CF-A84C-D83CE3E4EE63}" type="parTrans" cxnId="{9826988D-F265-4D83-8089-39C97574F960}">
      <dgm:prSet/>
      <dgm:spPr/>
      <dgm:t>
        <a:bodyPr/>
        <a:lstStyle/>
        <a:p>
          <a:endParaRPr lang="en-US"/>
        </a:p>
      </dgm:t>
    </dgm:pt>
    <dgm:pt modelId="{1D27FF18-1DDF-438F-9E64-C231D5BF8B4E}" type="sibTrans" cxnId="{9826988D-F265-4D83-8089-39C97574F960}">
      <dgm:prSet/>
      <dgm:spPr/>
      <dgm:t>
        <a:bodyPr/>
        <a:lstStyle/>
        <a:p>
          <a:endParaRPr lang="en-US"/>
        </a:p>
      </dgm:t>
    </dgm:pt>
    <dgm:pt modelId="{490EE15E-AA7F-4A61-AE5F-87D89CD46AD7}">
      <dgm:prSet phldrT="[Text]" custT="1"/>
      <dgm:spPr/>
      <dgm:t>
        <a:bodyPr/>
        <a:lstStyle/>
        <a:p>
          <a:pPr algn="ctr"/>
          <a:r>
            <a:rPr lang="en-US" sz="2200" b="1" i="0" u="sng" baseline="0" dirty="0">
              <a:latin typeface="Bodoni MT" panose="02070603080606020203" pitchFamily="18" charset="0"/>
            </a:rPr>
            <a:t>Trustee</a:t>
          </a:r>
        </a:p>
        <a:p>
          <a:pPr algn="l"/>
          <a:r>
            <a:rPr lang="en-US" sz="1600" dirty="0">
              <a:latin typeface="Bodoni MT" panose="02070603080606020203" pitchFamily="18" charset="0"/>
            </a:rPr>
            <a:t>&gt; </a:t>
          </a:r>
          <a:r>
            <a:rPr lang="en-US" sz="1600" u="sng" dirty="0">
              <a:latin typeface="Bodoni MT" panose="02070603080606020203" pitchFamily="18" charset="0"/>
            </a:rPr>
            <a:t>NOW</a:t>
          </a:r>
          <a:r>
            <a:rPr lang="en-US" sz="1600" dirty="0">
              <a:latin typeface="Bodoni MT" panose="02070603080606020203" pitchFamily="18" charset="0"/>
            </a:rPr>
            <a:t>: </a:t>
          </a:r>
          <a:r>
            <a:rPr lang="en-US" sz="1600" u="none" dirty="0">
              <a:latin typeface="Bodoni MT" panose="02070603080606020203" pitchFamily="18" charset="0"/>
            </a:rPr>
            <a:t>YOU</a:t>
          </a:r>
          <a:r>
            <a:rPr lang="en-US" sz="1600" dirty="0">
              <a:latin typeface="Bodoni MT" panose="02070603080606020203" pitchFamily="18" charset="0"/>
            </a:rPr>
            <a:t> until disability or death</a:t>
          </a:r>
        </a:p>
        <a:p>
          <a:pPr algn="l"/>
          <a:r>
            <a:rPr lang="en-US" sz="1600" dirty="0">
              <a:latin typeface="Bodoni MT" panose="02070603080606020203" pitchFamily="18" charset="0"/>
            </a:rPr>
            <a:t>&gt; </a:t>
          </a:r>
          <a:r>
            <a:rPr lang="en-US" sz="1600" u="sng" dirty="0">
              <a:latin typeface="Bodoni MT" panose="02070603080606020203" pitchFamily="18" charset="0"/>
            </a:rPr>
            <a:t>LATER</a:t>
          </a:r>
          <a:r>
            <a:rPr lang="en-US" sz="1600" dirty="0">
              <a:latin typeface="Bodoni MT" panose="02070603080606020203" pitchFamily="18" charset="0"/>
            </a:rPr>
            <a:t>: Children, friends, </a:t>
          </a:r>
        </a:p>
        <a:p>
          <a:pPr algn="l"/>
          <a:r>
            <a:rPr lang="en-US" sz="1600" dirty="0">
              <a:latin typeface="Bodoni MT" panose="02070603080606020203" pitchFamily="18" charset="0"/>
            </a:rPr>
            <a:t>    close family member</a:t>
          </a:r>
        </a:p>
      </dgm:t>
    </dgm:pt>
    <dgm:pt modelId="{D2DEC695-8A8E-4D22-9619-C06EB5A86342}" type="parTrans" cxnId="{419C2F14-6830-4B67-9112-1901E27B9CB0}">
      <dgm:prSet/>
      <dgm:spPr/>
      <dgm:t>
        <a:bodyPr/>
        <a:lstStyle/>
        <a:p>
          <a:endParaRPr lang="en-US"/>
        </a:p>
      </dgm:t>
    </dgm:pt>
    <dgm:pt modelId="{A083CB31-CB2A-471A-B64D-6F0E06708F15}" type="sibTrans" cxnId="{419C2F14-6830-4B67-9112-1901E27B9CB0}">
      <dgm:prSet/>
      <dgm:spPr/>
      <dgm:t>
        <a:bodyPr/>
        <a:lstStyle/>
        <a:p>
          <a:endParaRPr lang="en-US"/>
        </a:p>
      </dgm:t>
    </dgm:pt>
    <dgm:pt modelId="{92E4FF71-FB30-4384-AF19-2D0F153397AD}" type="pres">
      <dgm:prSet presAssocID="{D4247C7F-205B-48F8-959D-779BB23A4CEB}" presName="Name0" presStyleCnt="0">
        <dgm:presLayoutVars>
          <dgm:dir/>
          <dgm:resizeHandles val="exact"/>
        </dgm:presLayoutVars>
      </dgm:prSet>
      <dgm:spPr/>
    </dgm:pt>
    <dgm:pt modelId="{84A27B9F-94B4-4864-813B-FAE0F7352DD2}" type="pres">
      <dgm:prSet presAssocID="{A6D5E5BE-9C7D-4C1B-A6CD-C230D26ADFF7}" presName="node" presStyleLbl="node1" presStyleIdx="0" presStyleCnt="3" custScaleX="140635" custScaleY="99398" custRadScaleRad="61008" custRadScaleInc="-276">
        <dgm:presLayoutVars>
          <dgm:bulletEnabled val="1"/>
        </dgm:presLayoutVars>
      </dgm:prSet>
      <dgm:spPr/>
    </dgm:pt>
    <dgm:pt modelId="{020C5185-C60E-4A21-BE10-F6742AC64C4D}" type="pres">
      <dgm:prSet presAssocID="{682FBCD2-E738-468D-A7E7-E700B054DD1F}" presName="sibTrans" presStyleLbl="sibTrans2D1" presStyleIdx="0" presStyleCnt="3"/>
      <dgm:spPr/>
    </dgm:pt>
    <dgm:pt modelId="{AA41CB20-5EEB-499A-AF9B-C7DD7C2DCCA8}" type="pres">
      <dgm:prSet presAssocID="{682FBCD2-E738-468D-A7E7-E700B054DD1F}" presName="connectorText" presStyleLbl="sibTrans2D1" presStyleIdx="0" presStyleCnt="3"/>
      <dgm:spPr/>
    </dgm:pt>
    <dgm:pt modelId="{6FDCE603-D9B5-4486-AB9B-BBEA868F02F0}" type="pres">
      <dgm:prSet presAssocID="{13B2C22F-B139-4973-AF10-35E9B6E4AA0B}" presName="node" presStyleLbl="node1" presStyleIdx="1" presStyleCnt="3" custScaleX="151309" custScaleY="154074" custRadScaleRad="109071" custRadScaleInc="-19285">
        <dgm:presLayoutVars>
          <dgm:bulletEnabled val="1"/>
        </dgm:presLayoutVars>
      </dgm:prSet>
      <dgm:spPr/>
    </dgm:pt>
    <dgm:pt modelId="{BA3B8311-6E8A-437D-9C27-4FF4E8792F71}" type="pres">
      <dgm:prSet presAssocID="{1D27FF18-1DDF-438F-9E64-C231D5BF8B4E}" presName="sibTrans" presStyleLbl="sibTrans2D1" presStyleIdx="1" presStyleCnt="3"/>
      <dgm:spPr/>
    </dgm:pt>
    <dgm:pt modelId="{049E7279-42AC-44A8-880B-BD212AC7125C}" type="pres">
      <dgm:prSet presAssocID="{1D27FF18-1DDF-438F-9E64-C231D5BF8B4E}" presName="connectorText" presStyleLbl="sibTrans2D1" presStyleIdx="1" presStyleCnt="3"/>
      <dgm:spPr/>
    </dgm:pt>
    <dgm:pt modelId="{BC8F642E-C40C-4F75-A50E-20A3427F6F06}" type="pres">
      <dgm:prSet presAssocID="{490EE15E-AA7F-4A61-AE5F-87D89CD46AD7}" presName="node" presStyleLbl="node1" presStyleIdx="2" presStyleCnt="3" custScaleX="149046" custScaleY="149839" custRadScaleRad="107792" custRadScaleInc="17469">
        <dgm:presLayoutVars>
          <dgm:bulletEnabled val="1"/>
        </dgm:presLayoutVars>
      </dgm:prSet>
      <dgm:spPr/>
    </dgm:pt>
    <dgm:pt modelId="{4FD812D9-BC19-4933-ADA3-CB2B8D4F2B44}" type="pres">
      <dgm:prSet presAssocID="{A083CB31-CB2A-471A-B64D-6F0E06708F15}" presName="sibTrans" presStyleLbl="sibTrans2D1" presStyleIdx="2" presStyleCnt="3"/>
      <dgm:spPr/>
    </dgm:pt>
    <dgm:pt modelId="{A40981ED-44FF-425B-9F23-8E13933B3BAC}" type="pres">
      <dgm:prSet presAssocID="{A083CB31-CB2A-471A-B64D-6F0E06708F15}" presName="connectorText" presStyleLbl="sibTrans2D1" presStyleIdx="2" presStyleCnt="3"/>
      <dgm:spPr/>
    </dgm:pt>
  </dgm:ptLst>
  <dgm:cxnLst>
    <dgm:cxn modelId="{419C2F14-6830-4B67-9112-1901E27B9CB0}" srcId="{D4247C7F-205B-48F8-959D-779BB23A4CEB}" destId="{490EE15E-AA7F-4A61-AE5F-87D89CD46AD7}" srcOrd="2" destOrd="0" parTransId="{D2DEC695-8A8E-4D22-9619-C06EB5A86342}" sibTransId="{A083CB31-CB2A-471A-B64D-6F0E06708F15}"/>
    <dgm:cxn modelId="{65B14A16-1347-42AD-ABA2-68D32C02A7B9}" type="presOf" srcId="{13B2C22F-B139-4973-AF10-35E9B6E4AA0B}" destId="{6FDCE603-D9B5-4486-AB9B-BBEA868F02F0}" srcOrd="0" destOrd="0" presId="urn:microsoft.com/office/officeart/2005/8/layout/cycle7"/>
    <dgm:cxn modelId="{726CD32F-A0C4-4FE3-A571-0A3240D8049C}" type="presOf" srcId="{A083CB31-CB2A-471A-B64D-6F0E06708F15}" destId="{4FD812D9-BC19-4933-ADA3-CB2B8D4F2B44}" srcOrd="0" destOrd="0" presId="urn:microsoft.com/office/officeart/2005/8/layout/cycle7"/>
    <dgm:cxn modelId="{1B93F545-469E-4310-9774-56CF6A0A6CED}" type="presOf" srcId="{682FBCD2-E738-468D-A7E7-E700B054DD1F}" destId="{AA41CB20-5EEB-499A-AF9B-C7DD7C2DCCA8}" srcOrd="1" destOrd="0" presId="urn:microsoft.com/office/officeart/2005/8/layout/cycle7"/>
    <dgm:cxn modelId="{489C6E6F-6EF8-4838-A299-A5BF2759E918}" type="presOf" srcId="{682FBCD2-E738-468D-A7E7-E700B054DD1F}" destId="{020C5185-C60E-4A21-BE10-F6742AC64C4D}" srcOrd="0" destOrd="0" presId="urn:microsoft.com/office/officeart/2005/8/layout/cycle7"/>
    <dgm:cxn modelId="{9C49BB59-B2ED-4AA4-B5DD-CB296CE7097D}" type="presOf" srcId="{1D27FF18-1DDF-438F-9E64-C231D5BF8B4E}" destId="{049E7279-42AC-44A8-880B-BD212AC7125C}" srcOrd="1" destOrd="0" presId="urn:microsoft.com/office/officeart/2005/8/layout/cycle7"/>
    <dgm:cxn modelId="{45EE718D-6D7A-44FD-B921-141DA183DE99}" type="presOf" srcId="{A083CB31-CB2A-471A-B64D-6F0E06708F15}" destId="{A40981ED-44FF-425B-9F23-8E13933B3BAC}" srcOrd="1" destOrd="0" presId="urn:microsoft.com/office/officeart/2005/8/layout/cycle7"/>
    <dgm:cxn modelId="{9826988D-F265-4D83-8089-39C97574F960}" srcId="{D4247C7F-205B-48F8-959D-779BB23A4CEB}" destId="{13B2C22F-B139-4973-AF10-35E9B6E4AA0B}" srcOrd="1" destOrd="0" parTransId="{E8DCCC4B-E5E3-43CF-A84C-D83CE3E4EE63}" sibTransId="{1D27FF18-1DDF-438F-9E64-C231D5BF8B4E}"/>
    <dgm:cxn modelId="{76D8CD98-D73C-410D-9D3C-FAE5D4DE7C1C}" type="presOf" srcId="{A6D5E5BE-9C7D-4C1B-A6CD-C230D26ADFF7}" destId="{84A27B9F-94B4-4864-813B-FAE0F7352DD2}" srcOrd="0" destOrd="0" presId="urn:microsoft.com/office/officeart/2005/8/layout/cycle7"/>
    <dgm:cxn modelId="{5F89A8A2-583F-40DA-825D-2F74C3020D55}" type="presOf" srcId="{D4247C7F-205B-48F8-959D-779BB23A4CEB}" destId="{92E4FF71-FB30-4384-AF19-2D0F153397AD}" srcOrd="0" destOrd="0" presId="urn:microsoft.com/office/officeart/2005/8/layout/cycle7"/>
    <dgm:cxn modelId="{BE89A2D6-088D-4805-BF73-8344B0DD6581}" srcId="{D4247C7F-205B-48F8-959D-779BB23A4CEB}" destId="{A6D5E5BE-9C7D-4C1B-A6CD-C230D26ADFF7}" srcOrd="0" destOrd="0" parTransId="{39E7FE4D-2B6F-49BF-945B-8DBFBFB766A3}" sibTransId="{682FBCD2-E738-468D-A7E7-E700B054DD1F}"/>
    <dgm:cxn modelId="{BA7FFAE8-8EB5-4029-8241-6296C45C52D6}" type="presOf" srcId="{1D27FF18-1DDF-438F-9E64-C231D5BF8B4E}" destId="{BA3B8311-6E8A-437D-9C27-4FF4E8792F71}" srcOrd="0" destOrd="0" presId="urn:microsoft.com/office/officeart/2005/8/layout/cycle7"/>
    <dgm:cxn modelId="{17F70CFB-A82E-45A6-92DD-E29B99E42B38}" type="presOf" srcId="{490EE15E-AA7F-4A61-AE5F-87D89CD46AD7}" destId="{BC8F642E-C40C-4F75-A50E-20A3427F6F06}" srcOrd="0" destOrd="0" presId="urn:microsoft.com/office/officeart/2005/8/layout/cycle7"/>
    <dgm:cxn modelId="{CE87DE5E-E64B-43DC-B661-F22C0C11F93D}" type="presParOf" srcId="{92E4FF71-FB30-4384-AF19-2D0F153397AD}" destId="{84A27B9F-94B4-4864-813B-FAE0F7352DD2}" srcOrd="0" destOrd="0" presId="urn:microsoft.com/office/officeart/2005/8/layout/cycle7"/>
    <dgm:cxn modelId="{AB94D278-ACBE-4F47-AF2D-35D244FA5120}" type="presParOf" srcId="{92E4FF71-FB30-4384-AF19-2D0F153397AD}" destId="{020C5185-C60E-4A21-BE10-F6742AC64C4D}" srcOrd="1" destOrd="0" presId="urn:microsoft.com/office/officeart/2005/8/layout/cycle7"/>
    <dgm:cxn modelId="{6D1AAD8B-35C9-4598-83EB-2E498373045A}" type="presParOf" srcId="{020C5185-C60E-4A21-BE10-F6742AC64C4D}" destId="{AA41CB20-5EEB-499A-AF9B-C7DD7C2DCCA8}" srcOrd="0" destOrd="0" presId="urn:microsoft.com/office/officeart/2005/8/layout/cycle7"/>
    <dgm:cxn modelId="{108342BF-FD46-4450-A937-10ED9C62A151}" type="presParOf" srcId="{92E4FF71-FB30-4384-AF19-2D0F153397AD}" destId="{6FDCE603-D9B5-4486-AB9B-BBEA868F02F0}" srcOrd="2" destOrd="0" presId="urn:microsoft.com/office/officeart/2005/8/layout/cycle7"/>
    <dgm:cxn modelId="{BE84755A-E01F-4712-AABB-B491D3E61BDC}" type="presParOf" srcId="{92E4FF71-FB30-4384-AF19-2D0F153397AD}" destId="{BA3B8311-6E8A-437D-9C27-4FF4E8792F71}" srcOrd="3" destOrd="0" presId="urn:microsoft.com/office/officeart/2005/8/layout/cycle7"/>
    <dgm:cxn modelId="{ED1C574E-FA66-40B9-8DC1-8CFA91045836}" type="presParOf" srcId="{BA3B8311-6E8A-437D-9C27-4FF4E8792F71}" destId="{049E7279-42AC-44A8-880B-BD212AC7125C}" srcOrd="0" destOrd="0" presId="urn:microsoft.com/office/officeart/2005/8/layout/cycle7"/>
    <dgm:cxn modelId="{7D6809E4-AAAF-467B-8979-C1328C080E03}" type="presParOf" srcId="{92E4FF71-FB30-4384-AF19-2D0F153397AD}" destId="{BC8F642E-C40C-4F75-A50E-20A3427F6F06}" srcOrd="4" destOrd="0" presId="urn:microsoft.com/office/officeart/2005/8/layout/cycle7"/>
    <dgm:cxn modelId="{228773F7-2D49-41C5-8F0C-D6D7ADB2FC05}" type="presParOf" srcId="{92E4FF71-FB30-4384-AF19-2D0F153397AD}" destId="{4FD812D9-BC19-4933-ADA3-CB2B8D4F2B44}" srcOrd="5" destOrd="0" presId="urn:microsoft.com/office/officeart/2005/8/layout/cycle7"/>
    <dgm:cxn modelId="{1290D800-A402-4E90-9ED4-C14F79DF4942}" type="presParOf" srcId="{4FD812D9-BC19-4933-ADA3-CB2B8D4F2B44}" destId="{A40981ED-44FF-425B-9F23-8E13933B3BA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247C7F-205B-48F8-959D-779BB23A4CEB}" type="doc">
      <dgm:prSet loTypeId="urn:microsoft.com/office/officeart/2005/8/layout/cycle7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6D5E5BE-9C7D-4C1B-A6CD-C230D26ADFF7}">
      <dgm:prSet phldrT="[Text]" custT="1"/>
      <dgm:spPr/>
      <dgm:t>
        <a:bodyPr/>
        <a:lstStyle/>
        <a:p>
          <a:pPr algn="ctr"/>
          <a:r>
            <a:rPr lang="en-US" sz="2200" b="1" i="0" u="sng" baseline="0" dirty="0">
              <a:latin typeface="Bodoni MT" panose="02070603080606020203" pitchFamily="18" charset="0"/>
            </a:rPr>
            <a:t>Creator </a:t>
          </a:r>
        </a:p>
        <a:p>
          <a:pPr algn="l"/>
          <a:r>
            <a:rPr lang="en-US" sz="1600" dirty="0">
              <a:latin typeface="Bodoni MT" panose="02070603080606020203" pitchFamily="18" charset="0"/>
            </a:rPr>
            <a:t>&gt; </a:t>
          </a:r>
          <a:r>
            <a:rPr lang="en-US" sz="1600" u="none" dirty="0">
              <a:latin typeface="Bodoni MT" panose="02070603080606020203" pitchFamily="18" charset="0"/>
            </a:rPr>
            <a:t>YOU</a:t>
          </a:r>
        </a:p>
      </dgm:t>
    </dgm:pt>
    <dgm:pt modelId="{39E7FE4D-2B6F-49BF-945B-8DBFBFB766A3}" type="parTrans" cxnId="{BE89A2D6-088D-4805-BF73-8344B0DD6581}">
      <dgm:prSet/>
      <dgm:spPr/>
      <dgm:t>
        <a:bodyPr/>
        <a:lstStyle/>
        <a:p>
          <a:endParaRPr lang="en-US"/>
        </a:p>
      </dgm:t>
    </dgm:pt>
    <dgm:pt modelId="{682FBCD2-E738-468D-A7E7-E700B054DD1F}" type="sibTrans" cxnId="{BE89A2D6-088D-4805-BF73-8344B0DD6581}">
      <dgm:prSet/>
      <dgm:spPr/>
      <dgm:t>
        <a:bodyPr/>
        <a:lstStyle/>
        <a:p>
          <a:endParaRPr lang="en-US"/>
        </a:p>
      </dgm:t>
    </dgm:pt>
    <dgm:pt modelId="{13B2C22F-B139-4973-AF10-35E9B6E4AA0B}">
      <dgm:prSet phldrT="[Text]" custT="1"/>
      <dgm:spPr/>
      <dgm:t>
        <a:bodyPr/>
        <a:lstStyle/>
        <a:p>
          <a:pPr algn="ctr"/>
          <a:r>
            <a:rPr lang="en-US" sz="2200" b="1" i="0" u="sng" baseline="0" dirty="0">
              <a:latin typeface="Bodoni MT" panose="02070603080606020203" pitchFamily="18" charset="0"/>
            </a:rPr>
            <a:t>Beneficiaries</a:t>
          </a:r>
        </a:p>
        <a:p>
          <a:pPr algn="l"/>
          <a:r>
            <a:rPr lang="en-US" sz="1800" dirty="0">
              <a:latin typeface="Bodoni MT" panose="02070603080606020203" pitchFamily="18" charset="0"/>
            </a:rPr>
            <a:t>&gt; Anyone OTHER than the Trustee</a:t>
          </a:r>
        </a:p>
      </dgm:t>
    </dgm:pt>
    <dgm:pt modelId="{E8DCCC4B-E5E3-43CF-A84C-D83CE3E4EE63}" type="parTrans" cxnId="{9826988D-F265-4D83-8089-39C97574F960}">
      <dgm:prSet/>
      <dgm:spPr/>
      <dgm:t>
        <a:bodyPr/>
        <a:lstStyle/>
        <a:p>
          <a:endParaRPr lang="en-US"/>
        </a:p>
      </dgm:t>
    </dgm:pt>
    <dgm:pt modelId="{1D27FF18-1DDF-438F-9E64-C231D5BF8B4E}" type="sibTrans" cxnId="{9826988D-F265-4D83-8089-39C97574F960}">
      <dgm:prSet/>
      <dgm:spPr/>
      <dgm:t>
        <a:bodyPr/>
        <a:lstStyle/>
        <a:p>
          <a:endParaRPr lang="en-US"/>
        </a:p>
      </dgm:t>
    </dgm:pt>
    <dgm:pt modelId="{490EE15E-AA7F-4A61-AE5F-87D89CD46AD7}">
      <dgm:prSet phldrT="[Text]" custT="1"/>
      <dgm:spPr/>
      <dgm:t>
        <a:bodyPr/>
        <a:lstStyle/>
        <a:p>
          <a:pPr algn="ctr"/>
          <a:r>
            <a:rPr lang="en-US" sz="2200" b="1" i="0" u="sng" baseline="0" dirty="0">
              <a:latin typeface="Bodoni MT" panose="02070603080606020203" pitchFamily="18" charset="0"/>
            </a:rPr>
            <a:t>Trustee</a:t>
          </a:r>
        </a:p>
        <a:p>
          <a:pPr algn="l"/>
          <a:r>
            <a:rPr lang="en-US" sz="1600" dirty="0">
              <a:latin typeface="Bodoni MT" panose="02070603080606020203" pitchFamily="18" charset="0"/>
            </a:rPr>
            <a:t>&gt; Anyone OTHER than </a:t>
          </a:r>
        </a:p>
        <a:p>
          <a:pPr algn="l"/>
          <a:r>
            <a:rPr lang="en-US" sz="1600" dirty="0">
              <a:latin typeface="Bodoni MT" panose="02070603080606020203" pitchFamily="18" charset="0"/>
            </a:rPr>
            <a:t>    Beneficiaries</a:t>
          </a:r>
        </a:p>
      </dgm:t>
    </dgm:pt>
    <dgm:pt modelId="{D2DEC695-8A8E-4D22-9619-C06EB5A86342}" type="parTrans" cxnId="{419C2F14-6830-4B67-9112-1901E27B9CB0}">
      <dgm:prSet/>
      <dgm:spPr/>
      <dgm:t>
        <a:bodyPr/>
        <a:lstStyle/>
        <a:p>
          <a:endParaRPr lang="en-US"/>
        </a:p>
      </dgm:t>
    </dgm:pt>
    <dgm:pt modelId="{A083CB31-CB2A-471A-B64D-6F0E06708F15}" type="sibTrans" cxnId="{419C2F14-6830-4B67-9112-1901E27B9CB0}">
      <dgm:prSet/>
      <dgm:spPr/>
      <dgm:t>
        <a:bodyPr/>
        <a:lstStyle/>
        <a:p>
          <a:endParaRPr lang="en-US"/>
        </a:p>
      </dgm:t>
    </dgm:pt>
    <dgm:pt modelId="{92E4FF71-FB30-4384-AF19-2D0F153397AD}" type="pres">
      <dgm:prSet presAssocID="{D4247C7F-205B-48F8-959D-779BB23A4CEB}" presName="Name0" presStyleCnt="0">
        <dgm:presLayoutVars>
          <dgm:dir/>
          <dgm:resizeHandles val="exact"/>
        </dgm:presLayoutVars>
      </dgm:prSet>
      <dgm:spPr/>
    </dgm:pt>
    <dgm:pt modelId="{84A27B9F-94B4-4864-813B-FAE0F7352DD2}" type="pres">
      <dgm:prSet presAssocID="{A6D5E5BE-9C7D-4C1B-A6CD-C230D26ADFF7}" presName="node" presStyleLbl="node1" presStyleIdx="0" presStyleCnt="3" custScaleX="150393" custScaleY="99398" custRadScaleRad="81966" custRadScaleInc="-735">
        <dgm:presLayoutVars>
          <dgm:bulletEnabled val="1"/>
        </dgm:presLayoutVars>
      </dgm:prSet>
      <dgm:spPr/>
    </dgm:pt>
    <dgm:pt modelId="{020C5185-C60E-4A21-BE10-F6742AC64C4D}" type="pres">
      <dgm:prSet presAssocID="{682FBCD2-E738-468D-A7E7-E700B054DD1F}" presName="sibTrans" presStyleLbl="sibTrans2D1" presStyleIdx="0" presStyleCnt="3"/>
      <dgm:spPr/>
    </dgm:pt>
    <dgm:pt modelId="{AA41CB20-5EEB-499A-AF9B-C7DD7C2DCCA8}" type="pres">
      <dgm:prSet presAssocID="{682FBCD2-E738-468D-A7E7-E700B054DD1F}" presName="connectorText" presStyleLbl="sibTrans2D1" presStyleIdx="0" presStyleCnt="3"/>
      <dgm:spPr/>
    </dgm:pt>
    <dgm:pt modelId="{6FDCE603-D9B5-4486-AB9B-BBEA868F02F0}" type="pres">
      <dgm:prSet presAssocID="{13B2C22F-B139-4973-AF10-35E9B6E4AA0B}" presName="node" presStyleLbl="node1" presStyleIdx="1" presStyleCnt="3" custScaleX="148461" custScaleY="154074" custRadScaleRad="109071" custRadScaleInc="-19285">
        <dgm:presLayoutVars>
          <dgm:bulletEnabled val="1"/>
        </dgm:presLayoutVars>
      </dgm:prSet>
      <dgm:spPr/>
    </dgm:pt>
    <dgm:pt modelId="{BA3B8311-6E8A-437D-9C27-4FF4E8792F71}" type="pres">
      <dgm:prSet presAssocID="{1D27FF18-1DDF-438F-9E64-C231D5BF8B4E}" presName="sibTrans" presStyleLbl="sibTrans2D1" presStyleIdx="1" presStyleCnt="3"/>
      <dgm:spPr/>
    </dgm:pt>
    <dgm:pt modelId="{049E7279-42AC-44A8-880B-BD212AC7125C}" type="pres">
      <dgm:prSet presAssocID="{1D27FF18-1DDF-438F-9E64-C231D5BF8B4E}" presName="connectorText" presStyleLbl="sibTrans2D1" presStyleIdx="1" presStyleCnt="3"/>
      <dgm:spPr/>
    </dgm:pt>
    <dgm:pt modelId="{BC8F642E-C40C-4F75-A50E-20A3427F6F06}" type="pres">
      <dgm:prSet presAssocID="{490EE15E-AA7F-4A61-AE5F-87D89CD46AD7}" presName="node" presStyleLbl="node1" presStyleIdx="2" presStyleCnt="3" custScaleX="139958" custScaleY="149839" custRadScaleRad="107792" custRadScaleInc="17469">
        <dgm:presLayoutVars>
          <dgm:bulletEnabled val="1"/>
        </dgm:presLayoutVars>
      </dgm:prSet>
      <dgm:spPr/>
    </dgm:pt>
    <dgm:pt modelId="{4FD812D9-BC19-4933-ADA3-CB2B8D4F2B44}" type="pres">
      <dgm:prSet presAssocID="{A083CB31-CB2A-471A-B64D-6F0E06708F15}" presName="sibTrans" presStyleLbl="sibTrans2D1" presStyleIdx="2" presStyleCnt="3"/>
      <dgm:spPr/>
    </dgm:pt>
    <dgm:pt modelId="{A40981ED-44FF-425B-9F23-8E13933B3BAC}" type="pres">
      <dgm:prSet presAssocID="{A083CB31-CB2A-471A-B64D-6F0E06708F15}" presName="connectorText" presStyleLbl="sibTrans2D1" presStyleIdx="2" presStyleCnt="3"/>
      <dgm:spPr/>
    </dgm:pt>
  </dgm:ptLst>
  <dgm:cxnLst>
    <dgm:cxn modelId="{419C2F14-6830-4B67-9112-1901E27B9CB0}" srcId="{D4247C7F-205B-48F8-959D-779BB23A4CEB}" destId="{490EE15E-AA7F-4A61-AE5F-87D89CD46AD7}" srcOrd="2" destOrd="0" parTransId="{D2DEC695-8A8E-4D22-9619-C06EB5A86342}" sibTransId="{A083CB31-CB2A-471A-B64D-6F0E06708F15}"/>
    <dgm:cxn modelId="{FF6C653F-C650-44AA-9A8A-93A552AEE08D}" type="presOf" srcId="{490EE15E-AA7F-4A61-AE5F-87D89CD46AD7}" destId="{BC8F642E-C40C-4F75-A50E-20A3427F6F06}" srcOrd="0" destOrd="0" presId="urn:microsoft.com/office/officeart/2005/8/layout/cycle7"/>
    <dgm:cxn modelId="{87C56D50-6DBB-4DC7-872F-98AB176D4B7F}" type="presOf" srcId="{13B2C22F-B139-4973-AF10-35E9B6E4AA0B}" destId="{6FDCE603-D9B5-4486-AB9B-BBEA868F02F0}" srcOrd="0" destOrd="0" presId="urn:microsoft.com/office/officeart/2005/8/layout/cycle7"/>
    <dgm:cxn modelId="{EAA0528D-4B7A-4CA8-A58C-C33A5749E8B3}" type="presOf" srcId="{1D27FF18-1DDF-438F-9E64-C231D5BF8B4E}" destId="{049E7279-42AC-44A8-880B-BD212AC7125C}" srcOrd="1" destOrd="0" presId="urn:microsoft.com/office/officeart/2005/8/layout/cycle7"/>
    <dgm:cxn modelId="{9826988D-F265-4D83-8089-39C97574F960}" srcId="{D4247C7F-205B-48F8-959D-779BB23A4CEB}" destId="{13B2C22F-B139-4973-AF10-35E9B6E4AA0B}" srcOrd="1" destOrd="0" parTransId="{E8DCCC4B-E5E3-43CF-A84C-D83CE3E4EE63}" sibTransId="{1D27FF18-1DDF-438F-9E64-C231D5BF8B4E}"/>
    <dgm:cxn modelId="{70BCC491-B9B3-40EC-A24A-B496B9A274C4}" type="presOf" srcId="{D4247C7F-205B-48F8-959D-779BB23A4CEB}" destId="{92E4FF71-FB30-4384-AF19-2D0F153397AD}" srcOrd="0" destOrd="0" presId="urn:microsoft.com/office/officeart/2005/8/layout/cycle7"/>
    <dgm:cxn modelId="{09CBDCB1-5782-4902-AC97-DE338B5F7132}" type="presOf" srcId="{682FBCD2-E738-468D-A7E7-E700B054DD1F}" destId="{020C5185-C60E-4A21-BE10-F6742AC64C4D}" srcOrd="0" destOrd="0" presId="urn:microsoft.com/office/officeart/2005/8/layout/cycle7"/>
    <dgm:cxn modelId="{9FB35DB7-B8BA-4348-B021-7BFF109331C0}" type="presOf" srcId="{A083CB31-CB2A-471A-B64D-6F0E06708F15}" destId="{4FD812D9-BC19-4933-ADA3-CB2B8D4F2B44}" srcOrd="0" destOrd="0" presId="urn:microsoft.com/office/officeart/2005/8/layout/cycle7"/>
    <dgm:cxn modelId="{BE89A2D6-088D-4805-BF73-8344B0DD6581}" srcId="{D4247C7F-205B-48F8-959D-779BB23A4CEB}" destId="{A6D5E5BE-9C7D-4C1B-A6CD-C230D26ADFF7}" srcOrd="0" destOrd="0" parTransId="{39E7FE4D-2B6F-49BF-945B-8DBFBFB766A3}" sibTransId="{682FBCD2-E738-468D-A7E7-E700B054DD1F}"/>
    <dgm:cxn modelId="{71C49DF5-0D21-490B-8938-08AE8C3F313F}" type="presOf" srcId="{A083CB31-CB2A-471A-B64D-6F0E06708F15}" destId="{A40981ED-44FF-425B-9F23-8E13933B3BAC}" srcOrd="1" destOrd="0" presId="urn:microsoft.com/office/officeart/2005/8/layout/cycle7"/>
    <dgm:cxn modelId="{C1E7B5F5-46E8-4250-9B29-01F049495F0D}" type="presOf" srcId="{1D27FF18-1DDF-438F-9E64-C231D5BF8B4E}" destId="{BA3B8311-6E8A-437D-9C27-4FF4E8792F71}" srcOrd="0" destOrd="0" presId="urn:microsoft.com/office/officeart/2005/8/layout/cycle7"/>
    <dgm:cxn modelId="{75B7E3F9-E57B-4530-8C9B-981ADC674CA3}" type="presOf" srcId="{A6D5E5BE-9C7D-4C1B-A6CD-C230D26ADFF7}" destId="{84A27B9F-94B4-4864-813B-FAE0F7352DD2}" srcOrd="0" destOrd="0" presId="urn:microsoft.com/office/officeart/2005/8/layout/cycle7"/>
    <dgm:cxn modelId="{2C3D30FD-5398-45B9-9811-A1A746B33AE0}" type="presOf" srcId="{682FBCD2-E738-468D-A7E7-E700B054DD1F}" destId="{AA41CB20-5EEB-499A-AF9B-C7DD7C2DCCA8}" srcOrd="1" destOrd="0" presId="urn:microsoft.com/office/officeart/2005/8/layout/cycle7"/>
    <dgm:cxn modelId="{F3085E5A-CFF7-4B67-BE04-B70F13342C74}" type="presParOf" srcId="{92E4FF71-FB30-4384-AF19-2D0F153397AD}" destId="{84A27B9F-94B4-4864-813B-FAE0F7352DD2}" srcOrd="0" destOrd="0" presId="urn:microsoft.com/office/officeart/2005/8/layout/cycle7"/>
    <dgm:cxn modelId="{74283BFB-4CD1-4348-A3D0-5A0C29C8BE02}" type="presParOf" srcId="{92E4FF71-FB30-4384-AF19-2D0F153397AD}" destId="{020C5185-C60E-4A21-BE10-F6742AC64C4D}" srcOrd="1" destOrd="0" presId="urn:microsoft.com/office/officeart/2005/8/layout/cycle7"/>
    <dgm:cxn modelId="{38A834B1-4CB6-4648-9393-5649F14228EF}" type="presParOf" srcId="{020C5185-C60E-4A21-BE10-F6742AC64C4D}" destId="{AA41CB20-5EEB-499A-AF9B-C7DD7C2DCCA8}" srcOrd="0" destOrd="0" presId="urn:microsoft.com/office/officeart/2005/8/layout/cycle7"/>
    <dgm:cxn modelId="{E4DA7392-48B9-4C50-AB56-57AE3F8D6A70}" type="presParOf" srcId="{92E4FF71-FB30-4384-AF19-2D0F153397AD}" destId="{6FDCE603-D9B5-4486-AB9B-BBEA868F02F0}" srcOrd="2" destOrd="0" presId="urn:microsoft.com/office/officeart/2005/8/layout/cycle7"/>
    <dgm:cxn modelId="{78729CCA-27A0-447B-B732-8D09E14E2A93}" type="presParOf" srcId="{92E4FF71-FB30-4384-AF19-2D0F153397AD}" destId="{BA3B8311-6E8A-437D-9C27-4FF4E8792F71}" srcOrd="3" destOrd="0" presId="urn:microsoft.com/office/officeart/2005/8/layout/cycle7"/>
    <dgm:cxn modelId="{8EC2D986-F613-4BBC-A8DD-3B020E1131A9}" type="presParOf" srcId="{BA3B8311-6E8A-437D-9C27-4FF4E8792F71}" destId="{049E7279-42AC-44A8-880B-BD212AC7125C}" srcOrd="0" destOrd="0" presId="urn:microsoft.com/office/officeart/2005/8/layout/cycle7"/>
    <dgm:cxn modelId="{C489AD2A-7F3B-41BF-834C-DD454BB8D19E}" type="presParOf" srcId="{92E4FF71-FB30-4384-AF19-2D0F153397AD}" destId="{BC8F642E-C40C-4F75-A50E-20A3427F6F06}" srcOrd="4" destOrd="0" presId="urn:microsoft.com/office/officeart/2005/8/layout/cycle7"/>
    <dgm:cxn modelId="{3BA9B58E-BF48-45F5-9A6E-FC054A7E79A1}" type="presParOf" srcId="{92E4FF71-FB30-4384-AF19-2D0F153397AD}" destId="{4FD812D9-BC19-4933-ADA3-CB2B8D4F2B44}" srcOrd="5" destOrd="0" presId="urn:microsoft.com/office/officeart/2005/8/layout/cycle7"/>
    <dgm:cxn modelId="{DF532313-3D11-4790-8D44-2C02B047D84C}" type="presParOf" srcId="{4FD812D9-BC19-4933-ADA3-CB2B8D4F2B44}" destId="{A40981ED-44FF-425B-9F23-8E13933B3BA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27B9F-94B4-4864-813B-FAE0F7352DD2}">
      <dsp:nvSpPr>
        <dsp:cNvPr id="0" name=""/>
        <dsp:cNvSpPr/>
      </dsp:nvSpPr>
      <dsp:spPr>
        <a:xfrm>
          <a:off x="3418892" y="408351"/>
          <a:ext cx="3353956" cy="1516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sng" kern="1200" baseline="0" dirty="0">
              <a:latin typeface="Bodoni MT" panose="02070603080606020203" pitchFamily="18" charset="0"/>
            </a:rPr>
            <a:t>Creator</a:t>
          </a:r>
          <a:r>
            <a:rPr lang="en-US" sz="2000" b="1" i="0" u="none" kern="1200" baseline="0" dirty="0">
              <a:latin typeface="Bodoni MT" panose="02070603080606020203" pitchFamily="18" charset="0"/>
            </a:rPr>
            <a:t> / </a:t>
          </a:r>
          <a:r>
            <a:rPr lang="en-US" sz="2000" b="1" i="0" u="sng" kern="1200" baseline="0" dirty="0">
              <a:latin typeface="Bodoni MT" panose="02070603080606020203" pitchFamily="18" charset="0"/>
            </a:rPr>
            <a:t>Settlor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doni MT" panose="02070603080606020203" pitchFamily="18" charset="0"/>
            </a:rPr>
            <a:t>&gt; Creates the Trust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doni MT" panose="02070603080606020203" pitchFamily="18" charset="0"/>
            </a:rPr>
            <a:t>&gt; Funds the Trust</a:t>
          </a:r>
        </a:p>
      </dsp:txBody>
      <dsp:txXfrm>
        <a:off x="3463321" y="452780"/>
        <a:ext cx="3265098" cy="1428072"/>
      </dsp:txXfrm>
    </dsp:sp>
    <dsp:sp modelId="{020C5185-C60E-4A21-BE10-F6742AC64C4D}">
      <dsp:nvSpPr>
        <dsp:cNvPr id="0" name=""/>
        <dsp:cNvSpPr/>
      </dsp:nvSpPr>
      <dsp:spPr>
        <a:xfrm rot="2495645">
          <a:off x="6060800" y="2044770"/>
          <a:ext cx="822721" cy="4230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187717" y="2129381"/>
        <a:ext cx="568888" cy="253833"/>
      </dsp:txXfrm>
    </dsp:sp>
    <dsp:sp modelId="{6FDCE603-D9B5-4486-AB9B-BBEA868F02F0}">
      <dsp:nvSpPr>
        <dsp:cNvPr id="0" name=""/>
        <dsp:cNvSpPr/>
      </dsp:nvSpPr>
      <dsp:spPr>
        <a:xfrm>
          <a:off x="6020557" y="2607985"/>
          <a:ext cx="3224839" cy="1621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sng" kern="1200" baseline="0" dirty="0">
              <a:latin typeface="Bodoni MT" panose="02070603080606020203" pitchFamily="18" charset="0"/>
            </a:rPr>
            <a:t>Beneficiaries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odoni MT" panose="02070603080606020203" pitchFamily="18" charset="0"/>
            </a:rPr>
            <a:t>&gt; Entitled to the property under the terms of the Trust</a:t>
          </a:r>
        </a:p>
      </dsp:txBody>
      <dsp:txXfrm>
        <a:off x="6068059" y="2655487"/>
        <a:ext cx="3129835" cy="1526819"/>
      </dsp:txXfrm>
    </dsp:sp>
    <dsp:sp modelId="{BA3B8311-6E8A-437D-9C27-4FF4E8792F71}">
      <dsp:nvSpPr>
        <dsp:cNvPr id="0" name=""/>
        <dsp:cNvSpPr/>
      </dsp:nvSpPr>
      <dsp:spPr>
        <a:xfrm rot="10750090">
          <a:off x="4713029" y="3242586"/>
          <a:ext cx="988853" cy="4230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839945" y="3327197"/>
        <a:ext cx="735020" cy="253833"/>
      </dsp:txXfrm>
    </dsp:sp>
    <dsp:sp modelId="{BC8F642E-C40C-4F75-A50E-20A3427F6F06}">
      <dsp:nvSpPr>
        <dsp:cNvPr id="0" name=""/>
        <dsp:cNvSpPr/>
      </dsp:nvSpPr>
      <dsp:spPr>
        <a:xfrm>
          <a:off x="790167" y="2667248"/>
          <a:ext cx="3604187" cy="1649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sng" kern="1200" baseline="0" dirty="0">
              <a:latin typeface="Bodoni MT" panose="02070603080606020203" pitchFamily="18" charset="0"/>
            </a:rPr>
            <a:t>Trustee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Bodoni MT" panose="02070603080606020203" pitchFamily="18" charset="0"/>
            </a:rPr>
            <a:t>&gt; Manages the trust property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Bodoni MT" panose="02070603080606020203" pitchFamily="18" charset="0"/>
            </a:rPr>
            <a:t>&gt; Follows the Terms of the Trust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Bodoni MT" panose="02070603080606020203" pitchFamily="18" charset="0"/>
            </a:rPr>
            <a:t>&gt; Entitled to a Commission</a:t>
          </a:r>
        </a:p>
      </dsp:txBody>
      <dsp:txXfrm>
        <a:off x="838484" y="2715565"/>
        <a:ext cx="3507553" cy="1553038"/>
      </dsp:txXfrm>
    </dsp:sp>
    <dsp:sp modelId="{4FD812D9-BC19-4933-ADA3-CB2B8D4F2B44}">
      <dsp:nvSpPr>
        <dsp:cNvPr id="0" name=""/>
        <dsp:cNvSpPr/>
      </dsp:nvSpPr>
      <dsp:spPr>
        <a:xfrm rot="19026906">
          <a:off x="3468435" y="2084737"/>
          <a:ext cx="822721" cy="4230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595352" y="2169348"/>
        <a:ext cx="568888" cy="253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27B9F-94B4-4864-813B-FAE0F7352DD2}">
      <dsp:nvSpPr>
        <dsp:cNvPr id="0" name=""/>
        <dsp:cNvSpPr/>
      </dsp:nvSpPr>
      <dsp:spPr>
        <a:xfrm>
          <a:off x="3457660" y="775855"/>
          <a:ext cx="3558325" cy="12574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sng" kern="1200" baseline="0" dirty="0">
              <a:latin typeface="Bodoni MT" panose="02070603080606020203" pitchFamily="18" charset="0"/>
            </a:rPr>
            <a:t>Creator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odoni MT" panose="02070603080606020203" pitchFamily="18" charset="0"/>
            </a:rPr>
            <a:t>&gt; </a:t>
          </a:r>
          <a:r>
            <a:rPr lang="en-US" sz="1600" u="none" kern="1200" dirty="0">
              <a:latin typeface="Bodoni MT" panose="02070603080606020203" pitchFamily="18" charset="0"/>
            </a:rPr>
            <a:t>YOU</a:t>
          </a:r>
        </a:p>
      </dsp:txBody>
      <dsp:txXfrm>
        <a:off x="3494490" y="812685"/>
        <a:ext cx="3484665" cy="1183816"/>
      </dsp:txXfrm>
    </dsp:sp>
    <dsp:sp modelId="{020C5185-C60E-4A21-BE10-F6742AC64C4D}">
      <dsp:nvSpPr>
        <dsp:cNvPr id="0" name=""/>
        <dsp:cNvSpPr/>
      </dsp:nvSpPr>
      <dsp:spPr>
        <a:xfrm rot="2559120">
          <a:off x="5885917" y="2162787"/>
          <a:ext cx="828514" cy="44278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018752" y="2251343"/>
        <a:ext cx="562844" cy="265670"/>
      </dsp:txXfrm>
    </dsp:sp>
    <dsp:sp modelId="{6FDCE603-D9B5-4486-AB9B-BBEA868F02F0}">
      <dsp:nvSpPr>
        <dsp:cNvPr id="0" name=""/>
        <dsp:cNvSpPr/>
      </dsp:nvSpPr>
      <dsp:spPr>
        <a:xfrm>
          <a:off x="5824753" y="2735025"/>
          <a:ext cx="3828397" cy="1949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sng" kern="1200" baseline="0" dirty="0">
              <a:latin typeface="Bodoni MT" panose="02070603080606020203" pitchFamily="18" charset="0"/>
            </a:rPr>
            <a:t>Beneficiaries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Bodoni MT" panose="02070603080606020203" pitchFamily="18" charset="0"/>
            </a:rPr>
            <a:t>&gt; </a:t>
          </a:r>
          <a:r>
            <a:rPr lang="en-US" sz="1800" u="sng" kern="1200" dirty="0">
              <a:latin typeface="Bodoni MT" panose="02070603080606020203" pitchFamily="18" charset="0"/>
            </a:rPr>
            <a:t>NOW</a:t>
          </a:r>
          <a:r>
            <a:rPr lang="en-US" sz="1800" kern="1200" dirty="0">
              <a:latin typeface="Bodoni MT" panose="02070603080606020203" pitchFamily="18" charset="0"/>
            </a:rPr>
            <a:t>: </a:t>
          </a:r>
          <a:r>
            <a:rPr lang="en-US" sz="1800" u="none" kern="1200" dirty="0">
              <a:latin typeface="Bodoni MT" panose="02070603080606020203" pitchFamily="18" charset="0"/>
            </a:rPr>
            <a:t>YOU</a:t>
          </a:r>
          <a:r>
            <a:rPr lang="en-US" sz="1800" kern="1200" dirty="0">
              <a:latin typeface="Bodoni MT" panose="02070603080606020203" pitchFamily="18" charset="0"/>
            </a:rPr>
            <a:t> until death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Bodoni MT" panose="02070603080606020203" pitchFamily="18" charset="0"/>
            </a:rPr>
            <a:t>&gt; </a:t>
          </a:r>
          <a:r>
            <a:rPr lang="en-US" sz="1800" u="sng" kern="1200" dirty="0">
              <a:latin typeface="Bodoni MT" panose="02070603080606020203" pitchFamily="18" charset="0"/>
            </a:rPr>
            <a:t>LATER</a:t>
          </a:r>
          <a:r>
            <a:rPr lang="en-US" sz="1800" kern="1200" dirty="0">
              <a:latin typeface="Bodoni MT" panose="02070603080606020203" pitchFamily="18" charset="0"/>
            </a:rPr>
            <a:t>: Children, friends,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Bodoni MT" panose="02070603080606020203" pitchFamily="18" charset="0"/>
            </a:rPr>
            <a:t>    close family members, charity</a:t>
          </a:r>
        </a:p>
      </dsp:txBody>
      <dsp:txXfrm>
        <a:off x="5881842" y="2792114"/>
        <a:ext cx="3714219" cy="1835000"/>
      </dsp:txXfrm>
    </dsp:sp>
    <dsp:sp modelId="{BA3B8311-6E8A-437D-9C27-4FF4E8792F71}">
      <dsp:nvSpPr>
        <dsp:cNvPr id="0" name=""/>
        <dsp:cNvSpPr/>
      </dsp:nvSpPr>
      <dsp:spPr>
        <a:xfrm rot="10774283">
          <a:off x="4835197" y="3506846"/>
          <a:ext cx="828514" cy="44278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968032" y="3595402"/>
        <a:ext cx="562844" cy="265670"/>
      </dsp:txXfrm>
    </dsp:sp>
    <dsp:sp modelId="{BC8F642E-C40C-4F75-A50E-20A3427F6F06}">
      <dsp:nvSpPr>
        <dsp:cNvPr id="0" name=""/>
        <dsp:cNvSpPr/>
      </dsp:nvSpPr>
      <dsp:spPr>
        <a:xfrm>
          <a:off x="903016" y="2798846"/>
          <a:ext cx="3771139" cy="1895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sng" kern="1200" baseline="0" dirty="0">
              <a:latin typeface="Bodoni MT" panose="02070603080606020203" pitchFamily="18" charset="0"/>
            </a:rPr>
            <a:t>Trustee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odoni MT" panose="02070603080606020203" pitchFamily="18" charset="0"/>
            </a:rPr>
            <a:t>&gt; </a:t>
          </a:r>
          <a:r>
            <a:rPr lang="en-US" sz="1600" u="sng" kern="1200" dirty="0">
              <a:latin typeface="Bodoni MT" panose="02070603080606020203" pitchFamily="18" charset="0"/>
            </a:rPr>
            <a:t>NOW</a:t>
          </a:r>
          <a:r>
            <a:rPr lang="en-US" sz="1600" kern="1200" dirty="0">
              <a:latin typeface="Bodoni MT" panose="02070603080606020203" pitchFamily="18" charset="0"/>
            </a:rPr>
            <a:t>: </a:t>
          </a:r>
          <a:r>
            <a:rPr lang="en-US" sz="1600" u="none" kern="1200" dirty="0">
              <a:latin typeface="Bodoni MT" panose="02070603080606020203" pitchFamily="18" charset="0"/>
            </a:rPr>
            <a:t>YOU</a:t>
          </a:r>
          <a:r>
            <a:rPr lang="en-US" sz="1600" kern="1200" dirty="0">
              <a:latin typeface="Bodoni MT" panose="02070603080606020203" pitchFamily="18" charset="0"/>
            </a:rPr>
            <a:t> until disability or death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odoni MT" panose="02070603080606020203" pitchFamily="18" charset="0"/>
            </a:rPr>
            <a:t>&gt; </a:t>
          </a:r>
          <a:r>
            <a:rPr lang="en-US" sz="1600" u="sng" kern="1200" dirty="0">
              <a:latin typeface="Bodoni MT" panose="02070603080606020203" pitchFamily="18" charset="0"/>
            </a:rPr>
            <a:t>LATER</a:t>
          </a:r>
          <a:r>
            <a:rPr lang="en-US" sz="1600" kern="1200" dirty="0">
              <a:latin typeface="Bodoni MT" panose="02070603080606020203" pitchFamily="18" charset="0"/>
            </a:rPr>
            <a:t>: Children, friends,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odoni MT" panose="02070603080606020203" pitchFamily="18" charset="0"/>
            </a:rPr>
            <a:t>    close family member</a:t>
          </a:r>
        </a:p>
      </dsp:txBody>
      <dsp:txXfrm>
        <a:off x="958536" y="2854366"/>
        <a:ext cx="3660099" cy="1784561"/>
      </dsp:txXfrm>
    </dsp:sp>
    <dsp:sp modelId="{4FD812D9-BC19-4933-ADA3-CB2B8D4F2B44}">
      <dsp:nvSpPr>
        <dsp:cNvPr id="0" name=""/>
        <dsp:cNvSpPr/>
      </dsp:nvSpPr>
      <dsp:spPr>
        <a:xfrm rot="18976190">
          <a:off x="3765211" y="2194698"/>
          <a:ext cx="828514" cy="44278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898046" y="2283254"/>
        <a:ext cx="562844" cy="265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27B9F-94B4-4864-813B-FAE0F7352DD2}">
      <dsp:nvSpPr>
        <dsp:cNvPr id="0" name=""/>
        <dsp:cNvSpPr/>
      </dsp:nvSpPr>
      <dsp:spPr>
        <a:xfrm>
          <a:off x="3141932" y="252291"/>
          <a:ext cx="3558822" cy="1176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sng" kern="1200" baseline="0" dirty="0">
              <a:latin typeface="Bodoni MT" panose="02070603080606020203" pitchFamily="18" charset="0"/>
            </a:rPr>
            <a:t>Creator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odoni MT" panose="02070603080606020203" pitchFamily="18" charset="0"/>
            </a:rPr>
            <a:t>&gt; </a:t>
          </a:r>
          <a:r>
            <a:rPr lang="en-US" sz="1600" u="none" kern="1200" dirty="0">
              <a:latin typeface="Bodoni MT" panose="02070603080606020203" pitchFamily="18" charset="0"/>
            </a:rPr>
            <a:t>YOU</a:t>
          </a:r>
        </a:p>
      </dsp:txBody>
      <dsp:txXfrm>
        <a:off x="3176377" y="286736"/>
        <a:ext cx="3489932" cy="1107161"/>
      </dsp:txXfrm>
    </dsp:sp>
    <dsp:sp modelId="{020C5185-C60E-4A21-BE10-F6742AC64C4D}">
      <dsp:nvSpPr>
        <dsp:cNvPr id="0" name=""/>
        <dsp:cNvSpPr/>
      </dsp:nvSpPr>
      <dsp:spPr>
        <a:xfrm rot="2892078">
          <a:off x="5465145" y="1785674"/>
          <a:ext cx="973054" cy="4141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589378" y="1868496"/>
        <a:ext cx="724588" cy="248466"/>
      </dsp:txXfrm>
    </dsp:sp>
    <dsp:sp modelId="{6FDCE603-D9B5-4486-AB9B-BBEA868F02F0}">
      <dsp:nvSpPr>
        <dsp:cNvPr id="0" name=""/>
        <dsp:cNvSpPr/>
      </dsp:nvSpPr>
      <dsp:spPr>
        <a:xfrm>
          <a:off x="5514638" y="2557116"/>
          <a:ext cx="3513104" cy="1822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sng" kern="1200" baseline="0" dirty="0">
              <a:latin typeface="Bodoni MT" panose="02070603080606020203" pitchFamily="18" charset="0"/>
            </a:rPr>
            <a:t>Beneficiaries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Bodoni MT" panose="02070603080606020203" pitchFamily="18" charset="0"/>
            </a:rPr>
            <a:t>&gt; Anyone OTHER than the Trustee</a:t>
          </a:r>
        </a:p>
      </dsp:txBody>
      <dsp:txXfrm>
        <a:off x="5568031" y="2610509"/>
        <a:ext cx="3406318" cy="1716177"/>
      </dsp:txXfrm>
    </dsp:sp>
    <dsp:sp modelId="{BA3B8311-6E8A-437D-9C27-4FF4E8792F71}">
      <dsp:nvSpPr>
        <dsp:cNvPr id="0" name=""/>
        <dsp:cNvSpPr/>
      </dsp:nvSpPr>
      <dsp:spPr>
        <a:xfrm rot="10774283">
          <a:off x="4419969" y="3279232"/>
          <a:ext cx="973054" cy="4141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544202" y="3362054"/>
        <a:ext cx="724588" cy="248466"/>
      </dsp:txXfrm>
    </dsp:sp>
    <dsp:sp modelId="{BC8F642E-C40C-4F75-A50E-20A3427F6F06}">
      <dsp:nvSpPr>
        <dsp:cNvPr id="0" name=""/>
        <dsp:cNvSpPr/>
      </dsp:nvSpPr>
      <dsp:spPr>
        <a:xfrm>
          <a:off x="986461" y="2616797"/>
          <a:ext cx="3311893" cy="1772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sng" kern="1200" baseline="0" dirty="0">
              <a:latin typeface="Bodoni MT" panose="02070603080606020203" pitchFamily="18" charset="0"/>
            </a:rPr>
            <a:t>Trustee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odoni MT" panose="02070603080606020203" pitchFamily="18" charset="0"/>
            </a:rPr>
            <a:t>&gt; Anyone OTHER than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Bodoni MT" panose="02070603080606020203" pitchFamily="18" charset="0"/>
            </a:rPr>
            <a:t>    Beneficiaries</a:t>
          </a:r>
        </a:p>
      </dsp:txBody>
      <dsp:txXfrm>
        <a:off x="1038386" y="2668722"/>
        <a:ext cx="3208043" cy="1669006"/>
      </dsp:txXfrm>
    </dsp:sp>
    <dsp:sp modelId="{4FD812D9-BC19-4933-ADA3-CB2B8D4F2B44}">
      <dsp:nvSpPr>
        <dsp:cNvPr id="0" name=""/>
        <dsp:cNvSpPr/>
      </dsp:nvSpPr>
      <dsp:spPr>
        <a:xfrm rot="18633429">
          <a:off x="3423036" y="1815515"/>
          <a:ext cx="973054" cy="41411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60000"/>
                <a:satMod val="100000"/>
                <a:lum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547269" y="1898337"/>
        <a:ext cx="724588" cy="248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76A65-1C67-4C94-9214-FED175F44324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ECF17-8941-4991-A99D-C241D4D6B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3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7ACB-1F56-4EC6-B485-E9E536DDFF8D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3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9214-4643-47F6-9EDA-1D5E6CEA1DD3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5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C03D-DB63-4E8D-A945-36205F77BA3A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9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65AE-8A99-4B33-A80E-736BFD0457A7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8061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B9FA-C90A-4EB0-9096-43896D6CCD86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3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07FC-BD1C-4098-A8B4-5F4E78B5026C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48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520-8EB6-4970-ABFC-EADE705E2FC4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66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0832-D386-4106-8222-70F14ED96BCA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26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B0E569A-23F1-49B1-AE46-20F6CF78615C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A1FC-E6DF-4AB2-90B2-B273B4548596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A751-F8E5-4AE4-BA04-DFEB054E65F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D27B-A362-476F-A532-F5183B4D8B94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5441-1089-4943-81C4-9DF6BF6E57E2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4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E67A-1ABD-4458-A4A7-A11308857E3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1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5405-02F5-4DB4-97F6-8EF32DB1E8D8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5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F948-19E3-46BD-9A23-C2FFBB5014FE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03D8-B098-423C-B83B-5606DAE2C596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3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C95C3-6FEA-4A20-804A-CD03CF634B3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65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zimmetlaw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zimmetlaw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9973-84A9-4E3F-8924-2EDF0B3E6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1318661"/>
            <a:ext cx="9210560" cy="270469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Weill Cornell Medicine – November 2, 2018</a:t>
            </a:r>
            <a:br>
              <a:rPr lang="en-US" sz="4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</a:br>
            <a:br>
              <a:rPr lang="en-US" sz="4400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</a:br>
            <a:br>
              <a:rPr lang="en-US" sz="4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</a:br>
            <a:r>
              <a:rPr lang="en-US" sz="4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The Basics of Estate Planning &amp; Documents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925E5-358B-4EA1-8528-3D90F8DF5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263992"/>
            <a:ext cx="11097110" cy="2435193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sz="2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Brian Zimmet, Esq., </a:t>
            </a:r>
          </a:p>
          <a:p>
            <a:pPr algn="r"/>
            <a:r>
              <a:rPr lang="en-US" sz="2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Daniel A. Timins, Esq., CFP®</a:t>
            </a:r>
          </a:p>
          <a:p>
            <a:pPr algn="r"/>
            <a:r>
              <a:rPr lang="en-US" sz="2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Zimmet Law Group</a:t>
            </a:r>
          </a:p>
          <a:p>
            <a:pPr algn="r"/>
            <a:r>
              <a:rPr lang="en-US" sz="2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477 Madison Avenue, Suite 240</a:t>
            </a:r>
          </a:p>
          <a:p>
            <a:pPr algn="r"/>
            <a:r>
              <a:rPr lang="en-US" sz="2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New York, NY 10022</a:t>
            </a:r>
          </a:p>
          <a:p>
            <a:pPr algn="r"/>
            <a:r>
              <a:rPr lang="en-US" sz="2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www.zimmetlaw.com</a:t>
            </a:r>
            <a:endParaRPr lang="en-US" sz="26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  <a:p>
            <a:pPr algn="r"/>
            <a:r>
              <a:rPr lang="en-US" sz="2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(212) 922-1330</a:t>
            </a:r>
          </a:p>
          <a:p>
            <a:endParaRPr lang="en-US" b="1" dirty="0">
              <a:solidFill>
                <a:schemeClr val="tx1">
                  <a:lumMod val="95000"/>
                </a:schemeClr>
              </a:solidFill>
              <a:latin typeface="Bodoni MT" panose="02070603080606020203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A783E-4BE3-4252-A476-429AD6FE2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288" y="5108693"/>
            <a:ext cx="5555333" cy="86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55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68F47-6355-4D19-899E-816D4F8B3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Health Care Proxy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6B4B-67E7-41E6-A235-D1C455A8F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672" y="2336873"/>
            <a:ext cx="7878522" cy="416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May only be needed for a few hours. </a:t>
            </a:r>
          </a:p>
          <a:p>
            <a:r>
              <a:rPr lang="en-US" sz="2800" i="1" u="sng" dirty="0">
                <a:latin typeface="Bodoni MT" panose="02070603080606020203" pitchFamily="18" charset="0"/>
              </a:rPr>
              <a:t>Example</a:t>
            </a:r>
            <a:r>
              <a:rPr lang="en-US" sz="2800" dirty="0">
                <a:latin typeface="Bodoni MT" panose="02070603080606020203" pitchFamily="18" charset="0"/>
              </a:rPr>
              <a:t>: You are generally-anesthetized for a quick surgery.</a:t>
            </a:r>
          </a:p>
          <a:p>
            <a:pPr marL="457200" lvl="1" indent="0">
              <a:buNone/>
            </a:pPr>
            <a:endParaRPr lang="en-US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May be effective for the rest of your life.</a:t>
            </a:r>
          </a:p>
          <a:p>
            <a:r>
              <a:rPr lang="en-US" sz="2800" i="1" u="sng" dirty="0">
                <a:latin typeface="Bodoni MT" panose="02070603080606020203" pitchFamily="18" charset="0"/>
              </a:rPr>
              <a:t>Example</a:t>
            </a:r>
            <a:r>
              <a:rPr lang="en-US" sz="2800" dirty="0">
                <a:latin typeface="Bodoni MT" panose="02070603080606020203" pitchFamily="18" charset="0"/>
              </a:rPr>
              <a:t>: You have a bad stroke / dementia / Parkinson’s and can never make a health decision again.</a:t>
            </a:r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EE19954A-922E-423F-9CA3-4DC32A1D6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5" y="3237509"/>
            <a:ext cx="2692907" cy="179751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9C944-8091-49BF-8170-05767CBD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10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8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03C6-CC56-43C2-83F4-DFD45EA1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02644"/>
            <a:ext cx="9404723" cy="120315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Living Will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sym typeface="Wingdings" panose="05000000000000000000" pitchFamily="2" charset="2"/>
              </a:rPr>
              <a:t>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sym typeface="Wingdings" panose="05000000000000000000" pitchFamily="2" charset="2"/>
              </a:rPr>
              <a:t>“Pull The Plug”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8B85-339F-45A8-A1D4-A9589B96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233061"/>
            <a:ext cx="10875329" cy="4015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States what you would like to happen to you if you cannot make your own health care decisions and: 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	1.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You are in a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terminal condition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; or </a:t>
            </a: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	2. You 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permanently unconscious;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or </a:t>
            </a: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	3. You 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conscious but have irreversible brain damage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and will </a:t>
            </a: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        never regain the ability to make decisions and express your wishes. </a:t>
            </a: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Referred to as "vegetative state.”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7960-040F-4DF9-BFA5-F04A7610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11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03C6-CC56-43C2-83F4-DFD45EA1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25642"/>
            <a:ext cx="9404723" cy="131866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Living Will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8B85-339F-45A8-A1D4-A9589B96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11680"/>
            <a:ext cx="10384441" cy="454312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odoni MT" panose="02070603080606020203" pitchFamily="18" charset="0"/>
              </a:rPr>
              <a:t>Sample language: </a:t>
            </a:r>
            <a:br>
              <a:rPr lang="en-US" dirty="0">
                <a:latin typeface="Bodoni MT" panose="02070603080606020203" pitchFamily="18" charset="0"/>
              </a:rPr>
            </a:br>
            <a:endParaRPr lang="en-US" sz="1000" dirty="0">
              <a:latin typeface="Bodoni MT" panose="02070603080606020203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Bodoni MT" panose="02070603080606020203" pitchFamily="18" charset="0"/>
              </a:rPr>
              <a:t> I feel especially strongly about the following forms of treatment: </a:t>
            </a:r>
            <a:br>
              <a:rPr lang="en-US" dirty="0">
                <a:latin typeface="Bodoni MT" panose="02070603080606020203" pitchFamily="18" charset="0"/>
              </a:rPr>
            </a:br>
            <a:endParaRPr lang="en-US" sz="600" dirty="0">
              <a:latin typeface="Bodoni MT" panose="02070603080606020203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Bodoni MT" panose="02070603080606020203" pitchFamily="18" charset="0"/>
              </a:rPr>
              <a:t>I do not want mechanical respiration.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Bodoni MT" panose="02070603080606020203" pitchFamily="18" charset="0"/>
              </a:rPr>
              <a:t>I do not want tube feeding.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Bodoni MT" panose="02070603080606020203" pitchFamily="18" charset="0"/>
              </a:rPr>
              <a:t>I do not want antibiotics.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Bodoni MT" panose="02070603080606020203" pitchFamily="18" charset="0"/>
              </a:rPr>
              <a:t>I do not want cardiac resuscitation.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Bodoni MT" panose="02070603080606020203" pitchFamily="18" charset="0"/>
              </a:rPr>
              <a:t>I do want maximum pain relief, even if such treatment hastens my death.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600" dirty="0">
              <a:latin typeface="Bodoni MT" panose="020706030806060202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Bodoni MT" panose="02070603080606020203" pitchFamily="18" charset="0"/>
              </a:rPr>
              <a:t>I direct that treatment be limited to measures to keep me comfortable and to relieve pain, including any pain that might occur by withholding or withdrawing treatment.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1A8F8-F1FB-4881-8A70-0EB1FF14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12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9BF9-91C9-4663-9DDA-285A02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921810"/>
            <a:ext cx="10141782" cy="9123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Why You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NEED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a Power of Attorney &amp; Health Care Proxy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A3720-BDAF-4AB3-9A9A-70D01AF9A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5" y="2336873"/>
            <a:ext cx="11155680" cy="359931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odoni MT" panose="02070603080606020203" pitchFamily="18" charset="0"/>
              </a:rPr>
              <a:t>Many people (unmarried, no children, disinterested) can’t think of a trusted person, so they don’t do their living documents.</a:t>
            </a:r>
          </a:p>
          <a:p>
            <a:pPr marL="0" indent="0">
              <a:buNone/>
            </a:pPr>
            <a:endParaRPr lang="en-US" sz="2800" dirty="0">
              <a:latin typeface="Bodoni MT" panose="02070603080606020203" pitchFamily="18" charset="0"/>
            </a:endParaRPr>
          </a:p>
          <a:p>
            <a:r>
              <a:rPr lang="en-US" sz="2800" dirty="0">
                <a:latin typeface="Bodoni MT" panose="02070603080606020203" pitchFamily="18" charset="0"/>
              </a:rPr>
              <a:t>If you are incapacitated and have not named someone to make health or financial decisions for you, the Courts will appoint one.</a:t>
            </a:r>
          </a:p>
          <a:p>
            <a:pPr marL="0" indent="0">
              <a:buNone/>
            </a:pPr>
            <a:endParaRPr lang="en-US" sz="2800" dirty="0">
              <a:latin typeface="Bodoni MT" panose="02070603080606020203" pitchFamily="18" charset="0"/>
            </a:endParaRPr>
          </a:p>
          <a:p>
            <a:r>
              <a:rPr lang="en-US" sz="3200" b="1" dirty="0">
                <a:latin typeface="Bodoni MT" panose="02070603080606020203" pitchFamily="18" charset="0"/>
              </a:rPr>
              <a:t>Guardianship / Conservatorship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2A4DC-E850-4EA7-8A35-4BA4B361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13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6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044E-D517-4B78-8715-07899EA3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09" y="740278"/>
            <a:ext cx="9339792" cy="1198282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Gross Estate (Your Assets When You Die)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FB481-3094-4498-B47B-216484632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2079057"/>
            <a:ext cx="10793941" cy="440641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Non-Probate Estate</a:t>
            </a:r>
            <a:r>
              <a:rPr lang="en-US" sz="3000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: NOT Your Will</a:t>
            </a:r>
          </a:p>
          <a:p>
            <a:pPr marL="432899" lvl="1" indent="0"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Property that we know who receives it when you die.</a:t>
            </a:r>
          </a:p>
          <a:p>
            <a:pPr marL="832949" lvl="2" indent="0"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i="1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“Operation of Law”</a:t>
            </a:r>
          </a:p>
          <a:p>
            <a:pPr marL="832949" lvl="2" indent="0"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i="1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“Testamentary Substitute”</a:t>
            </a:r>
          </a:p>
          <a:p>
            <a:pPr marL="39687" lvl="0" indent="0"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US" sz="1400" dirty="0">
              <a:solidFill>
                <a:schemeClr val="tx1">
                  <a:lumMod val="95000"/>
                </a:schemeClr>
              </a:solidFill>
              <a:latin typeface="Bodoni MT" panose="02070603080606020203" pitchFamily="18" charset="0"/>
            </a:endParaRPr>
          </a:p>
          <a:p>
            <a:pPr lvl="0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Probate Estate</a:t>
            </a:r>
            <a:r>
              <a:rPr lang="en-US" sz="3000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: Your Will</a:t>
            </a:r>
          </a:p>
          <a:p>
            <a:pPr lvl="1" indent="-303212" algn="just"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	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Property passing by your </a:t>
            </a:r>
            <a:r>
              <a:rPr lang="en-US" sz="2800" b="1" u="sng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Will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 only transfers money that </a:t>
            </a:r>
            <a:r>
              <a:rPr lang="en-US" sz="2800" i="1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“We don’t know where it goes without the Will.”</a:t>
            </a:r>
            <a:endParaRPr lang="en-US" sz="2400" i="1" dirty="0">
              <a:solidFill>
                <a:schemeClr val="tx1">
                  <a:lumMod val="9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9A334-69F3-441B-ABFE-B05EF007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Bodoni MT" panose="02070603080606020203" pitchFamily="18" charset="0"/>
              </a:rPr>
              <a:t>14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20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FB6-317D-48C8-8062-30C932F6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78" y="753227"/>
            <a:ext cx="9404723" cy="9855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We Transfer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Assets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, NOT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289A1-B658-4400-B783-EADE07BA2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2079056"/>
            <a:ext cx="9953624" cy="458162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INCOME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Not much control over it.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Income is typically on-going (Social Security, Pension).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Can only (sometimes) leave your income to one person: Your Spouse.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ASSETS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Complete control over our assets.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Capital Gains Taxes are usually lower than Income Taxes.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We can trade or give our existing stuff to other people, change its nature.</a:t>
            </a:r>
          </a:p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We are talking about assets here.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3D483-20E6-4A46-BDA8-7476DA94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6" y="753228"/>
            <a:ext cx="1140812" cy="1058640"/>
          </a:xfrm>
        </p:spPr>
        <p:txBody>
          <a:bodyPr/>
          <a:lstStyle/>
          <a:p>
            <a:fld id="{4337BD89-27AA-4188-A156-1D7D2377A56E}" type="slidenum">
              <a:rPr lang="en-US" smtClean="0">
                <a:latin typeface="Bodoni MT" panose="02070603080606020203" pitchFamily="18" charset="0"/>
              </a:rPr>
              <a:t>15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51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48DD-EABA-4560-8EC7-01EE8FE0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765469"/>
            <a:ext cx="9821334" cy="10414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Transfers Outside of Your Will: Operation of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4DF81-B6B5-45DB-8FEB-5487ADD8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807" y="857413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>
                <a:latin typeface="Bodoni MT" panose="02070603080606020203" pitchFamily="18" charset="0"/>
              </a:rPr>
              <a:pPr>
                <a:spcAft>
                  <a:spcPts val="600"/>
                </a:spcAft>
              </a:pPr>
              <a:t>16</a:t>
            </a:fld>
            <a:endParaRPr lang="en-US" dirty="0">
              <a:latin typeface="Bodoni MT" panose="02070603080606020203" pitchFamily="18" charset="0"/>
            </a:endParaRPr>
          </a:p>
        </p:txBody>
      </p:sp>
      <p:pic>
        <p:nvPicPr>
          <p:cNvPr id="6" name="Picture 5" descr="A picture containing wall, indoor&#10;&#10;Description generated with very high confidence">
            <a:extLst>
              <a:ext uri="{FF2B5EF4-FFF2-40B4-BE49-F238E27FC236}">
                <a16:creationId xmlns:a16="http://schemas.microsoft.com/office/drawing/2014/main" id="{303D2277-7AFB-4C86-9EB9-7084E5FCB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5" r="3" b="3"/>
          <a:stretch/>
        </p:blipFill>
        <p:spPr>
          <a:xfrm>
            <a:off x="648930" y="2216727"/>
            <a:ext cx="5237893" cy="40316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00C3A-59F3-4263-A7E5-C6D11C64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180" y="2444816"/>
            <a:ext cx="5729802" cy="39559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“We know who receives the property the moment you die.”</a:t>
            </a:r>
          </a:p>
          <a:p>
            <a:pPr marL="0" indent="0">
              <a:buNone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The only thing you need to collect the asset is an original Death Certificate.</a:t>
            </a:r>
          </a:p>
        </p:txBody>
      </p:sp>
    </p:spTree>
    <p:extLst>
      <p:ext uri="{BB962C8B-B14F-4D97-AF65-F5344CB8AC3E}">
        <p14:creationId xmlns:p14="http://schemas.microsoft.com/office/powerpoint/2010/main" val="69691534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03C6-CC56-43C2-83F4-DFD45EA1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37398"/>
            <a:ext cx="9404723" cy="83739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LWT: What is NOT transferred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8B85-339F-45A8-A1D4-A9589B96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38" y="2107933"/>
            <a:ext cx="10943924" cy="4475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Wills do </a:t>
            </a:r>
            <a:r>
              <a:rPr lang="en-US" b="1" u="sng" dirty="0">
                <a:latin typeface="Bodoni MT" panose="02070603080606020203" pitchFamily="18" charset="0"/>
              </a:rPr>
              <a:t>NOT</a:t>
            </a:r>
            <a:r>
              <a:rPr lang="en-US" dirty="0">
                <a:latin typeface="Bodoni MT" panose="02070603080606020203" pitchFamily="18" charset="0"/>
              </a:rPr>
              <a:t> transfer property that has successor ownership that is known at the moment of your death, I.e. </a:t>
            </a:r>
            <a:r>
              <a:rPr lang="en-US" b="1" u="sng" dirty="0">
                <a:latin typeface="Bodoni MT" panose="02070603080606020203" pitchFamily="18" charset="0"/>
              </a:rPr>
              <a:t>anything with a named beneficiary.</a:t>
            </a:r>
          </a:p>
          <a:p>
            <a:pPr marL="0" indent="0">
              <a:buNone/>
            </a:pPr>
            <a:endParaRPr lang="en-US" b="1" u="sng" dirty="0">
              <a:latin typeface="Bodoni MT" panose="020706030806060202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Bodoni MT" panose="02070603080606020203" pitchFamily="18" charset="0"/>
              </a:rPr>
              <a:t> </a:t>
            </a:r>
            <a:r>
              <a:rPr lang="en-US" sz="2800" b="1" dirty="0">
                <a:latin typeface="Bodoni MT" panose="02070603080606020203" pitchFamily="18" charset="0"/>
              </a:rPr>
              <a:t>Life Insurance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>
                <a:latin typeface="Bodoni MT" panose="02070603080606020203" pitchFamily="18" charset="0"/>
              </a:rPr>
              <a:t> IRA, 401(k), pension plan, 403(b), TDA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Bodoni MT" panose="02070603080606020203" pitchFamily="18" charset="0"/>
              </a:rPr>
              <a:t> </a:t>
            </a:r>
            <a:r>
              <a:rPr lang="en-US" sz="2800" b="1" dirty="0">
                <a:latin typeface="Bodoni MT" panose="02070603080606020203" pitchFamily="18" charset="0"/>
              </a:rPr>
              <a:t>Joint</a:t>
            </a:r>
            <a:r>
              <a:rPr lang="en-US" sz="2800" dirty="0">
                <a:latin typeface="Bodoni MT" panose="02070603080606020203" pitchFamily="18" charset="0"/>
              </a:rPr>
              <a:t> Property with Right of Survivorship including your house, bank  accounts, brokerage accounts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Bodoni MT" panose="02070603080606020203" pitchFamily="18" charset="0"/>
              </a:rPr>
              <a:t> </a:t>
            </a:r>
            <a:r>
              <a:rPr lang="en-US" sz="2800" b="1" dirty="0">
                <a:latin typeface="Bodoni MT" panose="02070603080606020203" pitchFamily="18" charset="0"/>
              </a:rPr>
              <a:t>Transfer</a:t>
            </a:r>
            <a:r>
              <a:rPr lang="en-US" sz="2800" dirty="0">
                <a:latin typeface="Bodoni MT" panose="02070603080606020203" pitchFamily="18" charset="0"/>
              </a:rPr>
              <a:t> </a:t>
            </a:r>
            <a:r>
              <a:rPr lang="en-US" sz="2800" b="1" dirty="0">
                <a:latin typeface="Bodoni MT" panose="02070603080606020203" pitchFamily="18" charset="0"/>
              </a:rPr>
              <a:t>on Death </a:t>
            </a:r>
            <a:r>
              <a:rPr lang="en-US" sz="2800" dirty="0">
                <a:latin typeface="Bodoni MT" panose="02070603080606020203" pitchFamily="18" charset="0"/>
              </a:rPr>
              <a:t>and </a:t>
            </a:r>
            <a:r>
              <a:rPr lang="en-US" sz="2800" b="1" dirty="0">
                <a:latin typeface="Bodoni MT" panose="02070603080606020203" pitchFamily="18" charset="0"/>
              </a:rPr>
              <a:t>In Trust For </a:t>
            </a:r>
            <a:r>
              <a:rPr lang="en-US" sz="2800" dirty="0">
                <a:latin typeface="Bodoni MT" panose="02070603080606020203" pitchFamily="18" charset="0"/>
              </a:rPr>
              <a:t>accounts, </a:t>
            </a:r>
            <a:r>
              <a:rPr lang="en-US" sz="2800" b="1" dirty="0">
                <a:latin typeface="Bodoni MT" panose="02070603080606020203" pitchFamily="18" charset="0"/>
              </a:rPr>
              <a:t>life estates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Bodoni MT" panose="02070603080606020203" pitchFamily="18" charset="0"/>
              </a:rPr>
              <a:t> </a:t>
            </a:r>
            <a:r>
              <a:rPr lang="en-US" sz="2800" b="1" dirty="0">
                <a:latin typeface="Bodoni MT" panose="02070603080606020203" pitchFamily="18" charset="0"/>
              </a:rPr>
              <a:t>Trusts</a:t>
            </a:r>
            <a:r>
              <a:rPr lang="en-US" sz="2800" dirty="0">
                <a:latin typeface="Bodoni MT" panose="02070603080606020203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Bodoni MT" panose="02070603080606020203" pitchFamily="18" charset="0"/>
              </a:rPr>
              <a:t> </a:t>
            </a:r>
            <a:r>
              <a:rPr lang="en-US" sz="2800" b="1" dirty="0">
                <a:latin typeface="Bodoni MT" panose="02070603080606020203" pitchFamily="18" charset="0"/>
              </a:rPr>
              <a:t>Contracts</a:t>
            </a:r>
            <a:r>
              <a:rPr lang="en-US" sz="2800" dirty="0">
                <a:latin typeface="Bodoni MT" panose="02070603080606020203" pitchFamily="18" charset="0"/>
              </a:rPr>
              <a:t> (e.g. pre-nuptial, partnership)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9196A-1743-47A6-B7AA-B7396F34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17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49263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03C6-CC56-43C2-83F4-DFD45EA1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12268"/>
            <a:ext cx="9404723" cy="124165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Last Will &amp; Testament [“LWT”]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8B85-339F-45A8-A1D4-A9589B96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38" y="2223436"/>
            <a:ext cx="10943924" cy="402496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odoni MT" panose="02070603080606020203" pitchFamily="18" charset="0"/>
              </a:rPr>
              <a:t>An </a:t>
            </a:r>
            <a:r>
              <a:rPr lang="en-US" sz="2800" u="sng" dirty="0">
                <a:latin typeface="Bodoni MT" panose="02070603080606020203" pitchFamily="18" charset="0"/>
              </a:rPr>
              <a:t>original</a:t>
            </a:r>
            <a:r>
              <a:rPr lang="en-US" sz="2800" dirty="0">
                <a:latin typeface="Bodoni MT" panose="02070603080606020203" pitchFamily="18" charset="0"/>
              </a:rPr>
              <a:t> written or typed legal document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odoni MT" panose="02070603080606020203" pitchFamily="18" charset="0"/>
              </a:rPr>
              <a:t>Signed by you and witnessed by disinterested people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odoni MT" panose="02070603080606020203" pitchFamily="18" charset="0"/>
              </a:rPr>
              <a:t>That states who receives assets still in your ownership after death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odoni MT" panose="02070603080606020203" pitchFamily="18" charset="0"/>
              </a:rPr>
              <a:t>And names a legal representative (Executor) to wind-up your affairs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odoni MT" panose="02070603080606020203" pitchFamily="18" charset="0"/>
              </a:rPr>
              <a:t>Plus, can name a preferred guardian for your minor children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odoni MT" panose="02070603080606020203" pitchFamily="18" charset="0"/>
              </a:rPr>
              <a:t>That is submitted to Court that oversees the Probate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odoni MT" panose="02070603080606020203" pitchFamily="18" charset="0"/>
              </a:rPr>
              <a:t>At the time of your death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odoni MT" panose="02070603080606020203" pitchFamily="18" charset="0"/>
              </a:rPr>
              <a:t>But only Probated if money or guardianship needs to be dealt with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F32EC-9F4E-4062-85E9-0E27A17F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18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03C6-CC56-43C2-83F4-DFD45EA1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8" y="851211"/>
            <a:ext cx="9404723" cy="89481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LWT: What is transferred?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8B85-339F-45A8-A1D4-A9589B96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38" y="2281186"/>
            <a:ext cx="10943924" cy="3967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Bodoni MT" panose="02070603080606020203" pitchFamily="18" charset="0"/>
              </a:rPr>
              <a:t>Wills ONLY transfer property you still own after you die </a:t>
            </a:r>
            <a:r>
              <a:rPr lang="en-US" sz="2400" b="1" dirty="0">
                <a:latin typeface="Bodoni MT" panose="02070603080606020203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u="sng" dirty="0">
                <a:latin typeface="Bodoni MT" panose="02070603080606020203" pitchFamily="18" charset="0"/>
                <a:sym typeface="Wingdings" panose="05000000000000000000" pitchFamily="2" charset="2"/>
              </a:rPr>
              <a:t>We don’t know who gets the property, so we must look at your Will.</a:t>
            </a:r>
            <a:endParaRPr lang="en-US" sz="2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 bank account, car or home solely owned by you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Personal property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Anything else NOT transferred by “operation of law”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Any property that names “My Estate” as beneficiary</a:t>
            </a:r>
          </a:p>
          <a:p>
            <a:pPr marL="457200" lvl="1" indent="0">
              <a:buNone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  <a:p>
            <a:pPr marL="5715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NEVER, NEVER, EVER, NEVER name “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My Estate”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as your beneficiary!</a:t>
            </a:r>
            <a:endParaRPr lang="en-US" sz="2200" dirty="0"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D12A3-2A06-4482-9AB4-EACE8E05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19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0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3BE0-C94A-4C6B-95B0-275F2EFD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3DE7A-714B-4DFE-B9E6-CC9BDE745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66" y="2117558"/>
            <a:ext cx="10722542" cy="4130842"/>
          </a:xfrm>
        </p:spPr>
        <p:txBody>
          <a:bodyPr/>
          <a:lstStyle/>
          <a:p>
            <a:r>
              <a:rPr lang="en-US" altLang="en-US" sz="2800" dirty="0">
                <a:latin typeface="Bodoni MT" panose="02070603080606020203" pitchFamily="18" charset="0"/>
              </a:rPr>
              <a:t>All information contained herein is for informational purposes only. It should not be considered legal advice. Please consult an attorney before taking any steps based on this information. </a:t>
            </a:r>
          </a:p>
          <a:p>
            <a:r>
              <a:rPr lang="en-US" sz="2800" dirty="0">
                <a:latin typeface="Bodoni MT" panose="02070603080606020203" pitchFamily="18" charset="0"/>
              </a:rPr>
              <a:t>The information provided herein is subject to change on an annual basis or more frequently.</a:t>
            </a:r>
          </a:p>
          <a:p>
            <a:r>
              <a:rPr lang="en-US" sz="2800" dirty="0">
                <a:latin typeface="Bodoni MT" panose="02070603080606020203" pitchFamily="18" charset="0"/>
              </a:rPr>
              <a:t>Any tax information provided herein is strictly incidental and not provided from a tax preparation professional.</a:t>
            </a:r>
          </a:p>
          <a:p>
            <a:r>
              <a:rPr lang="en-US" sz="2800" dirty="0">
                <a:latin typeface="Bodoni MT" panose="02070603080606020203" pitchFamily="18" charset="0"/>
              </a:rPr>
              <a:t>Any references to investment gains are based on past results, and are not a guarantee as to the future.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F1B0E-091F-4168-8621-E885A71D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2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57029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ACCE-887E-456E-8C99-AB7B481B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35267"/>
            <a:ext cx="9404723" cy="133791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My Wills is Being Probated: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Who Must be Placed on Notice?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63B3-957E-4656-AB8C-35FF17D1F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252312"/>
            <a:ext cx="10106289" cy="44372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Bodoni MT" panose="02070603080606020203" pitchFamily="18" charset="0"/>
              </a:rPr>
              <a:t>This varies state-by-state; in New York this is </a:t>
            </a:r>
            <a:r>
              <a:rPr lang="en-US" sz="2800" u="sng" dirty="0">
                <a:latin typeface="Bodoni MT" panose="02070603080606020203" pitchFamily="18" charset="0"/>
              </a:rPr>
              <a:t>the order</a:t>
            </a:r>
            <a:r>
              <a:rPr lang="en-US" sz="2800" dirty="0">
                <a:latin typeface="Bodoni MT" panose="02070603080606020203" pitchFamily="18" charset="0"/>
              </a:rPr>
              <a:t>:</a:t>
            </a:r>
          </a:p>
          <a:p>
            <a:pPr marL="400050" lvl="1" indent="0">
              <a:buNone/>
            </a:pPr>
            <a:r>
              <a:rPr lang="en-US" sz="2800" dirty="0">
                <a:latin typeface="Bodoni MT" panose="02070603080606020203" pitchFamily="18" charset="0"/>
              </a:rPr>
              <a:t>1. Spouse -100% </a:t>
            </a:r>
          </a:p>
          <a:p>
            <a:pPr marL="400050" lvl="1" indent="0">
              <a:buNone/>
            </a:pPr>
            <a:r>
              <a:rPr lang="en-US" sz="2800" dirty="0">
                <a:latin typeface="Bodoni MT" panose="02070603080606020203" pitchFamily="18" charset="0"/>
              </a:rPr>
              <a:t>2. Spouse/Children -$50,000 + 50%/50% </a:t>
            </a:r>
          </a:p>
          <a:p>
            <a:pPr marL="400050" lvl="1" indent="0">
              <a:buNone/>
            </a:pPr>
            <a:r>
              <a:rPr lang="en-US" sz="2800" dirty="0">
                <a:latin typeface="Bodoni MT" panose="02070603080606020203" pitchFamily="18" charset="0"/>
              </a:rPr>
              <a:t>3. Children -100% (then grandchildren)</a:t>
            </a:r>
          </a:p>
          <a:p>
            <a:pPr marL="400050" lvl="1" indent="0">
              <a:buNone/>
            </a:pPr>
            <a:r>
              <a:rPr lang="en-US" sz="2800" dirty="0">
                <a:latin typeface="Bodoni MT" panose="02070603080606020203" pitchFamily="18" charset="0"/>
              </a:rPr>
              <a:t>4. Parents -100% </a:t>
            </a:r>
          </a:p>
          <a:p>
            <a:pPr marL="400050" lvl="1" indent="0">
              <a:buNone/>
            </a:pPr>
            <a:r>
              <a:rPr lang="en-US" sz="2800" dirty="0">
                <a:latin typeface="Bodoni MT" panose="02070603080606020203" pitchFamily="18" charset="0"/>
              </a:rPr>
              <a:t>5. Siblings -100% (Nieces and Nephews) </a:t>
            </a:r>
          </a:p>
          <a:p>
            <a:pPr marL="400050" lvl="1" indent="0">
              <a:buNone/>
            </a:pPr>
            <a:r>
              <a:rPr lang="en-US" sz="2800" dirty="0">
                <a:latin typeface="Bodoni MT" panose="02070603080606020203" pitchFamily="18" charset="0"/>
              </a:rPr>
              <a:t>6. Grandparents -100% </a:t>
            </a:r>
          </a:p>
          <a:p>
            <a:pPr marL="400050" lvl="1" indent="0">
              <a:buNone/>
            </a:pPr>
            <a:r>
              <a:rPr lang="en-US" sz="2800" dirty="0">
                <a:latin typeface="Bodoni MT" panose="02070603080606020203" pitchFamily="18" charset="0"/>
              </a:rPr>
              <a:t>7. Aunts + Uncles -100% </a:t>
            </a:r>
          </a:p>
          <a:p>
            <a:pPr marL="400050" lvl="1" indent="0">
              <a:buNone/>
            </a:pPr>
            <a:r>
              <a:rPr lang="en-US" sz="2800" dirty="0">
                <a:latin typeface="Bodoni MT" panose="02070603080606020203" pitchFamily="18" charset="0"/>
              </a:rPr>
              <a:t>8. Cousins -100% </a:t>
            </a:r>
          </a:p>
          <a:p>
            <a:pPr marL="400050" lvl="1" indent="0">
              <a:buNone/>
            </a:pPr>
            <a:r>
              <a:rPr lang="en-US" sz="2800" dirty="0">
                <a:latin typeface="Bodoni MT" panose="02070603080606020203" pitchFamily="18" charset="0"/>
              </a:rPr>
              <a:t>9. The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AED26-DF09-4461-AE2C-F66EDDB6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20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4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5BC4-F588-4C08-9DAE-C965A236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The State’s Priority Controls A Lot About Wills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B1D1D-7479-44F2-AE88-97DA4B82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10" y="2314575"/>
            <a:ext cx="10978716" cy="3933824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Who gets what money if there is no Will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Who gets put on notice if there is a Will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Who has the best right to serve as Executor / Administrator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Who can legally contest the Will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25E4-B75B-4EF2-BDBA-17ECF604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Bodoni MT" panose="02070603080606020203" pitchFamily="18" charset="0"/>
              </a:rPr>
              <a:t>21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5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982A2-76B7-459A-84AA-DD96725C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452718"/>
            <a:ext cx="9829800" cy="1400530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Bodoni MT" panose="02070603080606020203" pitchFamily="18" charset="0"/>
                <a:cs typeface="Times New Roman" panose="02020603050405020304" pitchFamily="18" charset="0"/>
              </a:rPr>
              <a:t>Those Denied In the State's Will for You </a:t>
            </a:r>
            <a:endParaRPr lang="en-US" b="1" dirty="0">
              <a:solidFill>
                <a:schemeClr val="tx1"/>
              </a:solidFill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450B9-73C0-44A3-AD58-9A7A7DD5C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4" y="2107932"/>
            <a:ext cx="9729637" cy="4398746"/>
          </a:xfrm>
        </p:spPr>
        <p:txBody>
          <a:bodyPr>
            <a:normAutofit/>
          </a:bodyPr>
          <a:lstStyle/>
          <a:p>
            <a:pPr marL="554038" lvl="0" indent="-514350">
              <a:lnSpc>
                <a:spcPct val="80000"/>
              </a:lnSpc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Life Partners </a:t>
            </a:r>
          </a:p>
          <a:p>
            <a:pPr marL="554038" lvl="0" indent="-514350">
              <a:lnSpc>
                <a:spcPct val="80000"/>
              </a:lnSpc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Friends </a:t>
            </a:r>
          </a:p>
          <a:p>
            <a:pPr marL="554038" lvl="0" indent="-514350">
              <a:lnSpc>
                <a:spcPct val="80000"/>
              </a:lnSpc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Those people not in line in the priority list</a:t>
            </a:r>
          </a:p>
          <a:p>
            <a:pPr marL="947250" lvl="1" indent="-514350">
              <a:lnSpc>
                <a:spcPct val="80000"/>
              </a:lnSpc>
              <a:buFont typeface="Courier New" panose="02070309020205020404" pitchFamily="49" charset="0"/>
              <a:buChar char="o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Step-Children; non-adopted children </a:t>
            </a:r>
          </a:p>
          <a:p>
            <a:pPr marL="554038" lvl="0" indent="-514350">
              <a:lnSpc>
                <a:spcPct val="80000"/>
              </a:lnSpc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Pets </a:t>
            </a:r>
          </a:p>
          <a:p>
            <a:pPr marL="554038" lvl="0" indent="-514350">
              <a:lnSpc>
                <a:spcPct val="80000"/>
              </a:lnSpc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Organizations and Institutions </a:t>
            </a:r>
          </a:p>
          <a:p>
            <a:pPr marL="554038" lvl="0" indent="-514350">
              <a:lnSpc>
                <a:spcPct val="80000"/>
              </a:lnSpc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Business Partners </a:t>
            </a:r>
          </a:p>
          <a:p>
            <a:pPr marL="554038" lvl="0" indent="-514350">
              <a:lnSpc>
                <a:spcPct val="80000"/>
              </a:lnSpc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Bodoni MT" panose="02070603080606020203" pitchFamily="18" charset="0"/>
              </a:rPr>
              <a:t>Specific Gifts to Specific People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8B69B-B6A8-47C5-B999-F7489FE1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Bodoni MT" panose="02070603080606020203" pitchFamily="18" charset="0"/>
              </a:rPr>
              <a:t>22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45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BF95-49B8-4BDF-B928-4CC2FBE1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Probate vs.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60393-440D-4F62-A47E-C0097CA5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4" y="2150532"/>
            <a:ext cx="9118600" cy="4462023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Will</a:t>
            </a:r>
          </a:p>
          <a:p>
            <a:pPr lvl="1">
              <a:spcBef>
                <a:spcPts val="5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Legal Process: </a:t>
            </a:r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Probate</a:t>
            </a:r>
          </a:p>
          <a:p>
            <a:pPr lvl="1">
              <a:spcBef>
                <a:spcPts val="5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Responsible Party: </a:t>
            </a:r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Executor</a:t>
            </a:r>
          </a:p>
          <a:p>
            <a:pPr lvl="1">
              <a:spcBef>
                <a:spcPts val="5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Who gets what?: </a:t>
            </a:r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Your choice</a:t>
            </a:r>
          </a:p>
          <a:p>
            <a:pPr marL="446088" lvl="1" indent="0">
              <a:spcBef>
                <a:spcPts val="500"/>
              </a:spcBef>
              <a:buNone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  <a:p>
            <a:pPr>
              <a:spcBef>
                <a:spcPts val="500"/>
              </a:spcBef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No Will</a:t>
            </a:r>
          </a:p>
          <a:p>
            <a:pPr lvl="1">
              <a:spcBef>
                <a:spcPts val="5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Legal Process: </a:t>
            </a:r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Administration</a:t>
            </a:r>
          </a:p>
          <a:p>
            <a:pPr lvl="1">
              <a:spcBef>
                <a:spcPts val="5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Responsible Party: </a:t>
            </a:r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Administrator</a:t>
            </a:r>
          </a:p>
          <a:p>
            <a:pPr lvl="1">
              <a:spcBef>
                <a:spcPts val="5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Who gets what?: </a:t>
            </a:r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State default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05635-1654-423A-8175-ECA8D6E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Bodoni MT" panose="02070603080606020203" pitchFamily="18" charset="0"/>
              </a:rPr>
              <a:t>23</a:t>
            </a:fld>
            <a:endParaRPr lang="en-US" dirty="0">
              <a:latin typeface="Bodoni MT" panose="02070603080606020203" pitchFamily="18" charset="0"/>
            </a:endParaRPr>
          </a:p>
        </p:txBody>
      </p:sp>
      <p:pic>
        <p:nvPicPr>
          <p:cNvPr id="6" name="Picture 5" descr="A picture containing indoor, table, sitting, hammer&#10;&#10;Description generated with very high confidence">
            <a:extLst>
              <a:ext uri="{FF2B5EF4-FFF2-40B4-BE49-F238E27FC236}">
                <a16:creationId xmlns:a16="http://schemas.microsoft.com/office/drawing/2014/main" id="{D5EC856A-312D-4B21-99B4-93D36BDA3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957" y="2558031"/>
            <a:ext cx="4206077" cy="31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06871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BF95-49B8-4BDF-B928-4CC2FBE1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45" y="598356"/>
            <a:ext cx="9759422" cy="1399777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What Does My Executor Do?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An Executor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“Steps into your shoes”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60393-440D-4F62-A47E-C0097CA5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998133"/>
            <a:ext cx="10083344" cy="4624048"/>
          </a:xfrm>
        </p:spPr>
        <p:txBody>
          <a:bodyPr>
            <a:normAutofit/>
          </a:bodyPr>
          <a:lstStyle/>
          <a:p>
            <a:pPr marL="554037" indent="-514350"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Delivers your Will to the Court</a:t>
            </a:r>
          </a:p>
          <a:p>
            <a:pPr marL="554037" indent="-514350"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Collects your Probate assets</a:t>
            </a:r>
          </a:p>
          <a:p>
            <a:pPr marL="554037" indent="-514350"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Pays funeral expenses</a:t>
            </a:r>
          </a:p>
          <a:p>
            <a:pPr marL="554037" indent="-514350"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Pays creditors &amp; taxes</a:t>
            </a:r>
          </a:p>
          <a:p>
            <a:pPr marL="554037" indent="-514350"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Hires help (attorneys, accountants, movers)</a:t>
            </a:r>
          </a:p>
          <a:p>
            <a:pPr marL="554037" indent="-514350"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Can get the Testator’s medical records</a:t>
            </a:r>
          </a:p>
          <a:p>
            <a:pPr marL="554037" indent="-514350"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Can bring a lawsuit</a:t>
            </a:r>
          </a:p>
          <a:p>
            <a:pPr marL="554037" indent="-514350"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Cleans out your closet</a:t>
            </a:r>
          </a:p>
          <a:p>
            <a:pPr marL="554037" indent="-514350">
              <a:buFont typeface="+mj-lt"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Gives Money to the Beneficiaries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05635-1654-423A-8175-ECA8D6E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Bodoni MT" panose="02070603080606020203" pitchFamily="18" charset="0"/>
              </a:rPr>
              <a:t>24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BF95-49B8-4BDF-B928-4CC2FBE1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Order of Who Gets Paid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60393-440D-4F62-A47E-C0097CA5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27182"/>
            <a:ext cx="9801591" cy="4121217"/>
          </a:xfrm>
        </p:spPr>
        <p:txBody>
          <a:bodyPr>
            <a:normAutofit/>
          </a:bodyPr>
          <a:lstStyle/>
          <a:p>
            <a:pPr marL="554037" indent="-514350"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Funeral Home &amp; Burial Costs</a:t>
            </a:r>
          </a:p>
          <a:p>
            <a:pPr marL="554037" indent="-514350"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Attorneys, Accountants &amp; Court Fees</a:t>
            </a:r>
          </a:p>
          <a:p>
            <a:pPr marL="554037" indent="-514350"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Executor Fees</a:t>
            </a:r>
          </a:p>
          <a:p>
            <a:pPr marL="554037" indent="-514350"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Preferred Creditors (Government, mortgage)</a:t>
            </a:r>
          </a:p>
          <a:p>
            <a:pPr marL="554037" indent="-514350"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Non-preferred Creditors (everyone else)</a:t>
            </a:r>
          </a:p>
          <a:p>
            <a:pPr marL="554037" indent="-514350">
              <a:buFont typeface="+mj-lt"/>
              <a:buAutoNum type="arabicPeriod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Beneficiaries in Will (or Administration)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05635-1654-423A-8175-ECA8D6E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Bodoni MT" panose="02070603080606020203" pitchFamily="18" charset="0"/>
              </a:rPr>
              <a:t>25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8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CA25C-97C2-4E6A-9442-6B766758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27772"/>
            <a:ext cx="9404723" cy="1016243"/>
          </a:xfrm>
        </p:spPr>
        <p:txBody>
          <a:bodyPr/>
          <a:lstStyle/>
          <a:p>
            <a:r>
              <a:rPr lang="en-US" sz="4400" b="1" dirty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Bodoni MT" panose="02070603080606020203" pitchFamily="18" charset="0"/>
              </a:rPr>
              <a:t>Want something? </a:t>
            </a:r>
            <a:r>
              <a:rPr lang="en-US" sz="4400" u="sng" dirty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Bodoni MT" panose="02070603080606020203" pitchFamily="18" charset="0"/>
              </a:rPr>
              <a:t>Get it in writing!</a:t>
            </a:r>
            <a:endParaRPr lang="en-US" u="sng" dirty="0">
              <a:solidFill>
                <a:schemeClr val="tx1">
                  <a:lumMod val="9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9D270-5295-453B-8761-1A5196BF8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2030932"/>
            <a:ext cx="9938879" cy="4183601"/>
          </a:xfrm>
        </p:spPr>
        <p:txBody>
          <a:bodyPr/>
          <a:lstStyle/>
          <a:p>
            <a:pPr marL="39688" lvl="0" indent="0">
              <a:lnSpc>
                <a:spcPct val="80000"/>
              </a:lnSpc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If the “Testator” tells you one thing, but the Will says something else, the Will wins</a:t>
            </a:r>
          </a:p>
          <a:p>
            <a:pPr marL="39688" lvl="0" indent="0">
              <a:lnSpc>
                <a:spcPct val="80000"/>
              </a:lnSpc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US" sz="36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  <a:p>
            <a:pPr marL="730079" lvl="1" indent="-297179">
              <a:lnSpc>
                <a:spcPct val="80000"/>
              </a:lnSpc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i="1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Example:</a:t>
            </a:r>
            <a:r>
              <a:rPr lang="en-US" sz="36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Mom tells you that you get her jewelry, the Will says your sister gets it </a:t>
            </a:r>
            <a:r>
              <a:rPr lang="en-US" sz="36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sym typeface="Wingdings" panose="05000000000000000000" pitchFamily="2" charset="2"/>
              </a:rPr>
              <a:t> your sister gets the jewelry.</a:t>
            </a:r>
          </a:p>
          <a:p>
            <a:pPr marL="432900" lvl="1" indent="0">
              <a:lnSpc>
                <a:spcPct val="80000"/>
              </a:lnSpc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US" sz="36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  <a:sym typeface="Wingdings" panose="05000000000000000000" pitchFamily="2" charset="2"/>
            </a:endParaRPr>
          </a:p>
          <a:p>
            <a:pPr marL="730079" lvl="1" indent="-297179">
              <a:lnSpc>
                <a:spcPct val="80000"/>
              </a:lnSpc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sym typeface="Wingdings" panose="05000000000000000000" pitchFamily="2" charset="2"/>
              </a:rPr>
              <a:t>NO “</a:t>
            </a:r>
            <a:r>
              <a:rPr lang="en-US" sz="3600" u="sng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sym typeface="Wingdings" panose="05000000000000000000" pitchFamily="2" charset="2"/>
              </a:rPr>
              <a:t>Dead Man’s Rule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sym typeface="Wingdings" panose="05000000000000000000" pitchFamily="2" charset="2"/>
              </a:rPr>
              <a:t>” in New York</a:t>
            </a:r>
            <a:endParaRPr lang="en-US" sz="36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17EC-38C4-46D4-BDF6-7B280B29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Bodoni MT" panose="02070603080606020203" pitchFamily="18" charset="0"/>
              </a:rPr>
              <a:t>26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0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4AF19-96A6-4A7F-80CA-9816B405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9404723" cy="110369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Trusts: What Are Trusts?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DBC47-1B84-4D57-B1F4-308AC7480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2281188"/>
            <a:ext cx="11251932" cy="396721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Bodoni MT" panose="02070603080606020203" pitchFamily="18" charset="0"/>
              </a:rPr>
              <a:t>Written and signed legal documents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Bodoni MT" panose="02070603080606020203" pitchFamily="18" charset="0"/>
              </a:rPr>
              <a:t>That name a creating, administering and beneficial party(</a:t>
            </a:r>
            <a:r>
              <a:rPr lang="en-US" sz="3200" dirty="0" err="1">
                <a:latin typeface="Bodoni MT" panose="02070603080606020203" pitchFamily="18" charset="0"/>
              </a:rPr>
              <a:t>ies</a:t>
            </a:r>
            <a:r>
              <a:rPr lang="en-US" sz="3200" dirty="0">
                <a:latin typeface="Bodoni MT" panose="02070603080606020203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Bodoni MT" panose="02070603080606020203" pitchFamily="18" charset="0"/>
              </a:rPr>
              <a:t>Stating the terms by which the assets held by the document shall be administered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Bodoni MT" panose="02070603080606020203" pitchFamily="18" charset="0"/>
              </a:rPr>
              <a:t>While avoiding court oversight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Bodoni MT" panose="02070603080606020203" pitchFamily="18" charset="0"/>
              </a:rPr>
              <a:t>Which continues to exist after your passing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Bodoni MT" panose="02070603080606020203" pitchFamily="18" charset="0"/>
              </a:rPr>
              <a:t>And only impacts property that is owned by the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66A8F-D429-42D9-85FA-7CEDB380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27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51BE-2CFB-45D2-8DDC-391B8AE6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Wills vs. Trusts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275A31-659D-4549-9316-C71AB4EEA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496858"/>
              </p:ext>
            </p:extLst>
          </p:nvPr>
        </p:nvGraphicFramePr>
        <p:xfrm>
          <a:off x="481263" y="2290813"/>
          <a:ext cx="11107554" cy="4100364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5659655">
                  <a:extLst>
                    <a:ext uri="{9D8B030D-6E8A-4147-A177-3AD203B41FA5}">
                      <a16:colId xmlns:a16="http://schemas.microsoft.com/office/drawing/2014/main" val="3177598551"/>
                    </a:ext>
                  </a:extLst>
                </a:gridCol>
                <a:gridCol w="5447899">
                  <a:extLst>
                    <a:ext uri="{9D8B030D-6E8A-4147-A177-3AD203B41FA5}">
                      <a16:colId xmlns:a16="http://schemas.microsoft.com/office/drawing/2014/main" val="1959249538"/>
                    </a:ext>
                  </a:extLst>
                </a:gridCol>
              </a:tblGrid>
              <a:tr h="683394">
                <a:tc>
                  <a:txBody>
                    <a:bodyPr/>
                    <a:lstStyle/>
                    <a:p>
                      <a:r>
                        <a:rPr lang="en-US" sz="2400" u="sng" dirty="0">
                          <a:latin typeface="Bodoni MT" panose="02070603080606020203" pitchFamily="18" charset="0"/>
                        </a:rPr>
                        <a:t>Wills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>
                          <a:latin typeface="Bodoni MT" panose="02070603080606020203" pitchFamily="18" charset="0"/>
                        </a:rPr>
                        <a:t>Trusts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875159"/>
                  </a:ext>
                </a:extLst>
              </a:tr>
              <a:tr h="683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" panose="02070603080606020203" pitchFamily="18" charset="0"/>
                        </a:rPr>
                        <a:t>Probate =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" panose="02070603080606020203" pitchFamily="18" charset="0"/>
                        </a:rPr>
                        <a:t>Trust Administration = 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8267"/>
                  </a:ext>
                </a:extLst>
              </a:tr>
              <a:tr h="683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" panose="02070603080606020203" pitchFamily="18" charset="0"/>
                        </a:rPr>
                        <a:t>Burden of proof on Executor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" panose="02070603080606020203" pitchFamily="18" charset="0"/>
                        </a:rPr>
                        <a:t>Burden of proof on contesting party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66907"/>
                  </a:ext>
                </a:extLst>
              </a:tr>
              <a:tr h="683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" panose="02070603080606020203" pitchFamily="18" charset="0"/>
                        </a:rPr>
                        <a:t>Slow &amp; more-expensive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" panose="02070603080606020203" pitchFamily="18" charset="0"/>
                        </a:rPr>
                        <a:t>Fast, minimal administrative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6943"/>
                  </a:ext>
                </a:extLst>
              </a:tr>
              <a:tr h="683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" panose="02070603080606020203" pitchFamily="18" charset="0"/>
                        </a:rPr>
                        <a:t>Requires minimal mental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" panose="02070603080606020203" pitchFamily="18" charset="0"/>
                        </a:rPr>
                        <a:t>Requires greater mental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28828"/>
                  </a:ext>
                </a:extLst>
              </a:tr>
              <a:tr h="68339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" panose="02070603080606020203" pitchFamily="18" charset="0"/>
                        </a:rPr>
                        <a:t>Just need to execute to be effective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doni MT" panose="02070603080606020203" pitchFamily="18" charset="0"/>
                        </a:rPr>
                        <a:t>Need to execute </a:t>
                      </a:r>
                      <a:r>
                        <a:rPr lang="en-US" sz="2400" b="1" dirty="0">
                          <a:latin typeface="Bodoni MT" panose="02070603080606020203" pitchFamily="18" charset="0"/>
                        </a:rPr>
                        <a:t>AND FUND </a:t>
                      </a:r>
                      <a:r>
                        <a:rPr lang="en-US" sz="2400" dirty="0">
                          <a:latin typeface="Bodoni MT" panose="02070603080606020203" pitchFamily="18" charset="0"/>
                        </a:rPr>
                        <a:t>trust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1943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104C90-A913-4FA3-AA9C-B5DF79BA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28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03C6-CC56-43C2-83F4-DFD45EA1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12268"/>
            <a:ext cx="9404723" cy="122240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Trusts: Who Are the Parties?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4FB21ED-D272-480D-AB63-45569AA70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381230"/>
              </p:ext>
            </p:extLst>
          </p:nvPr>
        </p:nvGraphicFramePr>
        <p:xfrm>
          <a:off x="644524" y="1828799"/>
          <a:ext cx="10145395" cy="4668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89524-287C-4BBA-8D05-E1460069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29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43329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BF4E9-5CED-40B4-B9D9-8469DFCE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What Are We Talking About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86A4E-C22C-43E8-90D5-EED859E28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2198254"/>
            <a:ext cx="5514109" cy="4248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Bodoni MT" panose="02070603080606020203" pitchFamily="18" charset="0"/>
              </a:rPr>
              <a:t>Money</a:t>
            </a:r>
            <a:endParaRPr lang="en-US" b="1" u="sng" dirty="0">
              <a:latin typeface="Bodoni MT" panose="02070603080606020203" pitchFamily="18" charset="0"/>
            </a:endParaRPr>
          </a:p>
          <a:p>
            <a:r>
              <a:rPr lang="en-US" sz="2800" dirty="0">
                <a:latin typeface="Bodoni MT" panose="02070603080606020203" pitchFamily="18" charset="0"/>
              </a:rPr>
              <a:t>Saving Money on Health Care and Court Costs</a:t>
            </a:r>
          </a:p>
          <a:p>
            <a:r>
              <a:rPr lang="en-US" sz="2800" dirty="0">
                <a:latin typeface="Bodoni MT" panose="02070603080606020203" pitchFamily="18" charset="0"/>
              </a:rPr>
              <a:t>Transferring Money / Wealth to Other People</a:t>
            </a:r>
          </a:p>
          <a:p>
            <a:r>
              <a:rPr lang="en-US" sz="2800" dirty="0">
                <a:latin typeface="Bodoni MT" panose="02070603080606020203" pitchFamily="18" charset="0"/>
              </a:rPr>
              <a:t>Preserving Family Wealth</a:t>
            </a:r>
          </a:p>
        </p:txBody>
      </p:sp>
      <p:pic>
        <p:nvPicPr>
          <p:cNvPr id="5" name="Picture 4" descr="A picture containing sky, indoor&#10;&#10;Description generated with very high confidence">
            <a:extLst>
              <a:ext uri="{FF2B5EF4-FFF2-40B4-BE49-F238E27FC236}">
                <a16:creationId xmlns:a16="http://schemas.microsoft.com/office/drawing/2014/main" id="{9D5CB94C-91CC-457E-93E4-355653870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017" y="2382982"/>
            <a:ext cx="5411823" cy="359886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7A581-7D15-4FBA-A7DB-CBD3F926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3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12271"/>
      </p:ext>
    </p:extLst>
  </p:cSld>
  <p:clrMapOvr>
    <a:masterClrMapping/>
  </p:clrMapOvr>
  <p:transition spd="slow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80C3-D775-4642-9ECB-5AB88832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Why Revocable Trusts?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414696-4531-437D-8B1F-4EE23FD19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422" y="2206818"/>
            <a:ext cx="8481194" cy="19031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B022EE-2B9C-48D4-8AD4-DF9EC8189D55}"/>
              </a:ext>
            </a:extLst>
          </p:cNvPr>
          <p:cNvSpPr/>
          <p:nvPr/>
        </p:nvSpPr>
        <p:spPr>
          <a:xfrm>
            <a:off x="1418740" y="2366709"/>
            <a:ext cx="2228586" cy="1592843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97C53D-81A7-4640-B9E5-E33022ABED2A}"/>
              </a:ext>
            </a:extLst>
          </p:cNvPr>
          <p:cNvGrpSpPr/>
          <p:nvPr/>
        </p:nvGrpSpPr>
        <p:grpSpPr>
          <a:xfrm>
            <a:off x="1289422" y="4298847"/>
            <a:ext cx="8481194" cy="2233741"/>
            <a:chOff x="38587" y="1771398"/>
            <a:chExt cx="6400800" cy="196170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69A17A8-1E6E-4021-904A-40AEA76A4593}"/>
                </a:ext>
              </a:extLst>
            </p:cNvPr>
            <p:cNvSpPr/>
            <p:nvPr/>
          </p:nvSpPr>
          <p:spPr>
            <a:xfrm>
              <a:off x="38587" y="1771398"/>
              <a:ext cx="6400800" cy="19617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B020E108-0908-43CC-B406-6DBAE7B2CAD8}"/>
                </a:ext>
              </a:extLst>
            </p:cNvPr>
            <p:cNvSpPr txBox="1"/>
            <p:nvPr/>
          </p:nvSpPr>
          <p:spPr>
            <a:xfrm>
              <a:off x="1514918" y="1771398"/>
              <a:ext cx="4924469" cy="1961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b="1" u="none" kern="1200" dirty="0">
                  <a:latin typeface="Bodoni MT" panose="02070603080606020203" pitchFamily="18" charset="0"/>
                </a:rPr>
                <a:t>        </a:t>
              </a:r>
              <a:r>
                <a:rPr lang="en-US" sz="2700" b="1" u="sng" kern="1200" dirty="0">
                  <a:latin typeface="Bodoni MT" panose="02070603080606020203" pitchFamily="18" charset="0"/>
                </a:rPr>
                <a:t>AFTER LIFE</a:t>
              </a:r>
              <a:endParaRPr lang="en-US" sz="2700" kern="1200" dirty="0">
                <a:latin typeface="Bodoni MT" panose="02070603080606020203" pitchFamily="18" charset="0"/>
              </a:endParaRP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>
                  <a:latin typeface="Bodoni MT" panose="02070603080606020203" pitchFamily="18" charset="0"/>
                </a:rPr>
                <a:t>        Privacy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>
                  <a:latin typeface="Bodoni MT" panose="02070603080606020203" pitchFamily="18" charset="0"/>
                </a:rPr>
                <a:t>        No Probate Fees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>
                  <a:latin typeface="Bodoni MT" panose="02070603080606020203" pitchFamily="18" charset="0"/>
                </a:rPr>
                <a:t>        Faster Distribution</a:t>
              </a:r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>
                  <a:latin typeface="Bodoni MT" panose="02070603080606020203" pitchFamily="18" charset="0"/>
                </a:rPr>
                <a:t>        Flexibility on Distribution Terms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24CBD2-7C63-414A-836C-618DA96687FC}"/>
              </a:ext>
            </a:extLst>
          </p:cNvPr>
          <p:cNvSpPr/>
          <p:nvPr/>
        </p:nvSpPr>
        <p:spPr>
          <a:xfrm>
            <a:off x="1372507" y="4389752"/>
            <a:ext cx="2321053" cy="2051930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D3C057-6D3E-421A-87D4-9B206E76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30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25CE-6583-4E0E-BB2E-FFD23D6D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02644"/>
            <a:ext cx="9404723" cy="118390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Revocable Trusts: Who Does What?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2E6DF1-7971-44E0-9638-F277361FB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206653"/>
              </p:ext>
            </p:extLst>
          </p:nvPr>
        </p:nvGraphicFramePr>
        <p:xfrm>
          <a:off x="356134" y="1395663"/>
          <a:ext cx="10510788" cy="488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ED2936-8813-4B1D-BA1C-AB1AB90E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31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26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EA1E-84CA-48FB-BDEE-99721A2F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1" y="609601"/>
            <a:ext cx="9872249" cy="139245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Trusts Help Avoid Beneficiary Creditor Claims and Personal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12C1-DC25-4E64-B977-50BEE4CD1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91" y="2146434"/>
            <a:ext cx="10935271" cy="4101965"/>
          </a:xfrm>
        </p:spPr>
        <p:txBody>
          <a:bodyPr>
            <a:noAutofit/>
          </a:bodyPr>
          <a:lstStyle/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Spendthrift Provision: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If beneficiary has creditor issues (or divorce)</a:t>
            </a:r>
          </a:p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Substance Abuse Provision: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If beneficiary has drug abuse issues</a:t>
            </a:r>
          </a:p>
          <a:p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Marital Requirements: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Limits beneficiary if they don’t sign a pre-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nup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 or post-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nup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Can leave money as multiple distributive times</a:t>
            </a:r>
          </a:p>
          <a:p>
            <a:pPr lvl="1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Prior to 35, health and education</a:t>
            </a:r>
          </a:p>
          <a:p>
            <a:pPr lvl="1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At 25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sym typeface="Wingdings" panose="05000000000000000000" pitchFamily="2" charset="2"/>
              </a:rPr>
              <a:t> ¼ of Trust</a:t>
            </a:r>
          </a:p>
          <a:p>
            <a:pPr lvl="1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sym typeface="Wingdings" panose="05000000000000000000" pitchFamily="2" charset="2"/>
              </a:rPr>
              <a:t>At 30  ¼ of Trust</a:t>
            </a:r>
          </a:p>
          <a:p>
            <a:pPr lvl="1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sym typeface="Wingdings" panose="05000000000000000000" pitchFamily="2" charset="2"/>
              </a:rPr>
              <a:t>At 35  Rest of Trust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8887D-D9E8-4518-9E35-AFB1D5B1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Bodoni MT" panose="02070603080606020203" pitchFamily="18" charset="0"/>
              </a:rPr>
              <a:t>32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01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E5EC-3F70-4359-8BCB-8AC7B006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1" y="753227"/>
            <a:ext cx="9404723" cy="87556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Why Irrevocable Trusts?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4409F-11B1-4923-A37B-63FF8A310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125133"/>
            <a:ext cx="10428289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Bodoni MT" panose="02070603080606020203" pitchFamily="18" charset="0"/>
              </a:rPr>
              <a:t>There are ONLY 3 reasons to have an irrevocable trust:</a:t>
            </a:r>
          </a:p>
          <a:p>
            <a:pPr marL="0" indent="0">
              <a:buNone/>
            </a:pPr>
            <a:endParaRPr lang="en-US" sz="800" dirty="0">
              <a:latin typeface="Bodoni MT" panose="020706030806060202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latin typeface="Bodoni MT" panose="02070603080606020203" pitchFamily="18" charset="0"/>
              </a:rPr>
              <a:t>Creditor Protection for YOU</a:t>
            </a:r>
          </a:p>
          <a:p>
            <a:pPr lvl="1"/>
            <a:r>
              <a:rPr lang="en-US" u="sng" dirty="0">
                <a:latin typeface="Bodoni MT" panose="02070603080606020203" pitchFamily="18" charset="0"/>
              </a:rPr>
              <a:t>For Who</a:t>
            </a:r>
            <a:r>
              <a:rPr lang="en-US" dirty="0">
                <a:latin typeface="Bodoni MT" panose="02070603080606020203" pitchFamily="18" charset="0"/>
              </a:rPr>
              <a:t>: If you get sued often (Construction, OBGYN)</a:t>
            </a:r>
          </a:p>
          <a:p>
            <a:pPr marL="457200" lvl="1" indent="0">
              <a:buNone/>
            </a:pPr>
            <a:endParaRPr lang="en-US" sz="800" dirty="0">
              <a:latin typeface="Bodoni MT" panose="020706030806060202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latin typeface="Bodoni MT" panose="02070603080606020203" pitchFamily="18" charset="0"/>
              </a:rPr>
              <a:t>Reduce Estate Taxes</a:t>
            </a:r>
          </a:p>
          <a:p>
            <a:pPr lvl="1"/>
            <a:r>
              <a:rPr lang="en-US" u="sng" dirty="0">
                <a:latin typeface="Bodoni MT" panose="02070603080606020203" pitchFamily="18" charset="0"/>
              </a:rPr>
              <a:t>For Who</a:t>
            </a:r>
            <a:r>
              <a:rPr lang="en-US" dirty="0">
                <a:latin typeface="Bodoni MT" panose="02070603080606020203" pitchFamily="18" charset="0"/>
              </a:rPr>
              <a:t>: The wealthy</a:t>
            </a:r>
          </a:p>
          <a:p>
            <a:pPr marL="457200" lvl="1" indent="0">
              <a:buNone/>
            </a:pPr>
            <a:endParaRPr lang="en-US" sz="800" dirty="0">
              <a:latin typeface="Bodoni MT" panose="020706030806060202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latin typeface="Bodoni MT" panose="02070603080606020203" pitchFamily="18" charset="0"/>
              </a:rPr>
              <a:t>Procure Government Benefits</a:t>
            </a:r>
          </a:p>
          <a:p>
            <a:pPr lvl="1"/>
            <a:r>
              <a:rPr lang="en-US" u="sng" dirty="0">
                <a:latin typeface="Bodoni MT" panose="02070603080606020203" pitchFamily="18" charset="0"/>
              </a:rPr>
              <a:t>For Who</a:t>
            </a:r>
            <a:r>
              <a:rPr lang="en-US" dirty="0">
                <a:latin typeface="Bodoni MT" panose="02070603080606020203" pitchFamily="18" charset="0"/>
              </a:rPr>
              <a:t>: The poor, sick and disabled</a:t>
            </a:r>
          </a:p>
          <a:p>
            <a:pPr lvl="1"/>
            <a:endParaRPr lang="en-US" dirty="0">
              <a:latin typeface="Bodoni MT" panose="02070603080606020203" pitchFamily="18" charset="0"/>
            </a:endParaRPr>
          </a:p>
          <a:p>
            <a:pPr marL="57150" indent="0">
              <a:buNone/>
            </a:pPr>
            <a:r>
              <a:rPr lang="en-US" sz="2400" dirty="0">
                <a:latin typeface="Bodoni MT" panose="02070603080606020203" pitchFamily="18" charset="0"/>
              </a:rPr>
              <a:t>You MUST give up some control to get these benefits (I.e. trust can’t be changed AND you can’t be both Trustee &amp; Beneficiary)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6CB04-DB0D-4DFA-972C-6A1EE803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33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42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A92C-D731-4825-B57F-BDA9AC7A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70020"/>
            <a:ext cx="9404723" cy="119353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Irrevocable Trusts: Who Does What?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1B200F-CEB8-404C-8A8F-42C4BC3A2D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463310"/>
              </p:ext>
            </p:extLst>
          </p:nvPr>
        </p:nvGraphicFramePr>
        <p:xfrm>
          <a:off x="779646" y="1963554"/>
          <a:ext cx="997177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539F5-CA19-4257-9966-E6EA2EA2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34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EA1E-84CA-48FB-BDEE-99721A2F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73" y="654518"/>
            <a:ext cx="9927667" cy="129941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Funding Trusts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12C1-DC25-4E64-B977-50BEE4CD1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79056"/>
            <a:ext cx="10307639" cy="442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MUST name the Trust as a Current Owner or Future Beneficiary</a:t>
            </a:r>
          </a:p>
          <a:p>
            <a:pPr marL="0" indent="0">
              <a:buNone/>
            </a:pP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Current Assets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sym typeface="Wingdings" panose="05000000000000000000" pitchFamily="2" charset="2"/>
              </a:rPr>
              <a:t> Name Trust a Current Owner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sym typeface="Wingdings" panose="05000000000000000000" pitchFamily="2" charset="2"/>
              </a:rPr>
              <a:t>Bank / Brokerage Accounts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sym typeface="Wingdings" panose="05000000000000000000" pitchFamily="2" charset="2"/>
              </a:rPr>
              <a:t>Real Estate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sym typeface="Wingdings" panose="05000000000000000000" pitchFamily="2" charset="2"/>
              </a:rPr>
              <a:t>Business Interests</a:t>
            </a:r>
          </a:p>
          <a:p>
            <a:pPr marL="457200" lvl="1" indent="0">
              <a:buNone/>
            </a:pP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Future Assets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sym typeface="Wingdings" panose="05000000000000000000" pitchFamily="2" charset="2"/>
              </a:rPr>
              <a:t> Change Beneficiary Form to Trust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Life Insurance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Retirement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8887D-D9E8-4518-9E35-AFB1D5B1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Bodoni MT" panose="02070603080606020203" pitchFamily="18" charset="0"/>
              </a:rPr>
              <a:t>35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6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2D987-8876-4B05-ABE1-EF75118E3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Thank You!!!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F2566-BB19-49E9-8C31-8C0629006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137836"/>
            <a:ext cx="9613861" cy="3214837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sz="2800" b="1" dirty="0">
                <a:latin typeface="Bodoni MT" panose="02070603080606020203" pitchFamily="18" charset="0"/>
              </a:rPr>
              <a:t>Brian Zimmet, Esq.</a:t>
            </a:r>
          </a:p>
          <a:p>
            <a:pPr marL="0" indent="0" algn="r">
              <a:buNone/>
            </a:pPr>
            <a:r>
              <a:rPr lang="en-US" sz="2800" b="1" dirty="0">
                <a:latin typeface="Bodoni MT" panose="02070603080606020203" pitchFamily="18" charset="0"/>
              </a:rPr>
              <a:t>Daniel A. Timins, Esq., CFP®</a:t>
            </a:r>
          </a:p>
          <a:p>
            <a:pPr marL="0" indent="0" algn="r">
              <a:buNone/>
            </a:pPr>
            <a:r>
              <a:rPr lang="en-US" sz="2800" b="1" dirty="0">
                <a:latin typeface="Bodoni MT" panose="02070603080606020203" pitchFamily="18" charset="0"/>
              </a:rPr>
              <a:t>Zimmet Law Group</a:t>
            </a:r>
          </a:p>
          <a:p>
            <a:pPr marL="0" indent="0" algn="r">
              <a:buNone/>
            </a:pPr>
            <a:r>
              <a:rPr lang="en-US" dirty="0">
                <a:latin typeface="Bodoni MT" panose="02070603080606020203" pitchFamily="18" charset="0"/>
              </a:rPr>
              <a:t>477 Madison Avenue, Suite 240</a:t>
            </a:r>
          </a:p>
          <a:p>
            <a:pPr marL="0" indent="0" algn="r">
              <a:buNone/>
            </a:pPr>
            <a:r>
              <a:rPr lang="en-US" dirty="0">
                <a:latin typeface="Bodoni MT" panose="02070603080606020203" pitchFamily="18" charset="0"/>
              </a:rPr>
              <a:t>New York, NY 10022</a:t>
            </a:r>
          </a:p>
          <a:p>
            <a:pPr marL="0" indent="0" algn="r">
              <a:buNone/>
            </a:pPr>
            <a:r>
              <a:rPr lang="en-US" dirty="0">
                <a:latin typeface="Bodoni MT" panose="020706030806060202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www.zimmetlaw.com</a:t>
            </a:r>
            <a:endParaRPr lang="en-US" dirty="0">
              <a:latin typeface="Bodoni MT" panose="02070603080606020203" pitchFamily="18" charset="0"/>
            </a:endParaRPr>
          </a:p>
          <a:p>
            <a:pPr marL="0" indent="0" algn="r">
              <a:buNone/>
            </a:pPr>
            <a:r>
              <a:rPr lang="en-US" dirty="0">
                <a:latin typeface="Bodoni MT" panose="02070603080606020203" pitchFamily="18" charset="0"/>
              </a:rPr>
              <a:t>(212) 922-1330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37495-A5A2-4997-B9F7-F5FABCADA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210" y="2163950"/>
            <a:ext cx="5536570" cy="8583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95A52-2A81-42EE-B441-430C6F3F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36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85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3A0AF-8A73-427A-93CD-5FDDE755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Legal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40B7D-6A7F-4142-97AB-E270E71C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257" y="2570111"/>
            <a:ext cx="6516509" cy="3599316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Bodoni MT" panose="02070603080606020203" pitchFamily="18" charset="0"/>
              </a:rPr>
              <a:t>Power of Attorney [“POA”]</a:t>
            </a:r>
          </a:p>
          <a:p>
            <a:r>
              <a:rPr lang="en-US" sz="3000" dirty="0">
                <a:latin typeface="Bodoni MT" panose="02070603080606020203" pitchFamily="18" charset="0"/>
              </a:rPr>
              <a:t>Health Care Proxy [“HCP”]</a:t>
            </a:r>
          </a:p>
          <a:p>
            <a:r>
              <a:rPr lang="en-US" sz="3000" dirty="0">
                <a:latin typeface="Bodoni MT" panose="02070603080606020203" pitchFamily="18" charset="0"/>
              </a:rPr>
              <a:t>Living Will [“LW”]</a:t>
            </a:r>
          </a:p>
          <a:p>
            <a:r>
              <a:rPr lang="en-US" sz="3000" dirty="0">
                <a:latin typeface="Bodoni MT" panose="02070603080606020203" pitchFamily="18" charset="0"/>
              </a:rPr>
              <a:t>Last Will &amp; Testament [“LWT”]</a:t>
            </a:r>
          </a:p>
          <a:p>
            <a:r>
              <a:rPr lang="en-US" sz="3000" dirty="0">
                <a:latin typeface="Bodoni MT" panose="02070603080606020203" pitchFamily="18" charset="0"/>
              </a:rPr>
              <a:t>Trusts</a:t>
            </a:r>
          </a:p>
          <a:p>
            <a:endParaRPr lang="en-US" dirty="0"/>
          </a:p>
        </p:txBody>
      </p:sp>
      <p:pic>
        <p:nvPicPr>
          <p:cNvPr id="9" name="Picture 8" descr="A close up of a pen&#10;&#10;Description generated with very high confidence">
            <a:extLst>
              <a:ext uri="{FF2B5EF4-FFF2-40B4-BE49-F238E27FC236}">
                <a16:creationId xmlns:a16="http://schemas.microsoft.com/office/drawing/2014/main" id="{E87DF1D6-4857-4B21-86CA-1718DF178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25" y="3066473"/>
            <a:ext cx="3743807" cy="210589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58EF94C-B25C-4DCF-B6BA-ACEC7A53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4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03C6-CC56-43C2-83F4-DFD45EA1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3019"/>
            <a:ext cx="9404723" cy="122240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Power of Attorney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8B85-339F-45A8-A1D4-A9589B96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6" y="2040556"/>
            <a:ext cx="10578164" cy="450462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>
                <a:latin typeface="Bodoni MT" panose="02070603080606020203" pitchFamily="18" charset="0"/>
              </a:rPr>
              <a:t>A legal document</a:t>
            </a:r>
          </a:p>
          <a:p>
            <a:pPr marL="457200" indent="-457200">
              <a:buAutoNum type="arabicPeriod"/>
            </a:pPr>
            <a:r>
              <a:rPr lang="en-US" sz="3200" dirty="0">
                <a:latin typeface="Bodoni MT" panose="02070603080606020203" pitchFamily="18" charset="0"/>
              </a:rPr>
              <a:t>Naming another person</a:t>
            </a:r>
          </a:p>
          <a:p>
            <a:pPr marL="457200" indent="-457200">
              <a:buAutoNum type="arabicPeriod"/>
            </a:pPr>
            <a:r>
              <a:rPr lang="en-US" sz="3200" dirty="0">
                <a:latin typeface="Bodoni MT" panose="02070603080606020203" pitchFamily="18" charset="0"/>
              </a:rPr>
              <a:t>Who can make financial decisions for you</a:t>
            </a:r>
          </a:p>
          <a:p>
            <a:pPr marL="457200" indent="-457200">
              <a:buAutoNum type="arabicPeriod"/>
            </a:pPr>
            <a:r>
              <a:rPr lang="en-US" sz="3200" dirty="0">
                <a:latin typeface="Bodoni MT" panose="02070603080606020203" pitchFamily="18" charset="0"/>
              </a:rPr>
              <a:t>Including (sometimes) gifting your money to others</a:t>
            </a:r>
          </a:p>
          <a:p>
            <a:pPr marL="457200" indent="-457200">
              <a:buAutoNum type="arabicPeriod"/>
            </a:pPr>
            <a:r>
              <a:rPr lang="en-US" sz="3200" dirty="0">
                <a:latin typeface="Bodoni MT" panose="02070603080606020203" pitchFamily="18" charset="0"/>
              </a:rPr>
              <a:t>While you are alive</a:t>
            </a:r>
          </a:p>
          <a:p>
            <a:pPr marL="457200" indent="-457200">
              <a:buAutoNum type="arabicPeriod"/>
            </a:pPr>
            <a:endParaRPr lang="en-US" sz="3200" dirty="0">
              <a:latin typeface="Bodoni MT" panose="02070603080606020203" pitchFamily="18" charset="0"/>
            </a:endParaRPr>
          </a:p>
          <a:p>
            <a:r>
              <a:rPr lang="en-US" sz="3200" dirty="0">
                <a:latin typeface="Bodoni MT" panose="02070603080606020203" pitchFamily="18" charset="0"/>
              </a:rPr>
              <a:t>Your “Attorney-in-Fact” under your POA does NOT need to be a lawyer – it is usually a family member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A77FD-9AC4-4B31-8F08-4D59BD1E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5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03C6-CC56-43C2-83F4-DFD45EA1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Power of Attorney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8B85-339F-45A8-A1D4-A9589B96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658296" cy="411011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Bodoni MT" panose="02070603080606020203" pitchFamily="18" charset="0"/>
              </a:rPr>
              <a:t>Each state has their own POA (their “Statutory Form”)</a:t>
            </a: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r>
              <a:rPr lang="en-US" sz="2000" dirty="0">
                <a:latin typeface="Bodoni MT" panose="02070603080606020203" pitchFamily="18" charset="0"/>
              </a:rPr>
              <a:t>Some financial companies have their own form (it is only good for working with that company)</a:t>
            </a:r>
          </a:p>
          <a:p>
            <a:pPr marL="0" indent="0">
              <a:buNone/>
            </a:pPr>
            <a:endParaRPr lang="en-US" sz="2000" dirty="0">
              <a:latin typeface="Bodoni MT" panose="02070603080606020203" pitchFamily="18" charset="0"/>
            </a:endParaRPr>
          </a:p>
          <a:p>
            <a:r>
              <a:rPr lang="en-US" sz="2000" dirty="0">
                <a:latin typeface="Bodoni MT" panose="02070603080606020203" pitchFamily="18" charset="0"/>
              </a:rPr>
              <a:t>Can allow your “Attorney-In-Fact” to: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Pay your bills / write checks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Change your investments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Buy or sell your stuff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Filing income taxes</a:t>
            </a:r>
          </a:p>
          <a:p>
            <a:pPr lvl="1"/>
            <a:r>
              <a:rPr lang="en-US" dirty="0">
                <a:latin typeface="Bodoni MT" panose="02070603080606020203" pitchFamily="18" charset="0"/>
              </a:rPr>
              <a:t>Bringing lawsuits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D5C822-519B-40B3-9EBA-A93530652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477" y="2623905"/>
            <a:ext cx="5639886" cy="317243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9F0D5-E0A3-4BCE-B248-4841DC03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6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03C6-CC56-43C2-83F4-DFD45EA1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12268"/>
            <a:ext cx="9404723" cy="119353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Power of Attorney - Gifting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8B85-339F-45A8-A1D4-A9589B96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184935"/>
            <a:ext cx="10520175" cy="4063464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Bodoni MT" panose="02070603080606020203" pitchFamily="18" charset="0"/>
              </a:rPr>
              <a:t>You may allow your agent to </a:t>
            </a:r>
            <a:r>
              <a:rPr lang="en-US" sz="3200" b="1" u="sng" dirty="0">
                <a:latin typeface="Bodoni MT" panose="02070603080606020203" pitchFamily="18" charset="0"/>
              </a:rPr>
              <a:t>GIFT your money </a:t>
            </a:r>
            <a:r>
              <a:rPr lang="en-US" sz="3200" dirty="0">
                <a:latin typeface="Bodoni MT" panose="02070603080606020203" pitchFamily="18" charset="0"/>
              </a:rPr>
              <a:t>while you are alive…but you don’t have to</a:t>
            </a:r>
          </a:p>
          <a:p>
            <a:pPr lvl="1"/>
            <a:r>
              <a:rPr lang="en-US" sz="3200" b="1" i="1" u="sng" dirty="0">
                <a:solidFill>
                  <a:srgbClr val="FFFF00"/>
                </a:solidFill>
                <a:latin typeface="Bodoni MT" panose="02070603080606020203" pitchFamily="18" charset="0"/>
              </a:rPr>
              <a:t>POSITIVES</a:t>
            </a:r>
            <a:r>
              <a:rPr lang="en-US" sz="3200" dirty="0">
                <a:latin typeface="Bodoni MT" panose="02070603080606020203" pitchFamily="18" charset="0"/>
              </a:rPr>
              <a:t>: Medicaid Planning, minimizing some taxes</a:t>
            </a:r>
          </a:p>
          <a:p>
            <a:pPr lvl="1"/>
            <a:r>
              <a:rPr lang="en-US" sz="3200" b="1" i="1" u="sng" dirty="0">
                <a:solidFill>
                  <a:srgbClr val="C00000"/>
                </a:solidFill>
                <a:latin typeface="Bodoni MT" panose="02070603080606020203" pitchFamily="18" charset="0"/>
              </a:rPr>
              <a:t>NEGATIVES</a:t>
            </a:r>
            <a:r>
              <a:rPr lang="en-US" sz="3200" dirty="0">
                <a:latin typeface="Bodoni MT" panose="02070603080606020203" pitchFamily="18" charset="0"/>
              </a:rPr>
              <a:t>: Agent may dispossesses you of some (or most) of your money</a:t>
            </a:r>
          </a:p>
          <a:p>
            <a:pPr lvl="1"/>
            <a:endParaRPr lang="en-US" sz="3200" dirty="0">
              <a:latin typeface="Bodoni MT" panose="02070603080606020203" pitchFamily="18" charset="0"/>
            </a:endParaRPr>
          </a:p>
          <a:p>
            <a:r>
              <a:rPr lang="en-US" sz="3200" dirty="0">
                <a:latin typeface="Bodoni MT" panose="02070603080606020203" pitchFamily="18" charset="0"/>
              </a:rPr>
              <a:t>When you DIE the POA is CANCELLED</a:t>
            </a:r>
          </a:p>
          <a:p>
            <a:pPr lvl="1"/>
            <a:r>
              <a:rPr lang="en-US" sz="3200" dirty="0">
                <a:latin typeface="Bodoni MT" panose="02070603080606020203" pitchFamily="18" charset="0"/>
              </a:rPr>
              <a:t>At that point your WILL is the operative estate document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8703F-DE44-4492-A967-6EE13DC3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7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03C6-CC56-43C2-83F4-DFD45EA1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3018"/>
            <a:ext cx="9404723" cy="124165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Power of Attorney: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8B85-339F-45A8-A1D4-A9589B96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09" y="2117558"/>
            <a:ext cx="10953550" cy="449499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odoni MT" panose="02070603080606020203" pitchFamily="18" charset="0"/>
              </a:rPr>
              <a:t>If you have an aging family member, bring them with you to their bank / financial planner with the POA.</a:t>
            </a:r>
          </a:p>
          <a:p>
            <a:pPr lvl="1"/>
            <a:r>
              <a:rPr lang="en-US" sz="2400" dirty="0">
                <a:latin typeface="Bodoni MT" panose="02070603080606020203" pitchFamily="18" charset="0"/>
              </a:rPr>
              <a:t>Easier to validate a POA when the principal is competent and present.</a:t>
            </a:r>
          </a:p>
          <a:p>
            <a:pPr marL="457200" lvl="1" indent="0">
              <a:buNone/>
            </a:pPr>
            <a:endParaRPr lang="en-US" sz="1000" dirty="0">
              <a:latin typeface="Bodoni MT" panose="02070603080606020203" pitchFamily="18" charset="0"/>
            </a:endParaRPr>
          </a:p>
          <a:p>
            <a:r>
              <a:rPr lang="en-US" sz="2800" dirty="0">
                <a:latin typeface="Bodoni MT" panose="02070603080606020203" pitchFamily="18" charset="0"/>
              </a:rPr>
              <a:t>You do not need an original POA except when transferring real estate for the principal.</a:t>
            </a:r>
          </a:p>
          <a:p>
            <a:pPr marL="0" indent="0">
              <a:buNone/>
            </a:pPr>
            <a:endParaRPr lang="en-US" sz="1100" dirty="0">
              <a:latin typeface="Bodoni MT" panose="02070603080606020203" pitchFamily="18" charset="0"/>
            </a:endParaRPr>
          </a:p>
          <a:p>
            <a:r>
              <a:rPr lang="en-US" sz="2800" i="1" dirty="0">
                <a:solidFill>
                  <a:srgbClr val="FFC000"/>
                </a:solidFill>
                <a:latin typeface="Bodoni MT" panose="02070603080606020203" pitchFamily="18" charset="0"/>
              </a:rPr>
              <a:t>REMEMBER</a:t>
            </a:r>
            <a:r>
              <a:rPr lang="en-US" sz="2800" dirty="0">
                <a:latin typeface="Bodoni MT" panose="02070603080606020203" pitchFamily="18" charset="0"/>
              </a:rPr>
              <a:t> </a:t>
            </a:r>
            <a:r>
              <a:rPr lang="en-US" sz="2800" dirty="0">
                <a:latin typeface="Bodoni MT" panose="02070603080606020203" pitchFamily="18" charset="0"/>
                <a:sym typeface="Wingdings" panose="05000000000000000000" pitchFamily="2" charset="2"/>
              </a:rPr>
              <a:t> </a:t>
            </a:r>
            <a:r>
              <a:rPr lang="en-US" sz="2800" b="1" u="sng" dirty="0">
                <a:latin typeface="Bodoni MT" panose="02070603080606020203" pitchFamily="18" charset="0"/>
                <a:sym typeface="Wingdings" panose="05000000000000000000" pitchFamily="2" charset="2"/>
              </a:rPr>
              <a:t>ONLY appoint someone you TRUST</a:t>
            </a:r>
            <a:r>
              <a:rPr lang="en-US" sz="2800" dirty="0">
                <a:latin typeface="Bodoni MT" panose="02070603080606020203" pitchFamily="18" charset="0"/>
              </a:rPr>
              <a:t>: The POA can serve as a “Blank Check” – you are giving this person access to your finances; by law they are supposed to use the money for your benefit, but they can legally access your money and illegally run away with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54ABC-A97A-483C-A31D-1210EDF7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8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03C6-CC56-43C2-83F4-DFD45EA1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40584"/>
            <a:ext cx="9404723" cy="86594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Health Care Proxy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8B85-339F-45A8-A1D4-A9589B96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71" y="2140018"/>
            <a:ext cx="9758245" cy="420998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odoni MT" panose="02070603080606020203" pitchFamily="18" charset="0"/>
              </a:rPr>
              <a:t>A legal document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odoni MT" panose="02070603080606020203" pitchFamily="18" charset="0"/>
              </a:rPr>
              <a:t>That names an Agent (“Health Care Agent”)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odoni MT" panose="02070603080606020203" pitchFamily="18" charset="0"/>
              </a:rPr>
              <a:t>To make health care decisions for you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odoni MT" panose="02070603080606020203" pitchFamily="18" charset="0"/>
              </a:rPr>
              <a:t>And gives them access to your HIPAA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odoni MT" panose="02070603080606020203" pitchFamily="18" charset="0"/>
              </a:rPr>
              <a:t>Includes limitations on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odoni MT" panose="02070603080606020203" pitchFamily="18" charset="0"/>
              </a:rPr>
              <a:t>Includes limitations on organ donations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Bodoni MT" panose="02070603080606020203" pitchFamily="18" charset="0"/>
              </a:rPr>
              <a:t>Allows or disallows your agent to discontinue life support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93EC7-7E9F-4752-9EB6-22AE3AAD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Bodoni MT" panose="02070603080606020203" pitchFamily="18" charset="0"/>
              </a:rPr>
              <a:pPr/>
              <a:t>9</a:t>
            </a:fld>
            <a:endParaRPr lang="en-US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2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1961</Words>
  <Application>Microsoft Office PowerPoint</Application>
  <PresentationFormat>Widescreen</PresentationFormat>
  <Paragraphs>333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Bodoni MT</vt:lpstr>
      <vt:lpstr>Calibri</vt:lpstr>
      <vt:lpstr>Courier New</vt:lpstr>
      <vt:lpstr>Trebuchet MS</vt:lpstr>
      <vt:lpstr>Wingdings</vt:lpstr>
      <vt:lpstr>Berlin</vt:lpstr>
      <vt:lpstr>Weill Cornell Medicine – November 2, 2018   The Basics of Estate Planning &amp; Documents</vt:lpstr>
      <vt:lpstr>Disclaimer</vt:lpstr>
      <vt:lpstr>What Are We Talking About Today?</vt:lpstr>
      <vt:lpstr>Legal Documents</vt:lpstr>
      <vt:lpstr>Power of Attorney</vt:lpstr>
      <vt:lpstr>Power of Attorney</vt:lpstr>
      <vt:lpstr>Power of Attorney - Gifting</vt:lpstr>
      <vt:lpstr>Power of Attorney: TIPS</vt:lpstr>
      <vt:lpstr>Health Care Proxy</vt:lpstr>
      <vt:lpstr>Health Care Proxy</vt:lpstr>
      <vt:lpstr>Living Will  “Pull The Plug”</vt:lpstr>
      <vt:lpstr>Living Will</vt:lpstr>
      <vt:lpstr>Why You NEED a Power of Attorney &amp; Health Care Proxy </vt:lpstr>
      <vt:lpstr>Gross Estate (Your Assets When You Die)</vt:lpstr>
      <vt:lpstr>We Transfer Assets, NOT Income</vt:lpstr>
      <vt:lpstr>Transfers Outside of Your Will: Operation of Law</vt:lpstr>
      <vt:lpstr>LWT: What is NOT transferred</vt:lpstr>
      <vt:lpstr>Last Will &amp; Testament [“LWT”]</vt:lpstr>
      <vt:lpstr>LWT: What is transferred?</vt:lpstr>
      <vt:lpstr>My Wills is Being Probated: Who Must be Placed on Notice?</vt:lpstr>
      <vt:lpstr>The State’s Priority Controls A Lot About Wills</vt:lpstr>
      <vt:lpstr>Those Denied In the State's Will for You </vt:lpstr>
      <vt:lpstr>Probate vs. Administration</vt:lpstr>
      <vt:lpstr>What Does My Executor Do? An Executor “Steps into your shoes”</vt:lpstr>
      <vt:lpstr>Order of Who Gets Paid</vt:lpstr>
      <vt:lpstr>Want something? Get it in writing!</vt:lpstr>
      <vt:lpstr>Trusts: What Are Trusts?</vt:lpstr>
      <vt:lpstr>Wills vs. Trusts</vt:lpstr>
      <vt:lpstr>Trusts: Who Are the Parties?</vt:lpstr>
      <vt:lpstr>Why Revocable Trusts?</vt:lpstr>
      <vt:lpstr>Revocable Trusts: Who Does What?</vt:lpstr>
      <vt:lpstr>Trusts Help Avoid Beneficiary Creditor Claims and Personal Problems</vt:lpstr>
      <vt:lpstr>Why Irrevocable Trusts?</vt:lpstr>
      <vt:lpstr>Irrevocable Trusts: Who Does What?</vt:lpstr>
      <vt:lpstr>Funding Trusts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/ Weill – November 2, 2018  The Basics of Estate Planning &amp; Documents</dc:title>
  <dc:creator>Gissel Merino</dc:creator>
  <cp:lastModifiedBy>Daniel Timins</cp:lastModifiedBy>
  <cp:revision>17</cp:revision>
  <dcterms:created xsi:type="dcterms:W3CDTF">2018-10-31T15:39:53Z</dcterms:created>
  <dcterms:modified xsi:type="dcterms:W3CDTF">2018-12-26T15:57:02Z</dcterms:modified>
</cp:coreProperties>
</file>