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07" r:id="rId4"/>
    <p:sldId id="258" r:id="rId5"/>
    <p:sldId id="285" r:id="rId6"/>
    <p:sldId id="259" r:id="rId7"/>
    <p:sldId id="262" r:id="rId8"/>
    <p:sldId id="260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2" r:id="rId20"/>
    <p:sldId id="275" r:id="rId21"/>
    <p:sldId id="299" r:id="rId22"/>
    <p:sldId id="308" r:id="rId23"/>
    <p:sldId id="301" r:id="rId24"/>
    <p:sldId id="276" r:id="rId25"/>
    <p:sldId id="302" r:id="rId26"/>
    <p:sldId id="304" r:id="rId27"/>
    <p:sldId id="305" r:id="rId28"/>
    <p:sldId id="286" r:id="rId29"/>
    <p:sldId id="288" r:id="rId30"/>
    <p:sldId id="287" r:id="rId31"/>
    <p:sldId id="289" r:id="rId32"/>
    <p:sldId id="293" r:id="rId33"/>
    <p:sldId id="294" r:id="rId34"/>
    <p:sldId id="291" r:id="rId35"/>
    <p:sldId id="290" r:id="rId36"/>
    <p:sldId id="300" r:id="rId37"/>
    <p:sldId id="296" r:id="rId38"/>
    <p:sldId id="306" r:id="rId39"/>
    <p:sldId id="283" r:id="rId40"/>
    <p:sldId id="280" r:id="rId41"/>
    <p:sldId id="281" r:id="rId42"/>
    <p:sldId id="282" r:id="rId43"/>
    <p:sldId id="28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A31D60-EA51-4D26-94EE-154F71C5E0BC}">
          <p14:sldIdLst>
            <p14:sldId id="256"/>
            <p14:sldId id="257"/>
            <p14:sldId id="307"/>
            <p14:sldId id="258"/>
            <p14:sldId id="285"/>
            <p14:sldId id="259"/>
            <p14:sldId id="262"/>
            <p14:sldId id="260"/>
            <p14:sldId id="261"/>
            <p14:sldId id="263"/>
            <p14:sldId id="265"/>
            <p14:sldId id="266"/>
            <p14:sldId id="267"/>
            <p14:sldId id="268"/>
            <p14:sldId id="269"/>
            <p14:sldId id="270"/>
            <p14:sldId id="273"/>
            <p14:sldId id="271"/>
            <p14:sldId id="272"/>
            <p14:sldId id="275"/>
            <p14:sldId id="299"/>
            <p14:sldId id="308"/>
            <p14:sldId id="301"/>
            <p14:sldId id="276"/>
            <p14:sldId id="302"/>
            <p14:sldId id="304"/>
            <p14:sldId id="305"/>
            <p14:sldId id="286"/>
            <p14:sldId id="288"/>
            <p14:sldId id="287"/>
            <p14:sldId id="289"/>
            <p14:sldId id="293"/>
            <p14:sldId id="294"/>
            <p14:sldId id="291"/>
            <p14:sldId id="290"/>
            <p14:sldId id="300"/>
            <p14:sldId id="296"/>
            <p14:sldId id="306"/>
            <p14:sldId id="283"/>
            <p14:sldId id="280"/>
            <p14:sldId id="281"/>
            <p14:sldId id="282"/>
            <p14:sldId id="284"/>
          </p14:sldIdLst>
        </p14:section>
        <p14:section name="Untitled Section" id="{6DB404CF-6F78-4D80-8277-2D53A4DECF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62" d="100"/>
          <a:sy n="62" d="100"/>
        </p:scale>
        <p:origin x="6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5F895B4-07F3-49D3-896E-D2D590259D0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F06B1F8-A22D-4D44-A28C-502468DB4BD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5B4-07F3-49D3-896E-D2D590259D0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1F8-A22D-4D44-A28C-502468DB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5B4-07F3-49D3-896E-D2D590259D0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1F8-A22D-4D44-A28C-502468DB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5B4-07F3-49D3-896E-D2D590259D0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1F8-A22D-4D44-A28C-502468DB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5B4-07F3-49D3-896E-D2D590259D0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1F8-A22D-4D44-A28C-502468DB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5B4-07F3-49D3-896E-D2D590259D0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1F8-A22D-4D44-A28C-502468DB4B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5B4-07F3-49D3-896E-D2D590259D0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1F8-A22D-4D44-A28C-502468DB4BD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5B4-07F3-49D3-896E-D2D590259D0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1F8-A22D-4D44-A28C-502468DB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5B4-07F3-49D3-896E-D2D590259D0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1F8-A22D-4D44-A28C-502468DB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5B4-07F3-49D3-896E-D2D590259D0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1F8-A22D-4D44-A28C-502468DB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5B4-07F3-49D3-896E-D2D590259D0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1F8-A22D-4D44-A28C-502468DB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5F895B4-07F3-49D3-896E-D2D590259D0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F06B1F8-A22D-4D44-A28C-502468DB4B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inslaw.com/" TargetMode="External"/><Relationship Id="rId2" Type="http://schemas.openxmlformats.org/officeDocument/2006/relationships/hyperlink" Target="mailto:dan@timinslaw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.png"/>
          <p:cNvPicPr/>
          <p:nvPr/>
        </p:nvPicPr>
        <p:blipFill rotWithShape="1">
          <a:blip r:embed="rId2">
            <a:extLst/>
          </a:blip>
          <a:srcRect/>
          <a:stretch/>
        </p:blipFill>
        <p:spPr>
          <a:xfrm>
            <a:off x="681245" y="2794124"/>
            <a:ext cx="3378759" cy="244018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Why You Need a Will and the Importance of Estate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6, 2018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2C66E2-E99D-4E44-AB00-0DD66F4FD6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4400" y="2514600"/>
            <a:ext cx="3578351" cy="34747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Learning the importance of a proper Will for a successful future Probate, how to avoid Probate, and efficient ways to make charitable donations.</a:t>
            </a:r>
          </a:p>
        </p:txBody>
      </p:sp>
    </p:spTree>
    <p:extLst>
      <p:ext uri="{BB962C8B-B14F-4D97-AF65-F5344CB8AC3E}">
        <p14:creationId xmlns:p14="http://schemas.microsoft.com/office/powerpoint/2010/main" val="61635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Probate Estate – Your Will</a:t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accent1"/>
                </a:solidFill>
              </a:rPr>
              <a:t>We </a:t>
            </a:r>
            <a:r>
              <a:rPr lang="en-US" sz="2000" b="1" i="1" u="sng" dirty="0">
                <a:solidFill>
                  <a:schemeClr val="accent1"/>
                </a:solidFill>
              </a:rPr>
              <a:t>don’t know </a:t>
            </a:r>
            <a:r>
              <a:rPr lang="en-US" sz="2000" b="1" dirty="0">
                <a:solidFill>
                  <a:schemeClr val="accent1"/>
                </a:solidFill>
              </a:rPr>
              <a:t>where money goes when you die, so we </a:t>
            </a:r>
            <a:r>
              <a:rPr lang="en-US" sz="2000" b="1" i="1" u="sng" dirty="0">
                <a:solidFill>
                  <a:schemeClr val="accent1"/>
                </a:solidFill>
              </a:rPr>
              <a:t>need a Will </a:t>
            </a:r>
            <a:r>
              <a:rPr lang="en-US" sz="2000" b="1" dirty="0">
                <a:solidFill>
                  <a:schemeClr val="accent1"/>
                </a:solidFill>
              </a:rPr>
              <a:t>to transfer them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467600" cy="3143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that is not in your non-probate estate </a:t>
            </a:r>
          </a:p>
        </p:txBody>
      </p:sp>
    </p:spTree>
    <p:extLst>
      <p:ext uri="{BB962C8B-B14F-4D97-AF65-F5344CB8AC3E}">
        <p14:creationId xmlns:p14="http://schemas.microsoft.com/office/powerpoint/2010/main" val="968945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59320" cy="581183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A WILL WHETHER YOU HAVE A WRITTEN ONE OR NOT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Intestacy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”: Priorities of the State’s Will for You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2100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Spouse -100%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Spouse/Children -$50,000 + 50%/50%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-100%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(then grandchildren)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-100%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Siblings -100%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(Nieces and Nephews)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Grandparents -100%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Aunts + Uncles -100%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Cousins -100%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 – “Escheats to the State”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5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81001"/>
            <a:ext cx="8041440" cy="1295400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State’s Priority: “Administration”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799"/>
            <a:ext cx="7906920" cy="4648199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Legal Process: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Probate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Responsible Party: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Executor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Who gets what?: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choice</a:t>
            </a:r>
          </a:p>
          <a:p>
            <a:pPr marL="446088" lvl="1" indent="0">
              <a:spcBef>
                <a:spcPts val="500"/>
              </a:spcBef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Will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Legal Process: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Responsible Party: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Administrator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Who gets what?: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State’s default choice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90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239837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“State’s Priority” Controls A Lot About Wills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Who gets what money if there is no Will.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Who must be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placed on notice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there is a Will.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Who has the best right to serve as    Executor / Administrator.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Who can legally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 the Will.</a:t>
            </a:r>
          </a:p>
        </p:txBody>
      </p:sp>
    </p:spTree>
    <p:extLst>
      <p:ext uri="{BB962C8B-B14F-4D97-AF65-F5344CB8AC3E}">
        <p14:creationId xmlns:p14="http://schemas.microsoft.com/office/powerpoint/2010/main" val="321610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Denied In The State’s Will For You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879237"/>
            <a:ext cx="8135520" cy="429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Partners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people not in line in the priority list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Step-Children; non-adopted children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Pets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Organizations and Institutions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Partners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Gifts to Specific People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2401"/>
            <a:ext cx="8041440" cy="914400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 About Wills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534400" cy="53339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Will isn’t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until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die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is submitted to the Surrogate’s Court.</a:t>
            </a:r>
          </a:p>
          <a:p>
            <a:pPr marL="0" indent="0">
              <a:buNone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court only Probates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Wills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(photocopies need to be proven valid).</a:t>
            </a:r>
          </a:p>
          <a:p>
            <a:pPr marL="0" indent="0">
              <a:buNone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a valid party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found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judge appoints a “Guardian Ad Litem”.</a:t>
            </a:r>
          </a:p>
          <a:p>
            <a:pPr marL="0" indent="0">
              <a:buNone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the “Testator” tells you one thing, but the Will says something else,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Will supersedes.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 tells you that you get her jewelry when she dies, but her Will says your sister gets it </a:t>
            </a:r>
            <a:r>
              <a:rPr lang="en-US" i="1" dirty="0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sister gets the jewelry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“Dead Man’s Rule” in New York</a:t>
            </a:r>
          </a:p>
        </p:txBody>
      </p:sp>
    </p:spTree>
    <p:extLst>
      <p:ext uri="{BB962C8B-B14F-4D97-AF65-F5344CB8AC3E}">
        <p14:creationId xmlns:p14="http://schemas.microsoft.com/office/powerpoint/2010/main" val="207568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You Think About Before You See a Lawyer?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67600" cy="37799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Who will serve as your executor? Who will be the back-up?</a:t>
            </a: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If you have minor children, who will be their guardian?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will be the back-up guardian?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will be the trustee of their trust?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71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21157"/>
            <a:ext cx="8041440" cy="76944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 About Wills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4144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(under 18 years old) cannot receive money directly from a Will – need a trust, or a Guardian.</a:t>
            </a:r>
          </a:p>
          <a:p>
            <a:pPr marL="0" indent="0">
              <a:buNone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completely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disinherit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your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spouse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They may elect to receive 1/3 of your TOTAL estate.</a:t>
            </a:r>
          </a:p>
          <a:p>
            <a:pPr marL="0" indent="0">
              <a:buNone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disinherit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children.</a:t>
            </a:r>
          </a:p>
          <a:p>
            <a:pPr marL="0" indent="0">
              <a:buNone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valid Will is also valid in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50 states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US territories and many other countries.</a:t>
            </a:r>
          </a:p>
          <a:p>
            <a:pPr marL="0" indent="0">
              <a:buNone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bequests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Wills still cost money to distribute.</a:t>
            </a:r>
          </a:p>
          <a:p>
            <a:pPr marL="0" indent="0">
              <a:buNone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(signing / witnessing) is equally important as the contents of the Will. </a:t>
            </a:r>
          </a:p>
        </p:txBody>
      </p:sp>
    </p:spTree>
    <p:extLst>
      <p:ext uri="{BB962C8B-B14F-4D97-AF65-F5344CB8AC3E}">
        <p14:creationId xmlns:p14="http://schemas.microsoft.com/office/powerpoint/2010/main" val="323184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21157"/>
            <a:ext cx="8041440" cy="99804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Who Gets Paid First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8812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Funeral Home &amp; Burial Costs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Attorneys &amp; Court Fees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Administering Professionals (Accountants)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Executor Fees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Preferred Creditors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(Government, mortgages)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Non-preferred Creditors (everyone else)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Beneficiaries in Will (or Administration)</a:t>
            </a:r>
          </a:p>
        </p:txBody>
      </p:sp>
    </p:spTree>
    <p:extLst>
      <p:ext uri="{BB962C8B-B14F-4D97-AF65-F5344CB8AC3E}">
        <p14:creationId xmlns:p14="http://schemas.microsoft.com/office/powerpoint/2010/main" val="38289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Disclaimer(s)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2038388"/>
            <a:ext cx="8041440" cy="395133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INFORMATION CONTAINED IN THESE PAGES ARE FOR INFORMATIONAL PURPOSES ONLY.   IT SHOULD NOT BE CONSIDERED LEGAL ADVISE.  PLEASE CONSULT AN ATTORNEY BEFORE TAKING ANY STEPS BASED ON THIS INFORMATION.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views and opinions expressed in the program are the presenter’s own and do not necessarily reflect the sponsor’s views and opinions.</a:t>
            </a:r>
          </a:p>
        </p:txBody>
      </p:sp>
    </p:spTree>
    <p:extLst>
      <p:ext uri="{BB962C8B-B14F-4D97-AF65-F5344CB8AC3E}">
        <p14:creationId xmlns:p14="http://schemas.microsoft.com/office/powerpoint/2010/main" val="2774298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35037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Debts When A Person Dies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56" y="1447800"/>
            <a:ext cx="8010064" cy="4876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do NOT have to pay another person’s debts unless you co-signed.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person dies leaving debts, that person’s estate must pay them.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Gets complicated if no Probate assets (I.e. TOD)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there is not enough money to pay the debts, the debts do not pass to relatives.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debts should be paid before beneficiaries receive inheritances.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63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1158"/>
            <a:ext cx="8211720" cy="1171080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Executor / Administrator Commissions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60" y="1524000"/>
            <a:ext cx="8422440" cy="4953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5%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$100,000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($0 to  $100,000)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4%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$200,000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($100,001 to $300,000)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3%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$700,000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($300,001 to $1,000,000)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½%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$4,000,000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($1,000,001 to $5,000,000)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2%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additional assets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($5,000,001 +)</a:t>
            </a:r>
          </a:p>
          <a:p>
            <a:pPr marL="0" lvl="0" indent="0">
              <a:buNone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Executor only entitled to commissions on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PROBATE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assets</a:t>
            </a:r>
          </a:p>
          <a:p>
            <a:pPr marL="0" lvl="0" indent="0">
              <a:buNone/>
            </a:pPr>
            <a:endParaRPr 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This is just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DEFAULT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– you can define your Executor’s commission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(make sure you leave enough to incentivize them). </a:t>
            </a:r>
          </a:p>
        </p:txBody>
      </p:sp>
    </p:spTree>
    <p:extLst>
      <p:ext uri="{BB962C8B-B14F-4D97-AF65-F5344CB8AC3E}">
        <p14:creationId xmlns:p14="http://schemas.microsoft.com/office/powerpoint/2010/main" val="1402507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35037"/>
          </a:xfrm>
        </p:spPr>
        <p:txBody>
          <a:bodyPr/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Bequest Should I Leave? And in What Order?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56" y="1676400"/>
            <a:ext cx="8010064" cy="4876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Bequest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“My Engagement Ring”</a:t>
            </a:r>
          </a:p>
          <a:p>
            <a:pPr lvl="1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can’t be found, then NO set-off (get nothing)</a:t>
            </a:r>
          </a:p>
          <a:p>
            <a:pPr marL="329184" lvl="1" indent="0">
              <a:buNone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Bequests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“$10,000”</a:t>
            </a:r>
          </a:p>
          <a:p>
            <a:pPr lvl="1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come from any source</a:t>
            </a:r>
          </a:p>
          <a:p>
            <a:pPr marL="329184" lvl="1" indent="0">
              <a:buNone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Demonstrative Bequests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“100 Shares of IBM Stock from E-Trade Account #1234567”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Residuary Bequest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“Everything Else”</a:t>
            </a:r>
          </a:p>
          <a:p>
            <a:pPr lvl="1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a percent or fraction</a:t>
            </a:r>
          </a:p>
          <a:p>
            <a:pPr lvl="1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include humans, trusts &amp; charities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49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522" y="83849"/>
            <a:ext cx="8041440" cy="1442674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Trusts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157749"/>
            <a:ext cx="4076700" cy="369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67299" y="1696084"/>
            <a:ext cx="1647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81747" y="5720002"/>
            <a:ext cx="1492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TRUSTEE</a:t>
            </a:r>
          </a:p>
        </p:txBody>
      </p:sp>
      <p:sp>
        <p:nvSpPr>
          <p:cNvPr id="7" name="Rectangle 6"/>
          <p:cNvSpPr/>
          <p:nvPr/>
        </p:nvSpPr>
        <p:spPr>
          <a:xfrm>
            <a:off x="5700694" y="5702089"/>
            <a:ext cx="2186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BENEFICIARY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8022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04801"/>
            <a:ext cx="8041440" cy="990600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Trusts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135520" cy="512603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trust is a legal entity which allows one person (or institution) to own assets for the benefit of another.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must be owned in the </a:t>
            </a: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of the trust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must name the trust as </a:t>
            </a: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beneficiary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trustee is the owner, the person who benefits is the beneficiary.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owner is not free to use the assets except according  to the provisions of the trust.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trust can be set up within a will or on its own.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26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04" y="221157"/>
            <a:ext cx="8041440" cy="1087437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Trusts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594"/>
            <a:ext cx="8305800" cy="50204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Trusts for minimizing estate taxes.</a:t>
            </a:r>
          </a:p>
          <a:p>
            <a:pPr marL="0" indent="0">
              <a:buNone/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Trusts for minor children.</a:t>
            </a:r>
          </a:p>
          <a:p>
            <a:pPr marL="0" indent="0">
              <a:buNone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Supplemental Needs Trusts for a disabled person (maintains Medicaid benefits).</a:t>
            </a:r>
          </a:p>
          <a:p>
            <a:pPr marL="0" indent="0">
              <a:buNone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Trusts for protecting from beneficiary: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Creditors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Addiction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Future Ex-Spouses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Age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Themselves!!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4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2AEFF-C709-4F5B-A541-74709D54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Between Wills &amp; Trusts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C116CA-1C0C-4F9B-9203-1EFC54057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472717"/>
              </p:ext>
            </p:extLst>
          </p:nvPr>
        </p:nvGraphicFramePr>
        <p:xfrm>
          <a:off x="381000" y="2038350"/>
          <a:ext cx="8211720" cy="398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700">
                  <a:extLst>
                    <a:ext uri="{9D8B030D-6E8A-4147-A177-3AD203B41FA5}">
                      <a16:colId xmlns:a16="http://schemas.microsoft.com/office/drawing/2014/main" val="3004102535"/>
                    </a:ext>
                  </a:extLst>
                </a:gridCol>
                <a:gridCol w="4196020">
                  <a:extLst>
                    <a:ext uri="{9D8B030D-6E8A-4147-A177-3AD203B41FA5}">
                      <a16:colId xmlns:a16="http://schemas.microsoft.com/office/drawing/2014/main" val="2935764865"/>
                    </a:ext>
                  </a:extLst>
                </a:gridCol>
              </a:tblGrid>
              <a:tr h="460611">
                <a:tc>
                  <a:txBody>
                    <a:bodyPr/>
                    <a:lstStyle/>
                    <a:p>
                      <a:r>
                        <a:rPr lang="en-US" sz="2400" b="1" dirty="0"/>
                        <a:t>Wills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Trusts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292983"/>
                  </a:ext>
                </a:extLst>
              </a:tr>
              <a:tr h="352083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Public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Contract with the State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Court paperwork and oversight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Slow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Executor paid larger commission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No work required after signing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You CAN have a Trust in your Will called a “Testamentary Trust”, but the process still goes through Probate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Private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Contract with Grantor and Trustee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No Court paperwork or oversight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Fast – Your body may still be warm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Trustee paid a smaller commission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Still need to update accounts and beneficiary designations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617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380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CDCF-A6B3-41C8-8D29-E5D16337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80" y="304801"/>
            <a:ext cx="8041440" cy="1371600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Between Executors &amp; Trustees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892A22-D5EC-4CA4-95D6-18D8E39CA8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387396"/>
              </p:ext>
            </p:extLst>
          </p:nvPr>
        </p:nvGraphicFramePr>
        <p:xfrm>
          <a:off x="457200" y="1752600"/>
          <a:ext cx="8458200" cy="488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314057201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967183119"/>
                    </a:ext>
                  </a:extLst>
                </a:gridCol>
              </a:tblGrid>
              <a:tr h="844878">
                <a:tc>
                  <a:txBody>
                    <a:bodyPr/>
                    <a:lstStyle/>
                    <a:p>
                      <a:r>
                        <a:rPr lang="en-US" sz="2400" dirty="0"/>
                        <a:t>Executor – “Steps Into Your Shoes”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Trustee – “Only Cares About the Money”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087887"/>
                  </a:ext>
                </a:extLst>
              </a:tr>
              <a:tr h="40366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</a:rPr>
                        <a:t>Hires all helpers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</a:rPr>
                        <a:t>Collects all assets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</a:rPr>
                        <a:t>Pays all Creditors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</a:rPr>
                        <a:t>Signs final tax returns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</a:rPr>
                        <a:t>Can get health records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</a:rPr>
                        <a:t>Can get past financial records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</a:rPr>
                        <a:t>Can initiate or defend lawsuits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</a:rPr>
                        <a:t>Pays money to beneficiaries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</a:rPr>
                        <a:t>Distributes or sells personal property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</a:rPr>
                        <a:t>Cleans out the closets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</a:rPr>
                        <a:t>Can help with non-Probate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Invests funds held in trust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Pays and distributes funds in trust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Pays taxes on funds in trust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98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400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1620-9B28-4A3A-BDA7-9DC2DEDD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600200"/>
          </a:xfrm>
        </p:spPr>
        <p:txBody>
          <a:bodyPr/>
          <a:lstStyle/>
          <a:p>
            <a:r>
              <a:rPr lang="en-US" sz="34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sz="3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 to Leave Money to Charities #1 – </a:t>
            </a:r>
            <a:r>
              <a:rPr lang="en-US" sz="34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 with the Charity as SOLE Beneficiary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AB72-2161-488E-A5DC-B10F14CEF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7243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Why Good?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Easy, no Probate required (just a Death Certificate).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Charities pay no income tax on IRA distributions.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leverages your gift.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Also, difficult for 3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parties to abscond with funds.</a:t>
            </a:r>
          </a:p>
          <a:p>
            <a:pPr marL="329184" lvl="1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How Do I Do It?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Beneficiary Designation Form with financial company.</a:t>
            </a:r>
          </a:p>
          <a:p>
            <a:pPr marL="329184" lvl="1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Else Should I do?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a copy of beneficiary form with legal documents.</a:t>
            </a:r>
          </a:p>
        </p:txBody>
      </p:sp>
    </p:spTree>
    <p:extLst>
      <p:ext uri="{BB962C8B-B14F-4D97-AF65-F5344CB8AC3E}">
        <p14:creationId xmlns:p14="http://schemas.microsoft.com/office/powerpoint/2010/main" val="3171308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973D-6099-4EE7-9021-29C7F345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36563"/>
            <a:ext cx="8534400" cy="1239837"/>
          </a:xfrm>
        </p:spPr>
        <p:txBody>
          <a:bodyPr/>
          <a:lstStyle/>
          <a:p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 to Leave Money to Charities #2 – 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Charities as TOD / ITF Beneficiaries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B0E37-06FC-416B-A88B-70742A53B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084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Why Good?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Easy, no Probate required (just a Death Certificate).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Also, difficult for 3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parties to abscond with funds.</a:t>
            </a:r>
          </a:p>
          <a:p>
            <a:pPr marL="329184" lvl="1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How Do I Do It?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account title at Bank / Investment Company.</a:t>
            </a:r>
          </a:p>
          <a:p>
            <a:pPr marL="329184" lvl="1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Else Should I do?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patient: Some financial institutions require you to set up a new account.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1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8E50-3B02-4FB1-B783-AD39F86D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Why Are We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8B465-9C72-4218-AE2F-44A96FDE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60" y="1879237"/>
            <a:ext cx="8175960" cy="411048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Talk about what is NOT transferred by a Will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Review what a Will does transfer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Discuss how a Will acts / performs its purpose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Contrast Wills with Trusts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Examine good (and bad) ways to make charitable gifts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3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45A75-5128-4CA7-88E5-B21CCC8C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1"/>
            <a:ext cx="8610600" cy="1574437"/>
          </a:xfrm>
        </p:spPr>
        <p:txBody>
          <a:bodyPr/>
          <a:lstStyle/>
          <a:p>
            <a:r>
              <a:rPr lang="en-US" sz="34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sz="3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 to Leave Money to Charities #3 </a:t>
            </a:r>
            <a:r>
              <a:rPr lang="en-US" sz="34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As Part of a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5ABDB-9268-456D-8451-51B06866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3962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Why Good?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Easy, no Probate required (just a Death Certificate)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choose exactly how and when funds are distributed!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How Do I Do It?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accounts, beneficiary forms, Deeds, etc.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Else Should I do?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patient: This absolutely requires you to retitle your accounts!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93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14B2-3039-41C2-86CB-85698CB1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42674"/>
          </a:xfrm>
        </p:spPr>
        <p:txBody>
          <a:bodyPr/>
          <a:lstStyle/>
          <a:p>
            <a:r>
              <a:rPr lang="en-US" sz="34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sz="3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 to Leave Money to Charities #4 </a:t>
            </a:r>
            <a:r>
              <a:rPr lang="en-US" sz="34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Leaving a Set Dollar Amount in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70C22-4046-4199-9AE6-EC556BBA0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7243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Why Good?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“General Bequests” (I.e. fixed amounts) get paid before your remaining estate is distributed.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Guaranteed a charity gets paid a lump sum (unless your estate has too little money).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distribution can be made early in the Probate process.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How Do I Do It?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your Will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Else Should I do?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your Will!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93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FE1A-E524-4257-AC90-4A4095AB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442674"/>
          </a:xfrm>
        </p:spPr>
        <p:txBody>
          <a:bodyPr/>
          <a:lstStyle/>
          <a:p>
            <a:r>
              <a:rPr lang="en-US" sz="34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sz="3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 to Leave Money to Charities #5 </a:t>
            </a:r>
            <a:r>
              <a:rPr lang="en-US" sz="34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Donor Advised Funds While Alive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7431B-338B-4620-8602-1F886DAE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1274"/>
            <a:ext cx="8458200" cy="488192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Why Good?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choose a charitable beneficiary.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an income tax deduction </a:t>
            </a: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60% of AGI for cash gifts.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30% of AGI for appreciated securities.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funds invested and grow.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 over several years.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How Do I Do It?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a financial institution to set up account.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Donate to fund.</a:t>
            </a:r>
          </a:p>
        </p:txBody>
      </p:sp>
    </p:spTree>
    <p:extLst>
      <p:ext uri="{BB962C8B-B14F-4D97-AF65-F5344CB8AC3E}">
        <p14:creationId xmlns:p14="http://schemas.microsoft.com/office/powerpoint/2010/main" val="3962775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BD35-9FBD-4AFE-AC6C-1CE4681D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1442674"/>
          </a:xfrm>
        </p:spPr>
        <p:txBody>
          <a:bodyPr/>
          <a:lstStyle/>
          <a:p>
            <a:r>
              <a:rPr lang="en-US" sz="34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sz="3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 to Leave Money to Charities #6 </a:t>
            </a:r>
            <a:r>
              <a:rPr lang="en-US" sz="34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Gift Appreciated Stock While Alive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CA29-2D9A-40C0-89B8-52411824C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55795"/>
            <a:ext cx="8458200" cy="45771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Why Good?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give full value of appreciated stock to charity.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no capital gains taxes.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full income tax deduction.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How Do I Do It?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charity’s gifting department to gift the stock.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Else Should I do?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the fair market value of the stock at time of gift.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22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BCEA-6B46-412B-A705-BBD5D78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447800"/>
          </a:xfrm>
        </p:spPr>
        <p:txBody>
          <a:bodyPr/>
          <a:lstStyle/>
          <a:p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Great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to Leave Money to Charity #1 – 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Charity as a Residuary Beneficiary in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727D0-C3F5-42E8-AEE5-4C30FB35A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084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Why is it NOT Good?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to give New York’s Attorney General an accounting of the Executor’s action.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to give an accounting to beneficiaries anyway, but they are most likely family or friends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this is the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government.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Adds legal and accounting fees to your estate administration.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 is really a shame because leaving a percentage of your estate to a charity is a preferred way of gifting. </a:t>
            </a:r>
          </a:p>
        </p:txBody>
      </p:sp>
    </p:spTree>
    <p:extLst>
      <p:ext uri="{BB962C8B-B14F-4D97-AF65-F5344CB8AC3E}">
        <p14:creationId xmlns:p14="http://schemas.microsoft.com/office/powerpoint/2010/main" val="811069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71109-CF1F-4DBF-9600-FF54D8D6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135520" cy="1442674"/>
          </a:xfrm>
        </p:spPr>
        <p:txBody>
          <a:bodyPr/>
          <a:lstStyle/>
          <a:p>
            <a:r>
              <a:rPr lang="en-US" sz="34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</a:t>
            </a:r>
            <a:r>
              <a:rPr lang="en-US" sz="3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 to Leave Money to Charity #1 – </a:t>
            </a:r>
            <a:r>
              <a:rPr lang="en-US" sz="31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Charity &amp; Human Beneficiaries on same IRA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2235-46F9-4738-B69D-2A925A6A9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648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it Bad?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leave even 1% of your IRA to a charity, then all human beneficiaries must withdraw </a:t>
            </a: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their IRA funds in 5 years.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destroys “stretching” required minimum distributions.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Beneficiary has to pay more income taxes.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Else Can I do?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separate IRAs for human beneficiaries and charitable beneficiaries.</a:t>
            </a:r>
          </a:p>
        </p:txBody>
      </p:sp>
    </p:spTree>
    <p:extLst>
      <p:ext uri="{BB962C8B-B14F-4D97-AF65-F5344CB8AC3E}">
        <p14:creationId xmlns:p14="http://schemas.microsoft.com/office/powerpoint/2010/main" val="3447987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EE9C-746E-41BB-A887-2B8924ED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6562"/>
            <a:ext cx="8305800" cy="1468438"/>
          </a:xfrm>
        </p:spPr>
        <p:txBody>
          <a:bodyPr/>
          <a:lstStyle/>
          <a:p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 to Leave Money to Charities #2 – 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 by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leaving a Small Bequest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5D18-110F-4A57-B750-927F272F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114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it Bad?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bequests cost money to administer to correctly under probate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place charity on notice, have charity sign release, mailings, possible phone calls &amp; emails,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spend as much on delivering the bequest as the actual value of the bequest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Else Can I do?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funds using an IRA or TOD, or leave using a Will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13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EE9C-746E-41BB-A887-2B8924ED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1442674"/>
          </a:xfrm>
        </p:spPr>
        <p:txBody>
          <a:bodyPr/>
          <a:lstStyle/>
          <a:p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 to Leave Money to Charities #3 –     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 by Trust with Lots of Restrictions &amp;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5D18-110F-4A57-B750-927F272F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79237"/>
            <a:ext cx="8534400" cy="43691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it Bad?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Charity’s department or cause may no longer exist.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Charity may need the money for more urgent needs.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Trustee may get confused, or hold trust funds too long and collect years of Trustee commissions.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Else Can I do?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your charity before drafting documents to discuss desires, and ask for their input.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funds to a “Community Funds”.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2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EE9C-746E-41BB-A887-2B8924ED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6562"/>
            <a:ext cx="8305800" cy="1468438"/>
          </a:xfrm>
        </p:spPr>
        <p:txBody>
          <a:bodyPr/>
          <a:lstStyle/>
          <a:p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 to Leave Money to Charities #4 – 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 by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Lots of Restrictions &amp;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5D18-110F-4A57-B750-927F272F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it Bad?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as last slide, but even worse because now the Court oversees the process!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Else Can I do?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Almost anything except this!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87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Durable General Power of Attorney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Designate a person or persons to manage your financial affairs.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Also, designates what areas of your finances you are giving control over.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Beware! This is a blank check. The person you designate could take all your money. They could go to jail for it, but the money may disappear before they even get caught. </a:t>
            </a:r>
          </a:p>
        </p:txBody>
      </p:sp>
    </p:spTree>
    <p:extLst>
      <p:ext uri="{BB962C8B-B14F-4D97-AF65-F5344CB8AC3E}">
        <p14:creationId xmlns:p14="http://schemas.microsoft.com/office/powerpoint/2010/main" val="242918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ESTATE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 </a:t>
            </a:r>
          </a:p>
        </p:txBody>
      </p:sp>
    </p:spTree>
    <p:extLst>
      <p:ext uri="{BB962C8B-B14F-4D97-AF65-F5344CB8AC3E}">
        <p14:creationId xmlns:p14="http://schemas.microsoft.com/office/powerpoint/2010/main" val="2537774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Care Proxy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2038389"/>
            <a:ext cx="7906920" cy="39052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Designates a person to make medical decisions for you if you are unable to do so.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Also designates a second person in case the first person is unavailable.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Be selective in who you choose.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63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Will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237"/>
            <a:ext cx="8135520" cy="42167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Can be within the Health Care Proxy.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States what you would like to happen to you if you cannot make your own health care decisions and</a:t>
            </a:r>
          </a:p>
          <a:p>
            <a:pPr marL="0" indent="0"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1. You are in a terminal condition; or </a:t>
            </a:r>
          </a:p>
          <a:p>
            <a:pPr marL="0" indent="0"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You are permanently unconscious; or </a:t>
            </a:r>
          </a:p>
          <a:p>
            <a:pPr marL="0" indent="0"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3. You are conscious but have irreversible 			brain damage and will never regain the 				ability to make decisions and express your wishes.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These conditions are sometimes referred to as "a vegetative state."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3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41440" cy="1143000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Will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1054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language: </a:t>
            </a:r>
            <a:br>
              <a:rPr lang="en-US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 feel especially strongly about the following forms of treatment: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 not want mechanical respiration.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 not want tube feeding.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 not want antibiotics.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 not want cardiac resuscitation.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 want maximum pain relief, even if such treatment hastens my death.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direct that treatment be limited to measures to keep me comfortable and to relieve pain, including any pain that might occur by withholding or withdrawing treatment.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71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879238"/>
            <a:ext cx="8041440" cy="41405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Daniel A. Timins, Esq., CFP 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®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dan@timinslaw.com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www.timinslaw.com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(212) 683-3560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8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35037"/>
          </a:xfrm>
        </p:spPr>
        <p:txBody>
          <a:bodyPr/>
          <a:lstStyle/>
          <a:p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Estate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447800"/>
            <a:ext cx="7543800" cy="47434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Non-probate estate 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Probate estate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people assume that everything you own passes through your will upon your death. It does not! </a:t>
            </a:r>
          </a:p>
          <a:p>
            <a:pPr marL="640080" lvl="2" indent="0">
              <a:buNone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passing by your Will only transfers money that “We don’t know where it would go without a Will.” </a:t>
            </a:r>
          </a:p>
        </p:txBody>
      </p:sp>
    </p:spTree>
    <p:extLst>
      <p:ext uri="{BB962C8B-B14F-4D97-AF65-F5344CB8AC3E}">
        <p14:creationId xmlns:p14="http://schemas.microsoft.com/office/powerpoint/2010/main" val="290925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11720" cy="1066800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Legal Theories of Transferring Property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3CE57C-BE97-4418-BCEC-D75C0CA7C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48548"/>
              </p:ext>
            </p:extLst>
          </p:nvPr>
        </p:nvGraphicFramePr>
        <p:xfrm>
          <a:off x="533400" y="1828800"/>
          <a:ext cx="8059320" cy="428223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1345788009"/>
                    </a:ext>
                  </a:extLst>
                </a:gridCol>
                <a:gridCol w="3563520">
                  <a:extLst>
                    <a:ext uri="{9D8B030D-6E8A-4147-A177-3AD203B41FA5}">
                      <a16:colId xmlns:a16="http://schemas.microsoft.com/office/drawing/2014/main" val="2975645817"/>
                    </a:ext>
                  </a:extLst>
                </a:gridCol>
              </a:tblGrid>
              <a:tr h="1402288">
                <a:tc>
                  <a:txBody>
                    <a:bodyPr/>
                    <a:lstStyle/>
                    <a:p>
                      <a:r>
                        <a:rPr lang="en-US" sz="3200" u="sng" dirty="0"/>
                        <a:t>Operation of Law</a:t>
                      </a:r>
                    </a:p>
                    <a:p>
                      <a:endParaRPr lang="en-US" sz="2000" u="none" dirty="0"/>
                    </a:p>
                    <a:p>
                      <a:r>
                        <a:rPr lang="en-US" sz="2000" u="none" dirty="0"/>
                        <a:t>“Non-Probate Assets”</a:t>
                      </a:r>
                    </a:p>
                    <a:p>
                      <a:r>
                        <a:rPr lang="en-US" sz="2000" dirty="0"/>
                        <a:t>We Know Who Receives Them at the moment of Death.</a:t>
                      </a:r>
                      <a:endParaRPr lang="en-US" sz="20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u="sng" dirty="0"/>
                        <a:t>Probate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We DON’T Know Who Receives Them at the moment of Death.</a:t>
                      </a:r>
                      <a:endParaRPr lang="en-US" sz="20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902541"/>
                  </a:ext>
                </a:extLst>
              </a:tr>
              <a:tr h="248391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Joint Accounts, Joint Real Estate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Retirement Plans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Life Insurance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Transfer On Death [“TOD”]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 Trust For Accounts [“ITF”]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Life Estates (on real estate)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Trust-owned property</a:t>
                      </a:r>
                      <a:endParaRPr lang="en-US" sz="2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Everything Else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Assets only in your name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Assets intentionally left to “My Probate Estate”</a:t>
                      </a:r>
                    </a:p>
                    <a:p>
                      <a:endParaRPr lang="en-US" sz="2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2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45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550863" y="436563"/>
            <a:ext cx="8059737" cy="5354637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 IN YOUR 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NON-PROBATE</a:t>
            </a:r>
            <a:br>
              <a:rPr lang="en-US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ESTATE IS PART OF YOUR WILL</a:t>
            </a: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9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6563"/>
            <a:ext cx="8458200" cy="1442674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Non-Probate Estate</a:t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>
                <a:solidFill>
                  <a:srgbClr val="A63212"/>
                </a:solidFill>
              </a:rPr>
              <a:t>We </a:t>
            </a:r>
            <a:r>
              <a:rPr lang="en-US" sz="2200" b="1" i="1" u="sng" dirty="0">
                <a:solidFill>
                  <a:srgbClr val="A63212"/>
                </a:solidFill>
              </a:rPr>
              <a:t>immediately know</a:t>
            </a:r>
            <a:r>
              <a:rPr lang="en-US" sz="2200" b="1" i="1" dirty="0">
                <a:solidFill>
                  <a:srgbClr val="A63212"/>
                </a:solidFill>
              </a:rPr>
              <a:t> </a:t>
            </a:r>
            <a:r>
              <a:rPr lang="en-US" sz="2200" b="1" dirty="0">
                <a:solidFill>
                  <a:srgbClr val="A63212"/>
                </a:solidFill>
              </a:rPr>
              <a:t>who gets this property - a beneficiary is named on the account – so </a:t>
            </a:r>
            <a:r>
              <a:rPr lang="en-US" sz="2200" b="1" i="1" u="sng" dirty="0">
                <a:solidFill>
                  <a:srgbClr val="A63212"/>
                </a:solidFill>
              </a:rPr>
              <a:t>we don’t need a Will</a:t>
            </a:r>
            <a:r>
              <a:rPr lang="en-US" sz="2200" b="1" i="1" dirty="0">
                <a:solidFill>
                  <a:srgbClr val="A63212"/>
                </a:solidFill>
              </a:rPr>
              <a:t> </a:t>
            </a:r>
            <a:r>
              <a:rPr lang="en-US" sz="2200" b="1" dirty="0">
                <a:solidFill>
                  <a:srgbClr val="A63212"/>
                </a:solidFill>
              </a:rPr>
              <a:t>to transfer them 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Life Insurance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IRA, 401(k), pension plan, 403(b), TDA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Joint Accounts with Right of Survivorship including your house, bank accounts, brokerage accounts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TOD, ITF, Life Estates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Trusts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Contracts (e.g. pre-nuptial, partnership) </a:t>
            </a:r>
          </a:p>
        </p:txBody>
      </p:sp>
    </p:spTree>
    <p:extLst>
      <p:ext uri="{BB962C8B-B14F-4D97-AF65-F5344CB8AC3E}">
        <p14:creationId xmlns:p14="http://schemas.microsoft.com/office/powerpoint/2010/main" val="169639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 Non-Probate Assets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a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Certificate.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be named a beneficiary on certain types of accounts.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75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1478</TotalTime>
  <Words>2580</Words>
  <Application>Microsoft Office PowerPoint</Application>
  <PresentationFormat>On-screen Show (4:3)</PresentationFormat>
  <Paragraphs>363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Bradley Hand ITC TT-Bold</vt:lpstr>
      <vt:lpstr>Cambria</vt:lpstr>
      <vt:lpstr>Rage Italic</vt:lpstr>
      <vt:lpstr>Times New Roman</vt:lpstr>
      <vt:lpstr>Wingdings</vt:lpstr>
      <vt:lpstr>Sketchbook</vt:lpstr>
      <vt:lpstr>Why You Need a Will and the Importance of Estate Planning</vt:lpstr>
      <vt:lpstr>Disclaimer(s)</vt:lpstr>
      <vt:lpstr>Why Are We Here?</vt:lpstr>
      <vt:lpstr>GROSS ESTATE</vt:lpstr>
      <vt:lpstr>Gross Estate </vt:lpstr>
      <vt:lpstr>Two Legal Theories of Transferring Property</vt:lpstr>
      <vt:lpstr>NOTHING IN YOUR  NON-PROBATE ESTATE IS PART OF YOUR WILL</vt:lpstr>
      <vt:lpstr>Non-Probate Estate We immediately know who gets this property - a beneficiary is named on the account – so we don’t need a Will to transfer them </vt:lpstr>
      <vt:lpstr>Collecting Non-Probate Assets</vt:lpstr>
      <vt:lpstr>Probate Estate – Your Will We don’t know where money goes when you die, so we need a Will to transfer them </vt:lpstr>
      <vt:lpstr>YOU HAVE A WILL WHETHER YOU HAVE A WRITTEN ONE OR NOT </vt:lpstr>
      <vt:lpstr>“Intestacy”: Priorities of the State’s Will for You</vt:lpstr>
      <vt:lpstr>The State’s Priority: “Administration”</vt:lpstr>
      <vt:lpstr>The “State’s Priority” Controls A Lot About Wills </vt:lpstr>
      <vt:lpstr>Those Denied In The State’s Will For You </vt:lpstr>
      <vt:lpstr>Facts About Wills</vt:lpstr>
      <vt:lpstr>What Should You Think About Before You See a Lawyer?</vt:lpstr>
      <vt:lpstr>Facts About Wills</vt:lpstr>
      <vt:lpstr>List Of Who Gets Paid First</vt:lpstr>
      <vt:lpstr>Debts When A Person Dies</vt:lpstr>
      <vt:lpstr>Executor / Administrator Commissions</vt:lpstr>
      <vt:lpstr>What Kind of Bequest Should I Leave? And in What Order?</vt:lpstr>
      <vt:lpstr>Trusts </vt:lpstr>
      <vt:lpstr>Trusts </vt:lpstr>
      <vt:lpstr>Examples Of Trusts </vt:lpstr>
      <vt:lpstr>Differences Between Wills &amp; Trusts</vt:lpstr>
      <vt:lpstr>Differences Between Executors &amp; Trustees</vt:lpstr>
      <vt:lpstr>GOOD Way to Leave Money to Charities #1 – IRA with the Charity as SOLE Beneficiary</vt:lpstr>
      <vt:lpstr>GOOD Way to Leave Money to Charities #2 – Name Charities as TOD / ITF Beneficiaries</vt:lpstr>
      <vt:lpstr>GOOD Way to Leave Money to Charities #3 – As Part of a Trust</vt:lpstr>
      <vt:lpstr>GOOD Way to Leave Money to Charities #4 – Leaving a Set Dollar Amount in Will</vt:lpstr>
      <vt:lpstr>GOOD Way to Leave Money to Charities #5 – Donor Advised Funds While Alive</vt:lpstr>
      <vt:lpstr>GOOD Way to Leave Money to Charities #6 – Gift Appreciated Stock While Alive</vt:lpstr>
      <vt:lpstr>Not Great Way to Leave Money to Charity #1 – Charity as a Residuary Beneficiary in Will</vt:lpstr>
      <vt:lpstr>BAD Way to Leave Money to Charity #1 – Charity &amp; Human Beneficiaries on same IRA</vt:lpstr>
      <vt:lpstr>BAD Way to Leave Money to Charities #2 – Gift by Will leaving a Small Bequest</vt:lpstr>
      <vt:lpstr>BAD Way to Leave Money to Charities #3 –     Gift by Trust with Lots of Restrictions &amp; Instructions</vt:lpstr>
      <vt:lpstr>BAD Way to Leave Money to Charities #4 – Gift by Will with Lots of Restrictions &amp; Instructions</vt:lpstr>
      <vt:lpstr>Durable General Power of Attorney </vt:lpstr>
      <vt:lpstr>Health Care Proxy</vt:lpstr>
      <vt:lpstr>Living Will</vt:lpstr>
      <vt:lpstr>Living Will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MONEYW!ISE</dc:title>
  <dc:creator>Gissel</dc:creator>
  <cp:lastModifiedBy>Dan Timins</cp:lastModifiedBy>
  <cp:revision>72</cp:revision>
  <dcterms:created xsi:type="dcterms:W3CDTF">2017-03-29T17:04:02Z</dcterms:created>
  <dcterms:modified xsi:type="dcterms:W3CDTF">2018-02-05T16:41:18Z</dcterms:modified>
</cp:coreProperties>
</file>