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9"/>
  </p:notesMasterIdLst>
  <p:handoutMasterIdLst>
    <p:handoutMasterId r:id="rId40"/>
  </p:handoutMasterIdLst>
  <p:sldIdLst>
    <p:sldId id="256" r:id="rId2"/>
    <p:sldId id="277" r:id="rId3"/>
    <p:sldId id="278" r:id="rId4"/>
    <p:sldId id="280" r:id="rId5"/>
    <p:sldId id="281" r:id="rId6"/>
    <p:sldId id="282" r:id="rId7"/>
    <p:sldId id="284" r:id="rId8"/>
    <p:sldId id="285" r:id="rId9"/>
    <p:sldId id="286" r:id="rId10"/>
    <p:sldId id="287" r:id="rId11"/>
    <p:sldId id="288" r:id="rId12"/>
    <p:sldId id="290" r:id="rId13"/>
    <p:sldId id="309" r:id="rId14"/>
    <p:sldId id="292" r:id="rId15"/>
    <p:sldId id="293" r:id="rId16"/>
    <p:sldId id="294" r:id="rId17"/>
    <p:sldId id="295" r:id="rId18"/>
    <p:sldId id="296" r:id="rId19"/>
    <p:sldId id="297" r:id="rId20"/>
    <p:sldId id="298" r:id="rId21"/>
    <p:sldId id="299" r:id="rId22"/>
    <p:sldId id="300" r:id="rId23"/>
    <p:sldId id="301" r:id="rId24"/>
    <p:sldId id="302" r:id="rId25"/>
    <p:sldId id="303" r:id="rId26"/>
    <p:sldId id="304" r:id="rId27"/>
    <p:sldId id="305" r:id="rId28"/>
    <p:sldId id="306" r:id="rId29"/>
    <p:sldId id="307" r:id="rId30"/>
    <p:sldId id="314" r:id="rId31"/>
    <p:sldId id="312" r:id="rId32"/>
    <p:sldId id="311" r:id="rId33"/>
    <p:sldId id="313" r:id="rId34"/>
    <p:sldId id="308" r:id="rId35"/>
    <p:sldId id="310" r:id="rId36"/>
    <p:sldId id="274" r:id="rId37"/>
    <p:sldId id="265" r:id="rId3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F6D"/>
    <a:srgbClr val="7598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555" y="2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endParaRPr lang="en-US"/>
          </a:p>
        </p:txBody>
      </p:sp>
      <p:sp>
        <p:nvSpPr>
          <p:cNvPr id="3" name="Date Placeholder 2"/>
          <p:cNvSpPr>
            <a:spLocks noGrp="1"/>
          </p:cNvSpPr>
          <p:nvPr>
            <p:ph type="dt" sz="quarter" idx="1"/>
          </p:nvPr>
        </p:nvSpPr>
        <p:spPr>
          <a:xfrm>
            <a:off x="4142962" y="0"/>
            <a:ext cx="3170583" cy="480388"/>
          </a:xfrm>
          <a:prstGeom prst="rect">
            <a:avLst/>
          </a:prstGeom>
        </p:spPr>
        <p:txBody>
          <a:bodyPr vert="horz" lIns="94851" tIns="47425" rIns="94851" bIns="47425" rtlCol="0"/>
          <a:lstStyle>
            <a:lvl1pPr algn="r">
              <a:defRPr sz="1200"/>
            </a:lvl1pPr>
          </a:lstStyle>
          <a:p>
            <a:fld id="{B819736C-7421-4021-A000-EFD2889ED641}" type="datetimeFigureOut">
              <a:rPr lang="en-US" smtClean="0"/>
              <a:pPr/>
              <a:t>1/6/2018</a:t>
            </a:fld>
            <a:endParaRPr lang="en-US"/>
          </a:p>
        </p:txBody>
      </p:sp>
      <p:sp>
        <p:nvSpPr>
          <p:cNvPr id="4" name="Footer Placeholder 3"/>
          <p:cNvSpPr>
            <a:spLocks noGrp="1"/>
          </p:cNvSpPr>
          <p:nvPr>
            <p:ph type="ftr" sz="quarter" idx="2"/>
          </p:nvPr>
        </p:nvSpPr>
        <p:spPr>
          <a:xfrm>
            <a:off x="0" y="9119173"/>
            <a:ext cx="3170583" cy="480388"/>
          </a:xfrm>
          <a:prstGeom prst="rect">
            <a:avLst/>
          </a:prstGeom>
        </p:spPr>
        <p:txBody>
          <a:bodyPr vert="horz" lIns="94851" tIns="47425" rIns="94851" bIns="47425" rtlCol="0" anchor="b"/>
          <a:lstStyle>
            <a:lvl1pPr algn="l">
              <a:defRPr sz="1200"/>
            </a:lvl1pPr>
          </a:lstStyle>
          <a:p>
            <a:endParaRPr lang="en-US"/>
          </a:p>
        </p:txBody>
      </p:sp>
      <p:sp>
        <p:nvSpPr>
          <p:cNvPr id="5" name="Slide Number Placeholder 4"/>
          <p:cNvSpPr>
            <a:spLocks noGrp="1"/>
          </p:cNvSpPr>
          <p:nvPr>
            <p:ph type="sldNum" sz="quarter" idx="3"/>
          </p:nvPr>
        </p:nvSpPr>
        <p:spPr>
          <a:xfrm>
            <a:off x="4142962" y="9119173"/>
            <a:ext cx="3170583" cy="480388"/>
          </a:xfrm>
          <a:prstGeom prst="rect">
            <a:avLst/>
          </a:prstGeom>
        </p:spPr>
        <p:txBody>
          <a:bodyPr vert="horz" lIns="94851" tIns="47425" rIns="94851" bIns="47425" rtlCol="0" anchor="b"/>
          <a:lstStyle>
            <a:lvl1pPr algn="r">
              <a:defRPr sz="1200"/>
            </a:lvl1pPr>
          </a:lstStyle>
          <a:p>
            <a:fld id="{7C6FAB24-F97F-41D1-B783-67B407F21759}" type="slidenum">
              <a:rPr lang="en-US" smtClean="0"/>
              <a:pPr/>
              <a:t>‹#›</a:t>
            </a:fld>
            <a:endParaRPr lang="en-US"/>
          </a:p>
        </p:txBody>
      </p:sp>
    </p:spTree>
    <p:extLst>
      <p:ext uri="{BB962C8B-B14F-4D97-AF65-F5344CB8AC3E}">
        <p14:creationId xmlns:p14="http://schemas.microsoft.com/office/powerpoint/2010/main" val="21467934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53" tIns="48327" rIns="96653" bIns="48327" rtlCol="0"/>
          <a:lstStyle>
            <a:lvl1pPr algn="r">
              <a:defRPr sz="1200"/>
            </a:lvl1pPr>
          </a:lstStyle>
          <a:p>
            <a:fld id="{8D69B43C-0816-4B40-B40C-04B5486916BE}" type="datetimeFigureOut">
              <a:rPr lang="en-US" smtClean="0"/>
              <a:pPr/>
              <a:t>1/6/2018</a:t>
            </a:fld>
            <a:endParaRPr lang="en-US" dirty="0"/>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53" tIns="48327" rIns="96653" bIns="48327"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53" tIns="48327" rIns="96653" bIns="4832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53" tIns="48327" rIns="96653" bIns="48327" rtlCol="0" anchor="b"/>
          <a:lstStyle>
            <a:lvl1pPr algn="l">
              <a:defRPr sz="12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3" tIns="48327" rIns="96653" bIns="48327" rtlCol="0" anchor="b"/>
          <a:lstStyle>
            <a:lvl1pPr algn="r">
              <a:defRPr sz="1200"/>
            </a:lvl1pPr>
          </a:lstStyle>
          <a:p>
            <a:fld id="{DCB8A924-A548-4899-8360-FEDC5A8EF9E0}" type="slidenum">
              <a:rPr lang="en-US" smtClean="0"/>
              <a:pPr/>
              <a:t>‹#›</a:t>
            </a:fld>
            <a:endParaRPr lang="en-US" dirty="0"/>
          </a:p>
        </p:txBody>
      </p:sp>
    </p:spTree>
    <p:extLst>
      <p:ext uri="{BB962C8B-B14F-4D97-AF65-F5344CB8AC3E}">
        <p14:creationId xmlns:p14="http://schemas.microsoft.com/office/powerpoint/2010/main" val="1105943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B8A924-A548-4899-8360-FEDC5A8EF9E0}"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6"/>
          <p:cNvSpPr>
            <a:spLocks noGrp="1" noChangeArrowheads="1"/>
          </p:cNvSpPr>
          <p:nvPr>
            <p:ph type="ftr" sz="quarter" idx="4"/>
          </p:nvPr>
        </p:nvSpPr>
        <p:spPr>
          <a:noFill/>
          <a:ln>
            <a:miter lim="800000"/>
            <a:headEnd/>
            <a:tailEnd/>
          </a:ln>
        </p:spPr>
        <p:txBody>
          <a:bodyPr/>
          <a:lstStyle/>
          <a:p>
            <a:r>
              <a:rPr lang="en-US"/>
              <a:t>Financial Planning Association</a:t>
            </a: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6"/>
          <p:cNvSpPr>
            <a:spLocks noGrp="1" noChangeArrowheads="1"/>
          </p:cNvSpPr>
          <p:nvPr>
            <p:ph type="ftr" sz="quarter" idx="4"/>
          </p:nvPr>
        </p:nvSpPr>
        <p:spPr>
          <a:noFill/>
          <a:ln>
            <a:miter lim="800000"/>
            <a:headEnd/>
            <a:tailEnd/>
          </a:ln>
        </p:spPr>
        <p:txBody>
          <a:bodyPr/>
          <a:lstStyle/>
          <a:p>
            <a:r>
              <a:rPr lang="en-US"/>
              <a:t>Financial Planning Association</a:t>
            </a: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6"/>
          <p:cNvSpPr>
            <a:spLocks noGrp="1" noChangeArrowheads="1"/>
          </p:cNvSpPr>
          <p:nvPr>
            <p:ph type="ftr" sz="quarter" idx="4"/>
          </p:nvPr>
        </p:nvSpPr>
        <p:spPr>
          <a:noFill/>
          <a:ln>
            <a:miter lim="800000"/>
            <a:headEnd/>
            <a:tailEnd/>
          </a:ln>
        </p:spPr>
        <p:txBody>
          <a:bodyPr/>
          <a:lstStyle/>
          <a:p>
            <a:r>
              <a:rPr lang="en-US"/>
              <a:t>Financial Planning Association</a:t>
            </a: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6"/>
          <p:cNvSpPr>
            <a:spLocks noGrp="1" noChangeArrowheads="1"/>
          </p:cNvSpPr>
          <p:nvPr>
            <p:ph type="ftr" sz="quarter" idx="4"/>
          </p:nvPr>
        </p:nvSpPr>
        <p:spPr>
          <a:noFill/>
          <a:ln>
            <a:miter lim="800000"/>
            <a:headEnd/>
            <a:tailEnd/>
          </a:ln>
        </p:spPr>
        <p:txBody>
          <a:bodyPr/>
          <a:lstStyle/>
          <a:p>
            <a:r>
              <a:rPr lang="en-US"/>
              <a:t>Financial Planning Association</a:t>
            </a: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r>
              <a:rPr lang="en-US"/>
              <a:t>Financial Planning Association</a:t>
            </a:r>
          </a:p>
        </p:txBody>
      </p:sp>
      <p:sp>
        <p:nvSpPr>
          <p:cNvPr id="5" name="Slide Number Placeholder 4"/>
          <p:cNvSpPr>
            <a:spLocks noGrp="1"/>
          </p:cNvSpPr>
          <p:nvPr>
            <p:ph type="sldNum" sz="quarter" idx="11"/>
          </p:nvPr>
        </p:nvSpPr>
        <p:spPr/>
        <p:txBody>
          <a:bodyPr/>
          <a:lstStyle/>
          <a:p>
            <a:pPr>
              <a:defRPr/>
            </a:pPr>
            <a:fld id="{3A851C17-742A-4CD0-BB41-4CB71BFF260D}"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6"/>
          <p:cNvSpPr>
            <a:spLocks noGrp="1" noChangeArrowheads="1"/>
          </p:cNvSpPr>
          <p:nvPr>
            <p:ph type="ftr" sz="quarter" idx="4"/>
          </p:nvPr>
        </p:nvSpPr>
        <p:spPr>
          <a:noFill/>
          <a:ln>
            <a:miter lim="800000"/>
            <a:headEnd/>
            <a:tailEnd/>
          </a:ln>
        </p:spPr>
        <p:txBody>
          <a:bodyPr/>
          <a:lstStyle/>
          <a:p>
            <a:r>
              <a:rPr lang="en-US"/>
              <a:t>Financial Planning Association</a:t>
            </a: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6"/>
          <p:cNvSpPr>
            <a:spLocks noGrp="1" noChangeArrowheads="1"/>
          </p:cNvSpPr>
          <p:nvPr>
            <p:ph type="ftr" sz="quarter" idx="4"/>
          </p:nvPr>
        </p:nvSpPr>
        <p:spPr>
          <a:noFill/>
          <a:ln>
            <a:miter lim="800000"/>
            <a:headEnd/>
            <a:tailEnd/>
          </a:ln>
        </p:spPr>
        <p:txBody>
          <a:bodyPr/>
          <a:lstStyle/>
          <a:p>
            <a:r>
              <a:rPr lang="en-US"/>
              <a:t>Financial Planning Association</a:t>
            </a: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6"/>
          <p:cNvSpPr>
            <a:spLocks noGrp="1" noChangeArrowheads="1"/>
          </p:cNvSpPr>
          <p:nvPr>
            <p:ph type="ftr" sz="quarter" idx="4"/>
          </p:nvPr>
        </p:nvSpPr>
        <p:spPr>
          <a:noFill/>
          <a:ln>
            <a:miter lim="800000"/>
            <a:headEnd/>
            <a:tailEnd/>
          </a:ln>
        </p:spPr>
        <p:txBody>
          <a:bodyPr/>
          <a:lstStyle/>
          <a:p>
            <a:r>
              <a:rPr lang="en-US"/>
              <a:t>Financial Planning Association</a:t>
            </a: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B8A924-A548-4899-8360-FEDC5A8EF9E0}"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6"/>
          <p:cNvSpPr>
            <a:spLocks noGrp="1" noChangeArrowheads="1"/>
          </p:cNvSpPr>
          <p:nvPr>
            <p:ph type="ftr" sz="quarter" idx="4"/>
          </p:nvPr>
        </p:nvSpPr>
        <p:spPr>
          <a:noFill/>
          <a:ln>
            <a:miter lim="800000"/>
            <a:headEnd/>
            <a:tailEnd/>
          </a:ln>
        </p:spPr>
        <p:txBody>
          <a:bodyPr/>
          <a:lstStyle/>
          <a:p>
            <a:r>
              <a:rPr lang="en-US"/>
              <a:t>Financial Planning Association</a:t>
            </a: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6"/>
          <p:cNvSpPr>
            <a:spLocks noGrp="1" noChangeArrowheads="1"/>
          </p:cNvSpPr>
          <p:nvPr>
            <p:ph type="ftr" sz="quarter" idx="4"/>
          </p:nvPr>
        </p:nvSpPr>
        <p:spPr>
          <a:noFill/>
          <a:ln>
            <a:miter lim="800000"/>
            <a:headEnd/>
            <a:tailEnd/>
          </a:ln>
        </p:spPr>
        <p:txBody>
          <a:bodyPr/>
          <a:lstStyle/>
          <a:p>
            <a:r>
              <a:rPr lang="en-US"/>
              <a:t>Financial Planning Association</a:t>
            </a: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B8A924-A548-4899-8360-FEDC5A8EF9E0}"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6"/>
          <p:cNvSpPr>
            <a:spLocks noGrp="1" noChangeArrowheads="1"/>
          </p:cNvSpPr>
          <p:nvPr>
            <p:ph type="ftr" sz="quarter" idx="4"/>
          </p:nvPr>
        </p:nvSpPr>
        <p:spPr>
          <a:noFill/>
          <a:ln>
            <a:miter lim="800000"/>
            <a:headEnd/>
            <a:tailEnd/>
          </a:ln>
        </p:spPr>
        <p:txBody>
          <a:bodyPr/>
          <a:lstStyle/>
          <a:p>
            <a:r>
              <a:rPr lang="en-US"/>
              <a:t>Financial Planning Association</a:t>
            </a: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B8A924-A548-4899-8360-FEDC5A8EF9E0}"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6"/>
          <p:cNvSpPr>
            <a:spLocks noGrp="1" noChangeArrowheads="1"/>
          </p:cNvSpPr>
          <p:nvPr>
            <p:ph type="ftr" sz="quarter" idx="4"/>
          </p:nvPr>
        </p:nvSpPr>
        <p:spPr>
          <a:noFill/>
          <a:ln>
            <a:miter lim="800000"/>
            <a:headEnd/>
            <a:tailEnd/>
          </a:ln>
        </p:spPr>
        <p:txBody>
          <a:bodyPr/>
          <a:lstStyle/>
          <a:p>
            <a:r>
              <a:rPr lang="en-US"/>
              <a:t>Financial Planning Association</a:t>
            </a: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B8A924-A548-4899-8360-FEDC5A8EF9E0}"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6"/>
          <p:cNvSpPr>
            <a:spLocks noGrp="1" noChangeArrowheads="1"/>
          </p:cNvSpPr>
          <p:nvPr>
            <p:ph type="ftr" sz="quarter" idx="4"/>
          </p:nvPr>
        </p:nvSpPr>
        <p:spPr>
          <a:noFill/>
          <a:ln>
            <a:miter lim="800000"/>
            <a:headEnd/>
            <a:tailEnd/>
          </a:ln>
        </p:spPr>
        <p:txBody>
          <a:bodyPr/>
          <a:lstStyle/>
          <a:p>
            <a:r>
              <a:rPr lang="en-US"/>
              <a:t>Financial Planning Association</a:t>
            </a: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B8A924-A548-4899-8360-FEDC5A8EF9E0}"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B8A924-A548-4899-8360-FEDC5A8EF9E0}"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6"/>
          <p:cNvSpPr>
            <a:spLocks noGrp="1" noChangeArrowheads="1"/>
          </p:cNvSpPr>
          <p:nvPr>
            <p:ph type="ftr" sz="quarter" idx="4"/>
          </p:nvPr>
        </p:nvSpPr>
        <p:spPr>
          <a:noFill/>
          <a:ln>
            <a:miter lim="800000"/>
            <a:headEnd/>
            <a:tailEnd/>
          </a:ln>
        </p:spPr>
        <p:txBody>
          <a:bodyPr/>
          <a:lstStyle/>
          <a:p>
            <a:r>
              <a:rPr lang="en-US"/>
              <a:t>Financial Planning Association</a:t>
            </a: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B8A924-A548-4899-8360-FEDC5A8EF9E0}" type="slidenum">
              <a:rPr lang="en-US" smtClean="0"/>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6"/>
          <p:cNvSpPr>
            <a:spLocks noGrp="1" noChangeArrowheads="1"/>
          </p:cNvSpPr>
          <p:nvPr>
            <p:ph type="ftr" sz="quarter" idx="4"/>
          </p:nvPr>
        </p:nvSpPr>
        <p:spPr>
          <a:noFill/>
          <a:ln>
            <a:miter lim="800000"/>
            <a:headEnd/>
            <a:tailEnd/>
          </a:ln>
        </p:spPr>
        <p:txBody>
          <a:bodyPr/>
          <a:lstStyle/>
          <a:p>
            <a:r>
              <a:rPr lang="en-US"/>
              <a:t>Financial Planning Association</a:t>
            </a: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B8A924-A548-4899-8360-FEDC5A8EF9E0}" type="slidenum">
              <a:rPr lang="en-US" smtClean="0"/>
              <a:pPr/>
              <a:t>34</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B8A924-A548-4899-8360-FEDC5A8EF9E0}" type="slidenum">
              <a:rPr lang="en-US" smtClean="0"/>
              <a:pPr/>
              <a:t>35</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B8A924-A548-4899-8360-FEDC5A8EF9E0}" type="slidenum">
              <a:rPr lang="en-US" smtClean="0"/>
              <a:pPr/>
              <a:t>36</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B8A924-A548-4899-8360-FEDC5A8EF9E0}" type="slidenum">
              <a:rPr lang="en-US" smtClean="0"/>
              <a:pPr/>
              <a:t>37</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B8A924-A548-4899-8360-FEDC5A8EF9E0}"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B8A924-A548-4899-8360-FEDC5A8EF9E0}"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6"/>
          <p:cNvSpPr>
            <a:spLocks noGrp="1" noChangeArrowheads="1"/>
          </p:cNvSpPr>
          <p:nvPr>
            <p:ph type="ftr" sz="quarter" idx="4"/>
          </p:nvPr>
        </p:nvSpPr>
        <p:spPr>
          <a:noFill/>
          <a:ln>
            <a:miter lim="800000"/>
            <a:headEnd/>
            <a:tailEnd/>
          </a:ln>
        </p:spPr>
        <p:txBody>
          <a:bodyPr/>
          <a:lstStyle/>
          <a:p>
            <a:r>
              <a:rPr lang="en-US"/>
              <a:t>Financial Planning Association</a:t>
            </a: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6"/>
          <p:cNvSpPr>
            <a:spLocks noGrp="1" noChangeArrowheads="1"/>
          </p:cNvSpPr>
          <p:nvPr>
            <p:ph type="ftr" sz="quarter" idx="4"/>
          </p:nvPr>
        </p:nvSpPr>
        <p:spPr>
          <a:noFill/>
          <a:ln>
            <a:miter lim="800000"/>
            <a:headEnd/>
            <a:tailEnd/>
          </a:ln>
        </p:spPr>
        <p:txBody>
          <a:bodyPr/>
          <a:lstStyle/>
          <a:p>
            <a:r>
              <a:rPr lang="en-US"/>
              <a:t>Financial Planning Association</a:t>
            </a: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6"/>
          <p:cNvSpPr>
            <a:spLocks noGrp="1" noChangeArrowheads="1"/>
          </p:cNvSpPr>
          <p:nvPr>
            <p:ph type="ftr" sz="quarter" idx="4"/>
          </p:nvPr>
        </p:nvSpPr>
        <p:spPr>
          <a:noFill/>
          <a:ln>
            <a:miter lim="800000"/>
            <a:headEnd/>
            <a:tailEnd/>
          </a:ln>
        </p:spPr>
        <p:txBody>
          <a:bodyPr/>
          <a:lstStyle/>
          <a:p>
            <a:r>
              <a:rPr lang="en-US"/>
              <a:t>Financial Planning Association</a:t>
            </a: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r>
              <a:rPr lang="en-US"/>
              <a:t>Financial Planning Association</a:t>
            </a:r>
          </a:p>
        </p:txBody>
      </p:sp>
      <p:sp>
        <p:nvSpPr>
          <p:cNvPr id="5" name="Slide Number Placeholder 4"/>
          <p:cNvSpPr>
            <a:spLocks noGrp="1"/>
          </p:cNvSpPr>
          <p:nvPr>
            <p:ph type="sldNum" sz="quarter" idx="11"/>
          </p:nvPr>
        </p:nvSpPr>
        <p:spPr/>
        <p:txBody>
          <a:bodyPr/>
          <a:lstStyle/>
          <a:p>
            <a:pPr>
              <a:defRPr/>
            </a:pPr>
            <a:fld id="{3A851C17-742A-4CD0-BB41-4CB71BFF260D}"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5ABBB29-6E74-4D2C-9FA5-F63BDD1D0184}" type="datetime1">
              <a:rPr lang="en-US" smtClean="0"/>
              <a:pPr/>
              <a:t>1/6/2018</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0C6C2C2F-3A94-4BE8-B353-E00BEC958F3D}"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E96A935-F410-409E-8F0F-CBD7438E520B}" type="datetime1">
              <a:rPr lang="en-US" smtClean="0"/>
              <a:pPr/>
              <a:t>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6C2C2F-3A94-4BE8-B353-E00BEC958F3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DD4052C7-2576-4C0F-8DC2-48E6525008DF}" type="datetime1">
              <a:rPr lang="en-US" smtClean="0"/>
              <a:pPr/>
              <a:t>1/6/2018</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p:spPr>
        <p:txBody>
          <a:bodyPr/>
          <a:lstStyle/>
          <a:p>
            <a:fld id="{0C6C2C2F-3A94-4BE8-B353-E00BEC958F3D}"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0A72B910-86B7-404B-B0E5-0135C0128548}" type="datetime1">
              <a:rPr lang="en-US" smtClean="0"/>
              <a:pPr/>
              <a:t>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0C6C2C2F-3A94-4BE8-B353-E00BEC958F3D}"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FB9D3116-0AA7-44A3-975B-6678DA0DB2EE}" type="datetime1">
              <a:rPr lang="en-US" smtClean="0"/>
              <a:pPr/>
              <a:t>1/6/2018</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C6C2C2F-3A94-4BE8-B353-E00BEC958F3D}" type="slidenum">
              <a:rPr lang="en-US" smtClean="0"/>
              <a:pPr/>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EC9B16A6-1B6E-4BEC-91AF-4CD92C5433CC}" type="datetime1">
              <a:rPr lang="en-US" smtClean="0"/>
              <a:pPr/>
              <a:t>1/6/2018</a:t>
            </a:fld>
            <a:endParaRPr lang="en-US" dirty="0"/>
          </a:p>
        </p:txBody>
      </p:sp>
      <p:sp>
        <p:nvSpPr>
          <p:cNvPr id="10" name="Slide Number Placeholder 9"/>
          <p:cNvSpPr>
            <a:spLocks noGrp="1"/>
          </p:cNvSpPr>
          <p:nvPr>
            <p:ph type="sldNum" sz="quarter" idx="16"/>
          </p:nvPr>
        </p:nvSpPr>
        <p:spPr/>
        <p:txBody>
          <a:bodyPr rtlCol="0"/>
          <a:lstStyle/>
          <a:p>
            <a:fld id="{0C6C2C2F-3A94-4BE8-B353-E00BEC958F3D}" type="slidenum">
              <a:rPr lang="en-US" smtClean="0"/>
              <a:pPr/>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1BEDFC22-AB94-49FA-B6C9-C32BB4C14DD1}" type="datetime1">
              <a:rPr lang="en-US" smtClean="0"/>
              <a:pPr/>
              <a:t>1/6/2018</a:t>
            </a:fld>
            <a:endParaRPr lang="en-US" dirty="0"/>
          </a:p>
        </p:txBody>
      </p:sp>
      <p:sp>
        <p:nvSpPr>
          <p:cNvPr id="12" name="Slide Number Placeholder 11"/>
          <p:cNvSpPr>
            <a:spLocks noGrp="1"/>
          </p:cNvSpPr>
          <p:nvPr>
            <p:ph type="sldNum" sz="quarter" idx="16"/>
          </p:nvPr>
        </p:nvSpPr>
        <p:spPr/>
        <p:txBody>
          <a:bodyPr rtlCol="0"/>
          <a:lstStyle/>
          <a:p>
            <a:fld id="{0C6C2C2F-3A94-4BE8-B353-E00BEC958F3D}" type="slidenum">
              <a:rPr lang="en-US" smtClean="0"/>
              <a:pPr/>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6EF0F90-D2F2-42C3-989F-5CE2F4274CBD}" type="datetime1">
              <a:rPr lang="en-US" smtClean="0"/>
              <a:pPr/>
              <a:t>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0C6C2C2F-3A94-4BE8-B353-E00BEC958F3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5893AF-62ED-4D27-BE5C-26E162BE7EAC}" type="datetime1">
              <a:rPr lang="en-US" smtClean="0"/>
              <a:pPr/>
              <a:t>1/6/2018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0C6C2C2F-3A94-4BE8-B353-E00BEC958F3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47DDD568-304B-4877-9DF3-743E6BC3191B}" type="datetime1">
              <a:rPr lang="en-US" smtClean="0"/>
              <a:pPr/>
              <a:t>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0C6C2C2F-3A94-4BE8-B353-E00BEC958F3D}"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fld id="{23B952DA-175D-4D08-A597-D8E4D0991D6D}" type="datetime1">
              <a:rPr lang="en-US" smtClean="0"/>
              <a:pPr/>
              <a:t>1/6/2018</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0C6C2C2F-3A94-4BE8-B353-E00BEC958F3D}"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a:t>Click icon to add picture</a:t>
            </a: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8796DEDE-1CFF-4FF6-B000-4979FE594132}" type="datetime1">
              <a:rPr lang="en-US" smtClean="0"/>
              <a:pPr/>
              <a:t>1/6/2018</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C6C2C2F-3A94-4BE8-B353-E00BEC958F3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fpany.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hyperlink" Target="http://fpany.or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hyperlink" Target="http://fpany.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hyperlink" Target="http://fpany.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hyperlink" Target="http://fpany.or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hyperlink" Target="http://fpany.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hyperlink" Target="http://fpany.or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hyperlink" Target="http://fpany.or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hyperlink" Target="http://fpany.or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hyperlink" Target="http://fpany.or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hyperlink" Target="http://fpany.org/"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fpany.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hyperlink" Target="http://fpany.org/"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hyperlink" Target="http://fpany.org/"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hyperlink" Target="http://fpany.org/"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hyperlink" Target="http://fpany.org/"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hyperlink" Target="http://fpany.org/"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hyperlink" Target="http://fpany.org/"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hyperlink" Target="http://fpany.org/"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hyperlink" Target="http://fpany.org/"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hyperlink" Target="http://fpany.org/"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hyperlink" Target="http://fpany.org/"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fpany.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fpany.org/"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hyperlink" Target="http://fpany.org/"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6.xml.rels><?xml version="1.0" encoding="UTF-8" standalone="yes"?>
<Relationships xmlns="http://schemas.openxmlformats.org/package/2006/relationships"><Relationship Id="rId3" Type="http://schemas.openxmlformats.org/officeDocument/2006/relationships/hyperlink" Target="http://www.nysba.org/" TargetMode="External"/><Relationship Id="rId7"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hyperlink" Target="http://fpany.org/" TargetMode="External"/><Relationship Id="rId5" Type="http://schemas.openxmlformats.org/officeDocument/2006/relationships/hyperlink" Target="http://www.legalzoom.com/last-will" TargetMode="External"/><Relationship Id="rId4" Type="http://schemas.openxmlformats.org/officeDocument/2006/relationships/hyperlink" Target="http://www.lawhelp.org/ny"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mailto:dan@timinslaw.com" TargetMode="External"/><Relationship Id="rId7" Type="http://schemas.openxmlformats.org/officeDocument/2006/relationships/hyperlink" Target="http://www.fpanet.org/" TargetMode="External"/><Relationship Id="rId2" Type="http://schemas.openxmlformats.org/officeDocument/2006/relationships/notesSlide" Target="../notesSlides/notesSlide33.xml"/><Relationship Id="rId1" Type="http://schemas.openxmlformats.org/officeDocument/2006/relationships/slideLayout" Target="../slideLayouts/slideLayout3.xml"/><Relationship Id="rId6" Type="http://schemas.openxmlformats.org/officeDocument/2006/relationships/hyperlink" Target="mailto:sallingerfinancial@gmail.com" TargetMode="External"/><Relationship Id="rId5" Type="http://schemas.openxmlformats.org/officeDocument/2006/relationships/image" Target="../media/image3.png"/><Relationship Id="rId4" Type="http://schemas.openxmlformats.org/officeDocument/2006/relationships/hyperlink" Target="http://fpany.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fpany.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hyperlink" Target="http://fpany.or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hyperlink" Target="http://fpany.or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hyperlink" Target="http://fpany.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hyperlink" Target="http://fpany.or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hyperlink" Target="http://fpany.org/"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1295400"/>
            <a:ext cx="7543800" cy="4114800"/>
          </a:xfrm>
        </p:spPr>
        <p:txBody>
          <a:bodyPr>
            <a:noAutofit/>
          </a:bodyPr>
          <a:lstStyle/>
          <a:p>
            <a:r>
              <a:rPr lang="en-US" dirty="0"/>
              <a:t>Avoiding 10 Common mistakes in drafting a will</a:t>
            </a:r>
            <a:br>
              <a:rPr lang="en-US" dirty="0"/>
            </a:br>
            <a:br>
              <a:rPr lang="en-US" dirty="0"/>
            </a:br>
            <a:br>
              <a:rPr lang="en-US" dirty="0"/>
            </a:br>
            <a:r>
              <a:rPr lang="en-US" sz="2800" dirty="0"/>
              <a:t>New York Public Library</a:t>
            </a:r>
            <a:br>
              <a:rPr lang="en-US" sz="2800" dirty="0"/>
            </a:br>
            <a:r>
              <a:rPr lang="en-US" sz="2800" dirty="0"/>
              <a:t>Science, Industry &amp; Business Library</a:t>
            </a:r>
            <a:br>
              <a:rPr lang="en-US" sz="2800" dirty="0"/>
            </a:br>
            <a:r>
              <a:rPr lang="en-US" sz="2800" dirty="0"/>
              <a:t>November, 2015</a:t>
            </a:r>
          </a:p>
        </p:txBody>
      </p:sp>
      <p:sp>
        <p:nvSpPr>
          <p:cNvPr id="3" name="Subtitle 2"/>
          <p:cNvSpPr>
            <a:spLocks noGrp="1"/>
          </p:cNvSpPr>
          <p:nvPr>
            <p:ph type="subTitle" idx="1"/>
          </p:nvPr>
        </p:nvSpPr>
        <p:spPr/>
        <p:txBody>
          <a:bodyPr>
            <a:normAutofit/>
          </a:bodyPr>
          <a:lstStyle/>
          <a:p>
            <a:pPr algn="ctr"/>
            <a:r>
              <a:rPr lang="en-US" sz="2200" dirty="0"/>
              <a:t>Provided by the FPA</a:t>
            </a:r>
            <a:r>
              <a:rPr lang="en-US" sz="2200" baseline="30000" dirty="0"/>
              <a:t>®</a:t>
            </a:r>
            <a:r>
              <a:rPr lang="en-US" sz="2200" dirty="0"/>
              <a:t> of New York</a:t>
            </a:r>
          </a:p>
        </p:txBody>
      </p:sp>
      <p:pic>
        <p:nvPicPr>
          <p:cNvPr id="15362" name="Picture 2" descr="Financial Planning Association - New York">
            <a:hlinkClick r:id="rId3"/>
          </p:cNvPr>
          <p:cNvPicPr>
            <a:picLocks noChangeAspect="1" noChangeArrowheads="1"/>
          </p:cNvPicPr>
          <p:nvPr/>
        </p:nvPicPr>
        <p:blipFill>
          <a:blip r:embed="rId4" cstate="print"/>
          <a:srcRect/>
          <a:stretch>
            <a:fillRect/>
          </a:stretch>
        </p:blipFill>
        <p:spPr bwMode="auto">
          <a:xfrm>
            <a:off x="0" y="6019800"/>
            <a:ext cx="2047068" cy="7620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85000" lnSpcReduction="20000"/>
          </a:bodyPr>
          <a:lstStyle/>
          <a:p>
            <a:pPr>
              <a:defRPr/>
            </a:pPr>
            <a:fld id="{3C54FC33-1D84-4EDE-B644-EE39F0BA6CAD}" type="slidenum">
              <a:rPr lang="en-US"/>
              <a:pPr>
                <a:defRPr/>
              </a:pPr>
              <a:t>10</a:t>
            </a:fld>
            <a:endParaRPr lang="en-US"/>
          </a:p>
        </p:txBody>
      </p:sp>
      <p:sp>
        <p:nvSpPr>
          <p:cNvPr id="294915" name="Rectangle 3"/>
          <p:cNvSpPr>
            <a:spLocks noGrp="1" noRot="1" noChangeArrowheads="1"/>
          </p:cNvSpPr>
          <p:nvPr>
            <p:ph sz="quarter" idx="1"/>
          </p:nvPr>
        </p:nvSpPr>
        <p:spPr/>
        <p:txBody>
          <a:bodyPr/>
          <a:lstStyle/>
          <a:p>
            <a:pPr eaLnBrk="1" hangingPunct="1">
              <a:defRPr/>
            </a:pPr>
            <a:r>
              <a:rPr lang="en-US" sz="3600" dirty="0">
                <a:solidFill>
                  <a:srgbClr val="575F6D"/>
                </a:solidFill>
              </a:rPr>
              <a:t>Not planning for “Non-Traditional”  or Unmarried Couples.</a:t>
            </a:r>
          </a:p>
          <a:p>
            <a:pPr eaLnBrk="1" hangingPunct="1">
              <a:defRPr/>
            </a:pPr>
            <a:endParaRPr lang="en-US" sz="3600" dirty="0">
              <a:solidFill>
                <a:srgbClr val="575F6D"/>
              </a:solidFill>
            </a:endParaRPr>
          </a:p>
          <a:p>
            <a:pPr eaLnBrk="1" hangingPunct="1">
              <a:defRPr/>
            </a:pPr>
            <a:r>
              <a:rPr lang="en-US" sz="3600" dirty="0">
                <a:solidFill>
                  <a:srgbClr val="575F6D"/>
                </a:solidFill>
              </a:rPr>
              <a:t>Implication:  Without proper planning, potential loved ones will be left out in the probate of the estate.</a:t>
            </a:r>
          </a:p>
        </p:txBody>
      </p:sp>
      <p:sp>
        <p:nvSpPr>
          <p:cNvPr id="4" name="Title 4"/>
          <p:cNvSpPr>
            <a:spLocks noGrp="1"/>
          </p:cNvSpPr>
          <p:nvPr>
            <p:ph type="title"/>
          </p:nvPr>
        </p:nvSpPr>
        <p:spPr>
          <a:xfrm>
            <a:off x="612648" y="228600"/>
            <a:ext cx="8153400" cy="990600"/>
          </a:xfrm>
        </p:spPr>
        <p:txBody>
          <a:bodyPr/>
          <a:lstStyle/>
          <a:p>
            <a:r>
              <a:rPr lang="en-US" dirty="0"/>
              <a:t>Mistake #3</a:t>
            </a:r>
          </a:p>
        </p:txBody>
      </p:sp>
      <p:pic>
        <p:nvPicPr>
          <p:cNvPr id="5" name="Picture 2" descr="Financial Planning Association - New York">
            <a:hlinkClick r:id="rId3"/>
          </p:cNvPr>
          <p:cNvPicPr>
            <a:picLocks noChangeAspect="1" noChangeArrowheads="1"/>
          </p:cNvPicPr>
          <p:nvPr/>
        </p:nvPicPr>
        <p:blipFill>
          <a:blip r:embed="rId4" cstate="print"/>
          <a:srcRect/>
          <a:stretch>
            <a:fillRect/>
          </a:stretch>
        </p:blipFill>
        <p:spPr bwMode="auto">
          <a:xfrm>
            <a:off x="0" y="6096000"/>
            <a:ext cx="2047068" cy="7620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85000" lnSpcReduction="20000"/>
          </a:bodyPr>
          <a:lstStyle/>
          <a:p>
            <a:pPr>
              <a:defRPr/>
            </a:pPr>
            <a:fld id="{CEF8A874-A7FA-470A-AC03-66DC4AF60B5D}" type="slidenum">
              <a:rPr lang="en-US"/>
              <a:pPr>
                <a:defRPr/>
              </a:pPr>
              <a:t>11</a:t>
            </a:fld>
            <a:endParaRPr lang="en-US"/>
          </a:p>
        </p:txBody>
      </p:sp>
      <p:sp>
        <p:nvSpPr>
          <p:cNvPr id="230403" name="Rectangle 3"/>
          <p:cNvSpPr>
            <a:spLocks noGrp="1" noRot="1" noChangeArrowheads="1"/>
          </p:cNvSpPr>
          <p:nvPr>
            <p:ph sz="quarter" idx="1"/>
          </p:nvPr>
        </p:nvSpPr>
        <p:spPr>
          <a:xfrm>
            <a:off x="609600" y="1600200"/>
            <a:ext cx="8007350" cy="4419600"/>
          </a:xfrm>
        </p:spPr>
        <p:txBody>
          <a:bodyPr>
            <a:noAutofit/>
          </a:bodyPr>
          <a:lstStyle/>
          <a:p>
            <a:pPr eaLnBrk="1" hangingPunct="1">
              <a:spcBef>
                <a:spcPts val="1200"/>
              </a:spcBef>
              <a:defRPr/>
            </a:pPr>
            <a:r>
              <a:rPr lang="en-US" sz="3600" dirty="0">
                <a:solidFill>
                  <a:srgbClr val="575F6D"/>
                </a:solidFill>
              </a:rPr>
              <a:t>A “life partner” isn’t legally entitled to anything from your estate.</a:t>
            </a:r>
          </a:p>
          <a:p>
            <a:pPr lvl="1" eaLnBrk="1" hangingPunct="1">
              <a:spcBef>
                <a:spcPts val="0"/>
              </a:spcBef>
              <a:defRPr/>
            </a:pPr>
            <a:r>
              <a:rPr lang="en-US" sz="2400" dirty="0">
                <a:solidFill>
                  <a:srgbClr val="7598D9"/>
                </a:solidFill>
              </a:rPr>
              <a:t>No “Common Law Marriage” in New York</a:t>
            </a:r>
          </a:p>
          <a:p>
            <a:pPr eaLnBrk="1" hangingPunct="1">
              <a:spcBef>
                <a:spcPts val="1200"/>
              </a:spcBef>
              <a:defRPr/>
            </a:pPr>
            <a:r>
              <a:rPr lang="en-US" sz="3600" dirty="0">
                <a:solidFill>
                  <a:srgbClr val="575F6D"/>
                </a:solidFill>
              </a:rPr>
              <a:t>No gift or estate tax exemptions on transfers.</a:t>
            </a:r>
          </a:p>
          <a:p>
            <a:pPr eaLnBrk="1" hangingPunct="1">
              <a:spcBef>
                <a:spcPts val="1200"/>
              </a:spcBef>
              <a:defRPr/>
            </a:pPr>
            <a:r>
              <a:rPr lang="en-US" sz="3600" dirty="0">
                <a:solidFill>
                  <a:srgbClr val="575F6D"/>
                </a:solidFill>
              </a:rPr>
              <a:t>No right to contest estate plan.</a:t>
            </a:r>
          </a:p>
        </p:txBody>
      </p:sp>
      <p:sp>
        <p:nvSpPr>
          <p:cNvPr id="5" name="Title 4"/>
          <p:cNvSpPr>
            <a:spLocks noGrp="1"/>
          </p:cNvSpPr>
          <p:nvPr>
            <p:ph type="title"/>
          </p:nvPr>
        </p:nvSpPr>
        <p:spPr/>
        <p:txBody>
          <a:bodyPr/>
          <a:lstStyle/>
          <a:p>
            <a:r>
              <a:rPr lang="en-US" dirty="0"/>
              <a:t>Unmarried Couples</a:t>
            </a:r>
          </a:p>
        </p:txBody>
      </p:sp>
      <p:pic>
        <p:nvPicPr>
          <p:cNvPr id="6" name="Picture 2" descr="Financial Planning Association - New York">
            <a:hlinkClick r:id="rId3"/>
          </p:cNvPr>
          <p:cNvPicPr>
            <a:picLocks noChangeAspect="1" noChangeArrowheads="1"/>
          </p:cNvPicPr>
          <p:nvPr/>
        </p:nvPicPr>
        <p:blipFill>
          <a:blip r:embed="rId4" cstate="print"/>
          <a:srcRect/>
          <a:stretch>
            <a:fillRect/>
          </a:stretch>
        </p:blipFill>
        <p:spPr bwMode="auto">
          <a:xfrm>
            <a:off x="0" y="6096000"/>
            <a:ext cx="2047068" cy="7620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85000" lnSpcReduction="20000"/>
          </a:bodyPr>
          <a:lstStyle/>
          <a:p>
            <a:pPr>
              <a:defRPr/>
            </a:pPr>
            <a:fld id="{7B207766-E623-4AB2-BADB-B6E00D3872FE}" type="slidenum">
              <a:rPr lang="en-US"/>
              <a:pPr>
                <a:defRPr/>
              </a:pPr>
              <a:t>12</a:t>
            </a:fld>
            <a:endParaRPr lang="en-US"/>
          </a:p>
        </p:txBody>
      </p:sp>
      <p:sp>
        <p:nvSpPr>
          <p:cNvPr id="291843" name="Rectangle 3"/>
          <p:cNvSpPr>
            <a:spLocks noGrp="1" noRot="1" noChangeArrowheads="1"/>
          </p:cNvSpPr>
          <p:nvPr>
            <p:ph sz="quarter" idx="1"/>
          </p:nvPr>
        </p:nvSpPr>
        <p:spPr/>
        <p:txBody>
          <a:bodyPr>
            <a:normAutofit/>
          </a:bodyPr>
          <a:lstStyle/>
          <a:p>
            <a:pPr eaLnBrk="1" hangingPunct="1">
              <a:spcBef>
                <a:spcPts val="1200"/>
              </a:spcBef>
              <a:defRPr/>
            </a:pPr>
            <a:r>
              <a:rPr lang="en-US" sz="3600" dirty="0">
                <a:solidFill>
                  <a:srgbClr val="575F6D"/>
                </a:solidFill>
              </a:rPr>
              <a:t>Not letting your Executor of your Will know who and where your closest (blood) relatives are. </a:t>
            </a:r>
          </a:p>
          <a:p>
            <a:pPr eaLnBrk="1" hangingPunct="1">
              <a:spcBef>
                <a:spcPts val="1200"/>
              </a:spcBef>
              <a:defRPr/>
            </a:pPr>
            <a:endParaRPr lang="en-US" sz="3600" dirty="0">
              <a:solidFill>
                <a:srgbClr val="575F6D"/>
              </a:solidFill>
            </a:endParaRPr>
          </a:p>
          <a:p>
            <a:pPr eaLnBrk="1" hangingPunct="1">
              <a:spcBef>
                <a:spcPts val="1200"/>
              </a:spcBef>
              <a:defRPr/>
            </a:pPr>
            <a:r>
              <a:rPr lang="en-US" sz="3600" dirty="0">
                <a:solidFill>
                  <a:srgbClr val="575F6D"/>
                </a:solidFill>
              </a:rPr>
              <a:t>Implication:  Your Will cannot be probated and the distribution of assets to heirs will be delayed.</a:t>
            </a:r>
          </a:p>
        </p:txBody>
      </p:sp>
      <p:sp>
        <p:nvSpPr>
          <p:cNvPr id="4" name="Title 4"/>
          <p:cNvSpPr>
            <a:spLocks noGrp="1"/>
          </p:cNvSpPr>
          <p:nvPr>
            <p:ph type="title"/>
          </p:nvPr>
        </p:nvSpPr>
        <p:spPr>
          <a:xfrm>
            <a:off x="612648" y="228600"/>
            <a:ext cx="8153400" cy="990600"/>
          </a:xfrm>
        </p:spPr>
        <p:txBody>
          <a:bodyPr/>
          <a:lstStyle/>
          <a:p>
            <a:r>
              <a:rPr lang="en-US" dirty="0"/>
              <a:t>Mistake #4</a:t>
            </a:r>
          </a:p>
        </p:txBody>
      </p:sp>
      <p:pic>
        <p:nvPicPr>
          <p:cNvPr id="5" name="Picture 2" descr="Financial Planning Association - New York">
            <a:hlinkClick r:id="rId3"/>
          </p:cNvPr>
          <p:cNvPicPr>
            <a:picLocks noChangeAspect="1" noChangeArrowheads="1"/>
          </p:cNvPicPr>
          <p:nvPr/>
        </p:nvPicPr>
        <p:blipFill>
          <a:blip r:embed="rId4" cstate="print"/>
          <a:srcRect/>
          <a:stretch>
            <a:fillRect/>
          </a:stretch>
        </p:blipFill>
        <p:spPr bwMode="auto">
          <a:xfrm>
            <a:off x="0" y="6096000"/>
            <a:ext cx="2047068" cy="7620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85000" lnSpcReduction="20000"/>
          </a:bodyPr>
          <a:lstStyle/>
          <a:p>
            <a:pPr>
              <a:defRPr/>
            </a:pPr>
            <a:fld id="{7B207766-E623-4AB2-BADB-B6E00D3872FE}" type="slidenum">
              <a:rPr lang="en-US"/>
              <a:pPr>
                <a:defRPr/>
              </a:pPr>
              <a:t>13</a:t>
            </a:fld>
            <a:endParaRPr lang="en-US"/>
          </a:p>
        </p:txBody>
      </p:sp>
      <p:sp>
        <p:nvSpPr>
          <p:cNvPr id="291843" name="Rectangle 3"/>
          <p:cNvSpPr>
            <a:spLocks noGrp="1" noRot="1" noChangeArrowheads="1"/>
          </p:cNvSpPr>
          <p:nvPr>
            <p:ph sz="quarter" idx="1"/>
          </p:nvPr>
        </p:nvSpPr>
        <p:spPr/>
        <p:txBody>
          <a:bodyPr>
            <a:normAutofit/>
          </a:bodyPr>
          <a:lstStyle/>
          <a:p>
            <a:pPr>
              <a:spcBef>
                <a:spcPts val="1200"/>
              </a:spcBef>
              <a:defRPr/>
            </a:pPr>
            <a:r>
              <a:rPr lang="en-US" sz="3600" dirty="0">
                <a:solidFill>
                  <a:srgbClr val="575F6D"/>
                </a:solidFill>
              </a:rPr>
              <a:t>The Court will not Probate a Will unless your closest relatives are </a:t>
            </a:r>
            <a:r>
              <a:rPr lang="en-US" sz="3600" u="sng" dirty="0">
                <a:solidFill>
                  <a:srgbClr val="575F6D"/>
                </a:solidFill>
              </a:rPr>
              <a:t>notified</a:t>
            </a:r>
            <a:r>
              <a:rPr lang="en-US" sz="3600" dirty="0">
                <a:solidFill>
                  <a:srgbClr val="575F6D"/>
                </a:solidFill>
              </a:rPr>
              <a:t> that a will has been presented for probate.</a:t>
            </a:r>
          </a:p>
          <a:p>
            <a:pPr>
              <a:spcBef>
                <a:spcPts val="1200"/>
              </a:spcBef>
              <a:defRPr/>
            </a:pPr>
            <a:r>
              <a:rPr lang="en-US" sz="3600" dirty="0">
                <a:solidFill>
                  <a:srgbClr val="575F6D"/>
                </a:solidFill>
              </a:rPr>
              <a:t>Why?</a:t>
            </a:r>
          </a:p>
          <a:p>
            <a:pPr lvl="1">
              <a:spcBef>
                <a:spcPts val="0"/>
              </a:spcBef>
              <a:defRPr/>
            </a:pPr>
            <a:r>
              <a:rPr lang="en-US" sz="2400" dirty="0">
                <a:solidFill>
                  <a:srgbClr val="7598D9"/>
                </a:solidFill>
              </a:rPr>
              <a:t>It is those relatives who, if the will is found to be invalid, will receive your assets. </a:t>
            </a:r>
          </a:p>
        </p:txBody>
      </p:sp>
      <p:sp>
        <p:nvSpPr>
          <p:cNvPr id="4" name="Title 4"/>
          <p:cNvSpPr>
            <a:spLocks noGrp="1"/>
          </p:cNvSpPr>
          <p:nvPr>
            <p:ph type="title"/>
          </p:nvPr>
        </p:nvSpPr>
        <p:spPr>
          <a:xfrm>
            <a:off x="612648" y="228600"/>
            <a:ext cx="8153400" cy="990600"/>
          </a:xfrm>
        </p:spPr>
        <p:txBody>
          <a:bodyPr/>
          <a:lstStyle/>
          <a:p>
            <a:r>
              <a:rPr lang="en-US" dirty="0"/>
              <a:t>Notifying Blood Relatives</a:t>
            </a:r>
          </a:p>
        </p:txBody>
      </p:sp>
      <p:pic>
        <p:nvPicPr>
          <p:cNvPr id="5" name="Picture 2" descr="Financial Planning Association - New York">
            <a:hlinkClick r:id="rId3"/>
          </p:cNvPr>
          <p:cNvPicPr>
            <a:picLocks noChangeAspect="1" noChangeArrowheads="1"/>
          </p:cNvPicPr>
          <p:nvPr/>
        </p:nvPicPr>
        <p:blipFill>
          <a:blip r:embed="rId4" cstate="print"/>
          <a:srcRect/>
          <a:stretch>
            <a:fillRect/>
          </a:stretch>
        </p:blipFill>
        <p:spPr bwMode="auto">
          <a:xfrm>
            <a:off x="0" y="6096000"/>
            <a:ext cx="2047068" cy="7620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dirty="0"/>
              <a:t>Parties Who Must be Found</a:t>
            </a:r>
          </a:p>
        </p:txBody>
      </p:sp>
      <p:sp>
        <p:nvSpPr>
          <p:cNvPr id="4" name="Slide Number Placeholder 3"/>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85000" lnSpcReduction="20000"/>
          </a:bodyPr>
          <a:lstStyle/>
          <a:p>
            <a:pPr>
              <a:defRPr/>
            </a:pPr>
            <a:fld id="{81E4E2F8-1B0A-4952-A1A2-2E83483296BF}" type="slidenum">
              <a:rPr lang="en-US" smtClean="0"/>
              <a:pPr>
                <a:defRPr/>
              </a:pPr>
              <a:t>14</a:t>
            </a:fld>
            <a:endParaRPr lang="en-US"/>
          </a:p>
        </p:txBody>
      </p:sp>
      <p:sp>
        <p:nvSpPr>
          <p:cNvPr id="3" name="Content Placeholder 2"/>
          <p:cNvSpPr>
            <a:spLocks noGrp="1"/>
          </p:cNvSpPr>
          <p:nvPr>
            <p:ph sz="quarter" idx="1"/>
          </p:nvPr>
        </p:nvSpPr>
        <p:spPr>
          <a:xfrm>
            <a:off x="609600" y="1600200"/>
            <a:ext cx="8235950" cy="4572000"/>
          </a:xfrm>
        </p:spPr>
        <p:txBody>
          <a:bodyPr>
            <a:normAutofit/>
          </a:bodyPr>
          <a:lstStyle/>
          <a:p>
            <a:pPr>
              <a:spcBef>
                <a:spcPts val="1200"/>
              </a:spcBef>
              <a:defRPr/>
            </a:pPr>
            <a:r>
              <a:rPr lang="en-US" sz="3200" dirty="0">
                <a:solidFill>
                  <a:srgbClr val="575F6D"/>
                </a:solidFill>
              </a:rPr>
              <a:t>Parties in your “Family Tree” (next slide)</a:t>
            </a:r>
          </a:p>
          <a:p>
            <a:pPr>
              <a:spcBef>
                <a:spcPts val="1200"/>
              </a:spcBef>
              <a:defRPr/>
            </a:pPr>
            <a:r>
              <a:rPr lang="en-US" sz="3200" dirty="0">
                <a:solidFill>
                  <a:srgbClr val="575F6D"/>
                </a:solidFill>
              </a:rPr>
              <a:t>All people named as Executors AND Alternate Executors</a:t>
            </a:r>
          </a:p>
          <a:p>
            <a:pPr>
              <a:spcBef>
                <a:spcPts val="1200"/>
              </a:spcBef>
              <a:defRPr/>
            </a:pPr>
            <a:r>
              <a:rPr lang="en-US" sz="3200" dirty="0">
                <a:solidFill>
                  <a:srgbClr val="575F6D"/>
                </a:solidFill>
              </a:rPr>
              <a:t>All named beneficiaries</a:t>
            </a:r>
          </a:p>
          <a:p>
            <a:pPr>
              <a:spcBef>
                <a:spcPts val="1200"/>
              </a:spcBef>
              <a:defRPr/>
            </a:pPr>
            <a:r>
              <a:rPr lang="en-US" sz="3200" dirty="0">
                <a:solidFill>
                  <a:srgbClr val="575F6D"/>
                </a:solidFill>
              </a:rPr>
              <a:t>If they are not ALL found? </a:t>
            </a:r>
          </a:p>
          <a:p>
            <a:pPr lvl="1">
              <a:spcBef>
                <a:spcPts val="1200"/>
              </a:spcBef>
              <a:defRPr/>
            </a:pPr>
            <a:r>
              <a:rPr lang="en-US" dirty="0">
                <a:solidFill>
                  <a:srgbClr val="575F6D"/>
                </a:solidFill>
              </a:rPr>
              <a:t>A “Guardian Ad Litem” (attorney) will be appointed on their behalf by the Surrogate’s Court</a:t>
            </a:r>
          </a:p>
        </p:txBody>
      </p:sp>
      <p:pic>
        <p:nvPicPr>
          <p:cNvPr id="5" name="Picture 2" descr="Financial Planning Association - New York">
            <a:hlinkClick r:id="rId3"/>
          </p:cNvPr>
          <p:cNvPicPr>
            <a:picLocks noChangeAspect="1" noChangeArrowheads="1"/>
          </p:cNvPicPr>
          <p:nvPr/>
        </p:nvPicPr>
        <p:blipFill>
          <a:blip r:embed="rId4" cstate="print"/>
          <a:srcRect/>
          <a:stretch>
            <a:fillRect/>
          </a:stretch>
        </p:blipFill>
        <p:spPr bwMode="auto">
          <a:xfrm>
            <a:off x="0" y="6096000"/>
            <a:ext cx="2047068" cy="7620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85000" lnSpcReduction="20000"/>
          </a:bodyPr>
          <a:lstStyle/>
          <a:p>
            <a:pPr>
              <a:defRPr/>
            </a:pPr>
            <a:fld id="{14244B21-806F-4CAF-8C3D-9C60F3F49FFA}" type="slidenum">
              <a:rPr lang="en-US"/>
              <a:pPr>
                <a:defRPr/>
              </a:pPr>
              <a:t>15</a:t>
            </a:fld>
            <a:endParaRPr lang="en-US"/>
          </a:p>
        </p:txBody>
      </p:sp>
      <p:sp>
        <p:nvSpPr>
          <p:cNvPr id="225283" name="Rectangle 3"/>
          <p:cNvSpPr>
            <a:spLocks noGrp="1" noRot="1" noChangeArrowheads="1"/>
          </p:cNvSpPr>
          <p:nvPr>
            <p:ph sz="quarter" idx="1"/>
          </p:nvPr>
        </p:nvSpPr>
        <p:spPr>
          <a:xfrm>
            <a:off x="609600" y="1600200"/>
            <a:ext cx="7543800" cy="4724400"/>
          </a:xfrm>
        </p:spPr>
        <p:txBody>
          <a:bodyPr>
            <a:normAutofit/>
          </a:bodyPr>
          <a:lstStyle/>
          <a:p>
            <a:pPr marL="514350" indent="-514350" eaLnBrk="1" hangingPunct="1">
              <a:spcBef>
                <a:spcPts val="600"/>
              </a:spcBef>
              <a:buFont typeface="+mj-lt"/>
              <a:buAutoNum type="arabicPeriod"/>
              <a:defRPr/>
            </a:pPr>
            <a:r>
              <a:rPr lang="en-US" sz="2800" dirty="0">
                <a:solidFill>
                  <a:srgbClr val="575F6D"/>
                </a:solidFill>
              </a:rPr>
              <a:t>Spouse Only -100% </a:t>
            </a:r>
          </a:p>
          <a:p>
            <a:pPr marL="514350" indent="-514350" eaLnBrk="1" hangingPunct="1">
              <a:spcBef>
                <a:spcPts val="600"/>
              </a:spcBef>
              <a:buFont typeface="+mj-lt"/>
              <a:buAutoNum type="arabicPeriod"/>
              <a:defRPr/>
            </a:pPr>
            <a:r>
              <a:rPr lang="en-US" sz="2800" dirty="0">
                <a:solidFill>
                  <a:srgbClr val="575F6D"/>
                </a:solidFill>
              </a:rPr>
              <a:t>Spouse/Children -$50,000 to spouse+ 50%/50% spouse and children</a:t>
            </a:r>
          </a:p>
          <a:p>
            <a:pPr marL="514350" indent="-514350" eaLnBrk="1" hangingPunct="1">
              <a:spcBef>
                <a:spcPts val="600"/>
              </a:spcBef>
              <a:buFont typeface="+mj-lt"/>
              <a:buAutoNum type="arabicPeriod"/>
              <a:defRPr/>
            </a:pPr>
            <a:r>
              <a:rPr lang="en-US" sz="2800" dirty="0">
                <a:solidFill>
                  <a:srgbClr val="575F6D"/>
                </a:solidFill>
              </a:rPr>
              <a:t>Children -100% </a:t>
            </a:r>
          </a:p>
          <a:p>
            <a:pPr marL="514350" indent="-514350" eaLnBrk="1" hangingPunct="1">
              <a:spcBef>
                <a:spcPts val="600"/>
              </a:spcBef>
              <a:buFont typeface="+mj-lt"/>
              <a:buAutoNum type="arabicPeriod"/>
              <a:defRPr/>
            </a:pPr>
            <a:r>
              <a:rPr lang="en-US" sz="2800" dirty="0">
                <a:solidFill>
                  <a:srgbClr val="575F6D"/>
                </a:solidFill>
              </a:rPr>
              <a:t>Parents -100% </a:t>
            </a:r>
          </a:p>
          <a:p>
            <a:pPr marL="514350" indent="-514350" eaLnBrk="1" hangingPunct="1">
              <a:spcBef>
                <a:spcPts val="600"/>
              </a:spcBef>
              <a:buFont typeface="+mj-lt"/>
              <a:buAutoNum type="arabicPeriod"/>
              <a:defRPr/>
            </a:pPr>
            <a:r>
              <a:rPr lang="en-US" sz="2800" dirty="0">
                <a:solidFill>
                  <a:srgbClr val="575F6D"/>
                </a:solidFill>
              </a:rPr>
              <a:t>Siblings -100% (Nieces and Nephews) </a:t>
            </a:r>
          </a:p>
          <a:p>
            <a:pPr marL="514350" indent="-514350" eaLnBrk="1" hangingPunct="1">
              <a:spcBef>
                <a:spcPts val="600"/>
              </a:spcBef>
              <a:buFont typeface="+mj-lt"/>
              <a:buAutoNum type="arabicPeriod"/>
              <a:defRPr/>
            </a:pPr>
            <a:r>
              <a:rPr lang="en-US" sz="2800" dirty="0">
                <a:solidFill>
                  <a:srgbClr val="575F6D"/>
                </a:solidFill>
              </a:rPr>
              <a:t>Grandparents -100% </a:t>
            </a:r>
          </a:p>
          <a:p>
            <a:pPr marL="514350" indent="-514350" eaLnBrk="1" hangingPunct="1">
              <a:spcBef>
                <a:spcPts val="600"/>
              </a:spcBef>
              <a:buFont typeface="+mj-lt"/>
              <a:buAutoNum type="arabicPeriod"/>
              <a:defRPr/>
            </a:pPr>
            <a:r>
              <a:rPr lang="en-US" sz="2800" dirty="0">
                <a:solidFill>
                  <a:srgbClr val="575F6D"/>
                </a:solidFill>
              </a:rPr>
              <a:t>Aunts + Uncles -100% </a:t>
            </a:r>
          </a:p>
          <a:p>
            <a:pPr marL="514350" indent="-514350" eaLnBrk="1" hangingPunct="1">
              <a:spcBef>
                <a:spcPts val="600"/>
              </a:spcBef>
              <a:buFont typeface="+mj-lt"/>
              <a:buAutoNum type="arabicPeriod"/>
              <a:defRPr/>
            </a:pPr>
            <a:r>
              <a:rPr lang="en-US" sz="2800" dirty="0">
                <a:solidFill>
                  <a:srgbClr val="575F6D"/>
                </a:solidFill>
              </a:rPr>
              <a:t>Cousins -100% </a:t>
            </a:r>
          </a:p>
        </p:txBody>
      </p:sp>
      <p:sp>
        <p:nvSpPr>
          <p:cNvPr id="5" name="Title 4"/>
          <p:cNvSpPr>
            <a:spLocks noGrp="1"/>
          </p:cNvSpPr>
          <p:nvPr>
            <p:ph type="title"/>
          </p:nvPr>
        </p:nvSpPr>
        <p:spPr/>
        <p:txBody>
          <a:bodyPr>
            <a:normAutofit/>
          </a:bodyPr>
          <a:lstStyle/>
          <a:p>
            <a:r>
              <a:rPr lang="en-US" dirty="0"/>
              <a:t>Priorities of the State's Will for You</a:t>
            </a:r>
          </a:p>
        </p:txBody>
      </p:sp>
      <p:pic>
        <p:nvPicPr>
          <p:cNvPr id="6" name="Picture 2" descr="Financial Planning Association - New York">
            <a:hlinkClick r:id="rId3"/>
          </p:cNvPr>
          <p:cNvPicPr>
            <a:picLocks noChangeAspect="1" noChangeArrowheads="1"/>
          </p:cNvPicPr>
          <p:nvPr/>
        </p:nvPicPr>
        <p:blipFill>
          <a:blip r:embed="rId4" cstate="print"/>
          <a:srcRect/>
          <a:stretch>
            <a:fillRect/>
          </a:stretch>
        </p:blipFill>
        <p:spPr bwMode="auto">
          <a:xfrm>
            <a:off x="0" y="6096000"/>
            <a:ext cx="2047068" cy="7620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85000" lnSpcReduction="20000"/>
          </a:bodyPr>
          <a:lstStyle/>
          <a:p>
            <a:pPr>
              <a:defRPr/>
            </a:pPr>
            <a:fld id="{7896F80D-8D5F-4245-85B7-484923204161}" type="slidenum">
              <a:rPr lang="en-US"/>
              <a:pPr>
                <a:defRPr/>
              </a:pPr>
              <a:t>16</a:t>
            </a:fld>
            <a:endParaRPr lang="en-US"/>
          </a:p>
        </p:txBody>
      </p:sp>
      <p:sp>
        <p:nvSpPr>
          <p:cNvPr id="226307" name="Rectangle 3"/>
          <p:cNvSpPr>
            <a:spLocks noGrp="1" noRot="1" noChangeArrowheads="1"/>
          </p:cNvSpPr>
          <p:nvPr>
            <p:ph sz="quarter" idx="1"/>
          </p:nvPr>
        </p:nvSpPr>
        <p:spPr>
          <a:xfrm>
            <a:off x="152400" y="1600200"/>
            <a:ext cx="8686800" cy="4267200"/>
          </a:xfrm>
        </p:spPr>
        <p:txBody>
          <a:bodyPr>
            <a:normAutofit/>
          </a:bodyPr>
          <a:lstStyle/>
          <a:p>
            <a:pPr marL="514350" indent="-514350" eaLnBrk="1" hangingPunct="1">
              <a:spcBef>
                <a:spcPts val="600"/>
              </a:spcBef>
              <a:buFont typeface="+mj-lt"/>
              <a:buAutoNum type="arabicPeriod"/>
              <a:defRPr/>
            </a:pPr>
            <a:r>
              <a:rPr lang="en-US" sz="2800" dirty="0">
                <a:solidFill>
                  <a:srgbClr val="575F6D"/>
                </a:solidFill>
              </a:rPr>
              <a:t>Life Partners </a:t>
            </a:r>
          </a:p>
          <a:p>
            <a:pPr marL="514350" indent="-514350" eaLnBrk="1" hangingPunct="1">
              <a:spcBef>
                <a:spcPts val="600"/>
              </a:spcBef>
              <a:buFont typeface="+mj-lt"/>
              <a:buAutoNum type="arabicPeriod"/>
              <a:defRPr/>
            </a:pPr>
            <a:r>
              <a:rPr lang="en-US" sz="2800" dirty="0">
                <a:solidFill>
                  <a:srgbClr val="575F6D"/>
                </a:solidFill>
              </a:rPr>
              <a:t>Friends</a:t>
            </a:r>
          </a:p>
          <a:p>
            <a:pPr marL="514350" indent="-514350" eaLnBrk="1" hangingPunct="1">
              <a:spcBef>
                <a:spcPts val="600"/>
              </a:spcBef>
              <a:buFont typeface="+mj-lt"/>
              <a:buAutoNum type="arabicPeriod"/>
              <a:defRPr/>
            </a:pPr>
            <a:r>
              <a:rPr lang="en-US" sz="2800" dirty="0">
                <a:solidFill>
                  <a:srgbClr val="575F6D"/>
                </a:solidFill>
              </a:rPr>
              <a:t>Spouse’s family (other than children and younger) </a:t>
            </a:r>
          </a:p>
          <a:p>
            <a:pPr marL="514350" indent="-514350" eaLnBrk="1" hangingPunct="1">
              <a:spcBef>
                <a:spcPts val="600"/>
              </a:spcBef>
              <a:buFont typeface="+mj-lt"/>
              <a:buAutoNum type="arabicPeriod"/>
              <a:defRPr/>
            </a:pPr>
            <a:r>
              <a:rPr lang="en-US" sz="2800" dirty="0">
                <a:solidFill>
                  <a:srgbClr val="575F6D"/>
                </a:solidFill>
              </a:rPr>
              <a:t>Those relatives not in line in the priority list </a:t>
            </a:r>
          </a:p>
          <a:p>
            <a:pPr marL="514350" indent="-514350" eaLnBrk="1" hangingPunct="1">
              <a:spcBef>
                <a:spcPts val="600"/>
              </a:spcBef>
              <a:buFont typeface="+mj-lt"/>
              <a:buAutoNum type="arabicPeriod"/>
              <a:defRPr/>
            </a:pPr>
            <a:r>
              <a:rPr lang="en-US" sz="2800" dirty="0">
                <a:solidFill>
                  <a:srgbClr val="575F6D"/>
                </a:solidFill>
              </a:rPr>
              <a:t>Pets </a:t>
            </a:r>
          </a:p>
          <a:p>
            <a:pPr marL="514350" indent="-514350" eaLnBrk="1" hangingPunct="1">
              <a:spcBef>
                <a:spcPts val="600"/>
              </a:spcBef>
              <a:buFont typeface="+mj-lt"/>
              <a:buAutoNum type="arabicPeriod"/>
              <a:defRPr/>
            </a:pPr>
            <a:r>
              <a:rPr lang="en-US" sz="2800" dirty="0">
                <a:solidFill>
                  <a:srgbClr val="575F6D"/>
                </a:solidFill>
              </a:rPr>
              <a:t>Organizations and Institutions </a:t>
            </a:r>
          </a:p>
          <a:p>
            <a:pPr marL="514350" indent="-514350" eaLnBrk="1" hangingPunct="1">
              <a:spcBef>
                <a:spcPts val="600"/>
              </a:spcBef>
              <a:buFont typeface="+mj-lt"/>
              <a:buAutoNum type="arabicPeriod"/>
              <a:defRPr/>
            </a:pPr>
            <a:r>
              <a:rPr lang="en-US" sz="2800" dirty="0">
                <a:solidFill>
                  <a:srgbClr val="575F6D"/>
                </a:solidFill>
              </a:rPr>
              <a:t>Business Partners </a:t>
            </a:r>
          </a:p>
          <a:p>
            <a:pPr marL="514350" indent="-514350" eaLnBrk="1" hangingPunct="1">
              <a:spcBef>
                <a:spcPts val="600"/>
              </a:spcBef>
              <a:buFont typeface="+mj-lt"/>
              <a:buAutoNum type="arabicPeriod"/>
              <a:defRPr/>
            </a:pPr>
            <a:r>
              <a:rPr lang="en-US" sz="2800" dirty="0">
                <a:solidFill>
                  <a:srgbClr val="575F6D"/>
                </a:solidFill>
              </a:rPr>
              <a:t>Specific Gifts to Specific People </a:t>
            </a:r>
          </a:p>
        </p:txBody>
      </p:sp>
      <p:sp>
        <p:nvSpPr>
          <p:cNvPr id="5" name="Title 4"/>
          <p:cNvSpPr>
            <a:spLocks noGrp="1"/>
          </p:cNvSpPr>
          <p:nvPr>
            <p:ph type="title"/>
          </p:nvPr>
        </p:nvSpPr>
        <p:spPr/>
        <p:txBody>
          <a:bodyPr>
            <a:normAutofit fontScale="90000"/>
          </a:bodyPr>
          <a:lstStyle/>
          <a:p>
            <a:r>
              <a:rPr lang="en-US" dirty="0"/>
              <a:t>Those Denied In the State's Will for You </a:t>
            </a:r>
          </a:p>
        </p:txBody>
      </p:sp>
      <p:pic>
        <p:nvPicPr>
          <p:cNvPr id="6" name="Picture 2" descr="Financial Planning Association - New York">
            <a:hlinkClick r:id="rId3"/>
          </p:cNvPr>
          <p:cNvPicPr>
            <a:picLocks noChangeAspect="1" noChangeArrowheads="1"/>
          </p:cNvPicPr>
          <p:nvPr/>
        </p:nvPicPr>
        <p:blipFill>
          <a:blip r:embed="rId4" cstate="print"/>
          <a:srcRect/>
          <a:stretch>
            <a:fillRect/>
          </a:stretch>
        </p:blipFill>
        <p:spPr bwMode="auto">
          <a:xfrm>
            <a:off x="0" y="6096000"/>
            <a:ext cx="2047068" cy="7620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85000" lnSpcReduction="20000"/>
          </a:bodyPr>
          <a:lstStyle/>
          <a:p>
            <a:pPr>
              <a:defRPr/>
            </a:pPr>
            <a:fld id="{937DE312-ACFD-4CD2-AA59-52A46D4E434D}" type="slidenum">
              <a:rPr lang="en-US"/>
              <a:pPr>
                <a:defRPr/>
              </a:pPr>
              <a:t>17</a:t>
            </a:fld>
            <a:endParaRPr lang="en-US"/>
          </a:p>
        </p:txBody>
      </p:sp>
      <p:sp>
        <p:nvSpPr>
          <p:cNvPr id="295939" name="Rectangle 3"/>
          <p:cNvSpPr>
            <a:spLocks noGrp="1" noRot="1" noChangeArrowheads="1"/>
          </p:cNvSpPr>
          <p:nvPr>
            <p:ph sz="quarter" idx="1"/>
          </p:nvPr>
        </p:nvSpPr>
        <p:spPr/>
        <p:txBody>
          <a:bodyPr/>
          <a:lstStyle/>
          <a:p>
            <a:pPr eaLnBrk="1" hangingPunct="1">
              <a:defRPr/>
            </a:pPr>
            <a:r>
              <a:rPr lang="en-US" sz="3600" dirty="0">
                <a:solidFill>
                  <a:srgbClr val="575F6D"/>
                </a:solidFill>
              </a:rPr>
              <a:t>Not knowing where the </a:t>
            </a:r>
            <a:r>
              <a:rPr lang="en-US" sz="3600" u="sng" dirty="0">
                <a:solidFill>
                  <a:srgbClr val="575F6D"/>
                </a:solidFill>
              </a:rPr>
              <a:t>original</a:t>
            </a:r>
            <a:r>
              <a:rPr lang="en-US" sz="3600" dirty="0">
                <a:solidFill>
                  <a:srgbClr val="575F6D"/>
                </a:solidFill>
              </a:rPr>
              <a:t> Will is located.</a:t>
            </a:r>
          </a:p>
          <a:p>
            <a:pPr eaLnBrk="1" hangingPunct="1">
              <a:defRPr/>
            </a:pPr>
            <a:endParaRPr lang="en-US" sz="3600" dirty="0">
              <a:solidFill>
                <a:srgbClr val="575F6D"/>
              </a:solidFill>
            </a:endParaRPr>
          </a:p>
          <a:p>
            <a:pPr eaLnBrk="1" hangingPunct="1">
              <a:defRPr/>
            </a:pPr>
            <a:r>
              <a:rPr lang="en-US" sz="3600" dirty="0">
                <a:solidFill>
                  <a:srgbClr val="575F6D"/>
                </a:solidFill>
              </a:rPr>
              <a:t>Implication:  Court may administer your estate per the State’s default rules of Intestacy (I.e. NO Will).</a:t>
            </a:r>
          </a:p>
        </p:txBody>
      </p:sp>
      <p:sp>
        <p:nvSpPr>
          <p:cNvPr id="4" name="Title 4"/>
          <p:cNvSpPr>
            <a:spLocks noGrp="1"/>
          </p:cNvSpPr>
          <p:nvPr>
            <p:ph type="title"/>
          </p:nvPr>
        </p:nvSpPr>
        <p:spPr>
          <a:xfrm>
            <a:off x="612648" y="228600"/>
            <a:ext cx="8153400" cy="990600"/>
          </a:xfrm>
        </p:spPr>
        <p:txBody>
          <a:bodyPr/>
          <a:lstStyle/>
          <a:p>
            <a:r>
              <a:rPr lang="en-US" dirty="0"/>
              <a:t>Mistake #5</a:t>
            </a:r>
          </a:p>
        </p:txBody>
      </p:sp>
      <p:pic>
        <p:nvPicPr>
          <p:cNvPr id="5" name="Picture 2" descr="Financial Planning Association - New York">
            <a:hlinkClick r:id="rId3"/>
          </p:cNvPr>
          <p:cNvPicPr>
            <a:picLocks noChangeAspect="1" noChangeArrowheads="1"/>
          </p:cNvPicPr>
          <p:nvPr/>
        </p:nvPicPr>
        <p:blipFill>
          <a:blip r:embed="rId4" cstate="print"/>
          <a:srcRect/>
          <a:stretch>
            <a:fillRect/>
          </a:stretch>
        </p:blipFill>
        <p:spPr bwMode="auto">
          <a:xfrm>
            <a:off x="0" y="6096000"/>
            <a:ext cx="2047068" cy="7620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85000" lnSpcReduction="20000"/>
          </a:bodyPr>
          <a:lstStyle/>
          <a:p>
            <a:pPr>
              <a:defRPr/>
            </a:pPr>
            <a:fld id="{43FB03CA-FAEA-4C2B-B502-95A8BCC21EFE}" type="slidenum">
              <a:rPr lang="en-US" smtClean="0"/>
              <a:pPr>
                <a:defRPr/>
              </a:pPr>
              <a:t>18</a:t>
            </a:fld>
            <a:endParaRPr lang="en-US"/>
          </a:p>
        </p:txBody>
      </p:sp>
      <p:sp>
        <p:nvSpPr>
          <p:cNvPr id="3" name="Content Placeholder 2"/>
          <p:cNvSpPr>
            <a:spLocks noGrp="1"/>
          </p:cNvSpPr>
          <p:nvPr>
            <p:ph sz="quarter" idx="1"/>
          </p:nvPr>
        </p:nvSpPr>
        <p:spPr>
          <a:xfrm>
            <a:off x="609600" y="1600200"/>
            <a:ext cx="8235950" cy="4191000"/>
          </a:xfrm>
        </p:spPr>
        <p:txBody>
          <a:bodyPr>
            <a:normAutofit/>
          </a:bodyPr>
          <a:lstStyle/>
          <a:p>
            <a:pPr>
              <a:spcBef>
                <a:spcPts val="1200"/>
              </a:spcBef>
              <a:defRPr/>
            </a:pPr>
            <a:r>
              <a:rPr lang="en-US" sz="3600" dirty="0">
                <a:solidFill>
                  <a:srgbClr val="575F6D"/>
                </a:solidFill>
              </a:rPr>
              <a:t>Must have a “Lost Will Proceeding.”</a:t>
            </a:r>
          </a:p>
          <a:p>
            <a:pPr lvl="1">
              <a:spcBef>
                <a:spcPts val="0"/>
              </a:spcBef>
              <a:defRPr/>
            </a:pPr>
            <a:r>
              <a:rPr lang="en-US" sz="2400" dirty="0">
                <a:solidFill>
                  <a:srgbClr val="7598D9"/>
                </a:solidFill>
              </a:rPr>
              <a:t>Witnesses to Will must be deposed</a:t>
            </a:r>
          </a:p>
          <a:p>
            <a:pPr lvl="1">
              <a:spcBef>
                <a:spcPts val="0"/>
              </a:spcBef>
              <a:defRPr/>
            </a:pPr>
            <a:r>
              <a:rPr lang="en-US" sz="2400" dirty="0">
                <a:solidFill>
                  <a:srgbClr val="7598D9"/>
                </a:solidFill>
              </a:rPr>
              <a:t>Drafting Attorney must be deposed</a:t>
            </a:r>
          </a:p>
          <a:p>
            <a:pPr lvl="1">
              <a:spcBef>
                <a:spcPts val="0"/>
              </a:spcBef>
              <a:defRPr/>
            </a:pPr>
            <a:r>
              <a:rPr lang="en-US" sz="2400" dirty="0">
                <a:solidFill>
                  <a:srgbClr val="7598D9"/>
                </a:solidFill>
              </a:rPr>
              <a:t>Need a copy of a SIGNED Will</a:t>
            </a:r>
          </a:p>
          <a:p>
            <a:pPr>
              <a:spcBef>
                <a:spcPts val="1200"/>
              </a:spcBef>
              <a:defRPr/>
            </a:pPr>
            <a:r>
              <a:rPr lang="en-US" sz="3200" dirty="0">
                <a:solidFill>
                  <a:srgbClr val="575F6D"/>
                </a:solidFill>
              </a:rPr>
              <a:t>Will may be deemed invalid if it is not stapled or if the staples have been removed and replaced.</a:t>
            </a:r>
          </a:p>
        </p:txBody>
      </p:sp>
      <p:sp>
        <p:nvSpPr>
          <p:cNvPr id="5" name="Title 4"/>
          <p:cNvSpPr>
            <a:spLocks noGrp="1"/>
          </p:cNvSpPr>
          <p:nvPr>
            <p:ph type="title"/>
          </p:nvPr>
        </p:nvSpPr>
        <p:spPr/>
        <p:txBody>
          <a:bodyPr>
            <a:normAutofit fontScale="90000"/>
          </a:bodyPr>
          <a:lstStyle/>
          <a:p>
            <a:r>
              <a:rPr lang="en-US" dirty="0"/>
              <a:t>If Only a Copy of the Will is found…</a:t>
            </a:r>
          </a:p>
        </p:txBody>
      </p:sp>
      <p:pic>
        <p:nvPicPr>
          <p:cNvPr id="6" name="Picture 2" descr="Financial Planning Association - New York">
            <a:hlinkClick r:id="rId3"/>
          </p:cNvPr>
          <p:cNvPicPr>
            <a:picLocks noChangeAspect="1" noChangeArrowheads="1"/>
          </p:cNvPicPr>
          <p:nvPr/>
        </p:nvPicPr>
        <p:blipFill>
          <a:blip r:embed="rId4" cstate="print"/>
          <a:srcRect/>
          <a:stretch>
            <a:fillRect/>
          </a:stretch>
        </p:blipFill>
        <p:spPr bwMode="auto">
          <a:xfrm>
            <a:off x="0" y="6096000"/>
            <a:ext cx="2047068" cy="7620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85000" lnSpcReduction="20000"/>
          </a:bodyPr>
          <a:lstStyle/>
          <a:p>
            <a:pPr>
              <a:defRPr/>
            </a:pPr>
            <a:fld id="{F8225609-D9E9-48A6-BE8A-38EB7132091A}" type="slidenum">
              <a:rPr lang="en-US"/>
              <a:pPr>
                <a:defRPr/>
              </a:pPr>
              <a:t>19</a:t>
            </a:fld>
            <a:endParaRPr lang="en-US"/>
          </a:p>
        </p:txBody>
      </p:sp>
      <p:sp>
        <p:nvSpPr>
          <p:cNvPr id="296963" name="Rectangle 3"/>
          <p:cNvSpPr>
            <a:spLocks noGrp="1" noRot="1" noChangeArrowheads="1"/>
          </p:cNvSpPr>
          <p:nvPr>
            <p:ph sz="quarter" idx="1"/>
          </p:nvPr>
        </p:nvSpPr>
        <p:spPr/>
        <p:txBody>
          <a:bodyPr/>
          <a:lstStyle/>
          <a:p>
            <a:pPr eaLnBrk="1" hangingPunct="1">
              <a:defRPr/>
            </a:pPr>
            <a:r>
              <a:rPr lang="en-US" sz="3600" dirty="0">
                <a:solidFill>
                  <a:srgbClr val="575F6D"/>
                </a:solidFill>
              </a:rPr>
              <a:t>Leaving assets directly to disabled persons.</a:t>
            </a:r>
          </a:p>
          <a:p>
            <a:pPr eaLnBrk="1" hangingPunct="1">
              <a:defRPr/>
            </a:pPr>
            <a:endParaRPr lang="en-US" sz="2800" dirty="0">
              <a:solidFill>
                <a:srgbClr val="575F6D"/>
              </a:solidFill>
            </a:endParaRPr>
          </a:p>
          <a:p>
            <a:pPr>
              <a:defRPr/>
            </a:pPr>
            <a:r>
              <a:rPr lang="en-US" sz="3400" dirty="0">
                <a:solidFill>
                  <a:srgbClr val="575F6D"/>
                </a:solidFill>
              </a:rPr>
              <a:t>Implication: A disabled person may not be able to administer inherited assets effectively to provide for his/her ongoing care.</a:t>
            </a:r>
          </a:p>
          <a:p>
            <a:pPr eaLnBrk="1" hangingPunct="1">
              <a:buFont typeface="Wingdings" pitchFamily="2" charset="2"/>
              <a:buNone/>
              <a:defRPr/>
            </a:pPr>
            <a:endParaRPr lang="en-US" sz="3600" dirty="0">
              <a:solidFill>
                <a:srgbClr val="575F6D"/>
              </a:solidFill>
            </a:endParaRPr>
          </a:p>
        </p:txBody>
      </p:sp>
      <p:sp>
        <p:nvSpPr>
          <p:cNvPr id="4" name="Title 4"/>
          <p:cNvSpPr>
            <a:spLocks noGrp="1"/>
          </p:cNvSpPr>
          <p:nvPr>
            <p:ph type="title"/>
          </p:nvPr>
        </p:nvSpPr>
        <p:spPr>
          <a:xfrm>
            <a:off x="612648" y="228600"/>
            <a:ext cx="8153400" cy="990600"/>
          </a:xfrm>
        </p:spPr>
        <p:txBody>
          <a:bodyPr/>
          <a:lstStyle/>
          <a:p>
            <a:r>
              <a:rPr lang="en-US" dirty="0"/>
              <a:t>Mistake #6</a:t>
            </a:r>
          </a:p>
        </p:txBody>
      </p:sp>
      <p:pic>
        <p:nvPicPr>
          <p:cNvPr id="5" name="Picture 2" descr="Financial Planning Association - New York">
            <a:hlinkClick r:id="rId3"/>
          </p:cNvPr>
          <p:cNvPicPr>
            <a:picLocks noChangeAspect="1" noChangeArrowheads="1"/>
          </p:cNvPicPr>
          <p:nvPr/>
        </p:nvPicPr>
        <p:blipFill>
          <a:blip r:embed="rId4" cstate="print"/>
          <a:srcRect/>
          <a:stretch>
            <a:fillRect/>
          </a:stretch>
        </p:blipFill>
        <p:spPr bwMode="auto">
          <a:xfrm>
            <a:off x="0" y="6096000"/>
            <a:ext cx="2047068" cy="7620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85000" lnSpcReduction="20000"/>
          </a:bodyPr>
          <a:lstStyle/>
          <a:p>
            <a:pPr>
              <a:defRPr/>
            </a:pPr>
            <a:fld id="{38A68731-F1F4-439F-AD9B-4A63D07AFE65}" type="slidenum">
              <a:rPr lang="en-US"/>
              <a:pPr>
                <a:defRPr/>
              </a:pPr>
              <a:t>2</a:t>
            </a:fld>
            <a:endParaRPr lang="en-US"/>
          </a:p>
        </p:txBody>
      </p:sp>
      <p:sp>
        <p:nvSpPr>
          <p:cNvPr id="152579" name="Rectangle 3"/>
          <p:cNvSpPr>
            <a:spLocks noGrp="1" noRot="1" noChangeArrowheads="1"/>
          </p:cNvSpPr>
          <p:nvPr>
            <p:ph sz="quarter" idx="1"/>
          </p:nvPr>
        </p:nvSpPr>
        <p:spPr>
          <a:xfrm>
            <a:off x="612648" y="1676400"/>
            <a:ext cx="8153400" cy="4800600"/>
          </a:xfrm>
        </p:spPr>
        <p:txBody>
          <a:bodyPr>
            <a:normAutofit fontScale="85000" lnSpcReduction="20000"/>
          </a:bodyPr>
          <a:lstStyle/>
          <a:p>
            <a:pPr eaLnBrk="1" hangingPunct="1">
              <a:spcBef>
                <a:spcPts val="600"/>
              </a:spcBef>
              <a:defRPr/>
            </a:pPr>
            <a:r>
              <a:rPr lang="en-US" dirty="0">
                <a:solidFill>
                  <a:srgbClr val="575F6D"/>
                </a:solidFill>
              </a:rPr>
              <a:t>ALL INFORMATION CONTAINED IN THESE PAGES IS FOR INFORMATIONAL PURPOSES ONLY. </a:t>
            </a:r>
          </a:p>
          <a:p>
            <a:pPr marL="0" indent="0" eaLnBrk="1" hangingPunct="1">
              <a:spcBef>
                <a:spcPts val="600"/>
              </a:spcBef>
              <a:buNone/>
              <a:defRPr/>
            </a:pPr>
            <a:endParaRPr lang="en-US" dirty="0">
              <a:solidFill>
                <a:srgbClr val="575F6D"/>
              </a:solidFill>
            </a:endParaRPr>
          </a:p>
          <a:p>
            <a:pPr eaLnBrk="1" hangingPunct="1">
              <a:spcBef>
                <a:spcPts val="600"/>
              </a:spcBef>
              <a:defRPr/>
            </a:pPr>
            <a:r>
              <a:rPr lang="en-US" dirty="0">
                <a:solidFill>
                  <a:srgbClr val="575F6D"/>
                </a:solidFill>
              </a:rPr>
              <a:t>IT SHOULD NOT BE CONSIDERED LEGAL ADVISE. </a:t>
            </a:r>
          </a:p>
          <a:p>
            <a:pPr marL="0" indent="0" eaLnBrk="1" hangingPunct="1">
              <a:spcBef>
                <a:spcPts val="600"/>
              </a:spcBef>
              <a:buNone/>
              <a:defRPr/>
            </a:pPr>
            <a:endParaRPr lang="en-US" dirty="0">
              <a:solidFill>
                <a:srgbClr val="575F6D"/>
              </a:solidFill>
            </a:endParaRPr>
          </a:p>
          <a:p>
            <a:pPr eaLnBrk="1" hangingPunct="1">
              <a:spcBef>
                <a:spcPts val="600"/>
              </a:spcBef>
              <a:defRPr/>
            </a:pPr>
            <a:r>
              <a:rPr lang="en-US" dirty="0">
                <a:solidFill>
                  <a:srgbClr val="575F6D"/>
                </a:solidFill>
              </a:rPr>
              <a:t>PLEASE CONSULT AN ATTORNEY BEFORE TAKING ANY STEPS BASED ON THIS INFORMATION. </a:t>
            </a:r>
          </a:p>
          <a:p>
            <a:pPr marL="0" indent="0" eaLnBrk="1" hangingPunct="1">
              <a:spcBef>
                <a:spcPts val="600"/>
              </a:spcBef>
              <a:buNone/>
              <a:defRPr/>
            </a:pPr>
            <a:endParaRPr lang="en-US" dirty="0">
              <a:solidFill>
                <a:srgbClr val="575F6D"/>
              </a:solidFill>
            </a:endParaRPr>
          </a:p>
          <a:p>
            <a:pPr>
              <a:spcBef>
                <a:spcPts val="600"/>
              </a:spcBef>
              <a:defRPr/>
            </a:pPr>
            <a:r>
              <a:rPr lang="en-US" dirty="0"/>
              <a:t>Attorney Advertising. Please note that prior results do not guarantee a similar outcome. This site and any information contained herein are intended for informational purposes only and should not be construed as legal advice. Seek competent legal counsel for advice on any legal matter.</a:t>
            </a:r>
            <a:endParaRPr lang="en-US" dirty="0">
              <a:solidFill>
                <a:srgbClr val="575F6D"/>
              </a:solidFill>
            </a:endParaRPr>
          </a:p>
        </p:txBody>
      </p:sp>
      <p:sp>
        <p:nvSpPr>
          <p:cNvPr id="5" name="Title 4"/>
          <p:cNvSpPr>
            <a:spLocks noGrp="1"/>
          </p:cNvSpPr>
          <p:nvPr>
            <p:ph type="title"/>
          </p:nvPr>
        </p:nvSpPr>
        <p:spPr/>
        <p:txBody>
          <a:bodyPr/>
          <a:lstStyle/>
          <a:p>
            <a:r>
              <a:rPr lang="en-US" dirty="0"/>
              <a:t>Disclaimer</a:t>
            </a:r>
          </a:p>
        </p:txBody>
      </p:sp>
      <p:pic>
        <p:nvPicPr>
          <p:cNvPr id="6" name="Picture 2" descr="Financial Planning Association - New York">
            <a:hlinkClick r:id="rId3"/>
          </p:cNvPr>
          <p:cNvPicPr>
            <a:picLocks noChangeAspect="1" noChangeArrowheads="1"/>
          </p:cNvPicPr>
          <p:nvPr/>
        </p:nvPicPr>
        <p:blipFill>
          <a:blip r:embed="rId4" cstate="print"/>
          <a:srcRect/>
          <a:stretch>
            <a:fillRect/>
          </a:stretch>
        </p:blipFill>
        <p:spPr bwMode="auto">
          <a:xfrm>
            <a:off x="0" y="6096000"/>
            <a:ext cx="2047068" cy="762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85000" lnSpcReduction="20000"/>
          </a:bodyPr>
          <a:lstStyle/>
          <a:p>
            <a:pPr>
              <a:defRPr/>
            </a:pPr>
            <a:fld id="{95DF6862-EE96-4226-9DF1-22BECEFD672E}" type="slidenum">
              <a:rPr lang="en-US" smtClean="0"/>
              <a:pPr>
                <a:defRPr/>
              </a:pPr>
              <a:t>20</a:t>
            </a:fld>
            <a:endParaRPr lang="en-US"/>
          </a:p>
        </p:txBody>
      </p:sp>
      <p:sp>
        <p:nvSpPr>
          <p:cNvPr id="3" name="Content Placeholder 2"/>
          <p:cNvSpPr>
            <a:spLocks noGrp="1"/>
          </p:cNvSpPr>
          <p:nvPr>
            <p:ph sz="quarter" idx="1"/>
          </p:nvPr>
        </p:nvSpPr>
        <p:spPr>
          <a:xfrm>
            <a:off x="609600" y="1600200"/>
            <a:ext cx="8382000" cy="4419600"/>
          </a:xfrm>
        </p:spPr>
        <p:txBody>
          <a:bodyPr>
            <a:normAutofit lnSpcReduction="10000"/>
          </a:bodyPr>
          <a:lstStyle/>
          <a:p>
            <a:pPr>
              <a:spcBef>
                <a:spcPts val="1200"/>
              </a:spcBef>
              <a:defRPr/>
            </a:pPr>
            <a:r>
              <a:rPr lang="en-US" sz="3600" dirty="0">
                <a:solidFill>
                  <a:srgbClr val="575F6D"/>
                </a:solidFill>
              </a:rPr>
              <a:t>People on Medicaid can only have $14,850 in assets and $825 in monthly income.</a:t>
            </a:r>
          </a:p>
          <a:p>
            <a:pPr lvl="1">
              <a:spcBef>
                <a:spcPts val="0"/>
              </a:spcBef>
              <a:defRPr/>
            </a:pPr>
            <a:r>
              <a:rPr lang="en-US" sz="2400" dirty="0">
                <a:solidFill>
                  <a:srgbClr val="7598D9"/>
                </a:solidFill>
              </a:rPr>
              <a:t>If they get more, then they get kicked off the programs (and may have to pay them back!).</a:t>
            </a:r>
          </a:p>
          <a:p>
            <a:pPr>
              <a:spcBef>
                <a:spcPts val="1200"/>
              </a:spcBef>
              <a:defRPr/>
            </a:pPr>
            <a:r>
              <a:rPr lang="en-US" sz="3600" dirty="0">
                <a:solidFill>
                  <a:srgbClr val="575F6D"/>
                </a:solidFill>
              </a:rPr>
              <a:t>A “Supplemental Needs Trust” can save them</a:t>
            </a:r>
          </a:p>
          <a:p>
            <a:pPr lvl="1">
              <a:spcBef>
                <a:spcPts val="0"/>
              </a:spcBef>
              <a:defRPr/>
            </a:pPr>
            <a:r>
              <a:rPr lang="en-US" sz="2400" dirty="0">
                <a:solidFill>
                  <a:srgbClr val="7598D9"/>
                </a:solidFill>
              </a:rPr>
              <a:t>Trust funds can be used for clothing, car, vacations, wide screen TV, etc.</a:t>
            </a:r>
          </a:p>
        </p:txBody>
      </p:sp>
      <p:sp>
        <p:nvSpPr>
          <p:cNvPr id="5" name="Title 4"/>
          <p:cNvSpPr>
            <a:spLocks noGrp="1"/>
          </p:cNvSpPr>
          <p:nvPr>
            <p:ph type="title"/>
          </p:nvPr>
        </p:nvSpPr>
        <p:spPr/>
        <p:txBody>
          <a:bodyPr/>
          <a:lstStyle/>
          <a:p>
            <a:r>
              <a:rPr lang="en-US" dirty="0"/>
              <a:t>Disability – Medicaid / SSI</a:t>
            </a:r>
          </a:p>
        </p:txBody>
      </p:sp>
      <p:pic>
        <p:nvPicPr>
          <p:cNvPr id="6" name="Picture 2" descr="Financial Planning Association - New York">
            <a:hlinkClick r:id="rId3"/>
          </p:cNvPr>
          <p:cNvPicPr>
            <a:picLocks noChangeAspect="1" noChangeArrowheads="1"/>
          </p:cNvPicPr>
          <p:nvPr/>
        </p:nvPicPr>
        <p:blipFill>
          <a:blip r:embed="rId4" cstate="print"/>
          <a:srcRect/>
          <a:stretch>
            <a:fillRect/>
          </a:stretch>
        </p:blipFill>
        <p:spPr bwMode="auto">
          <a:xfrm>
            <a:off x="0" y="6096000"/>
            <a:ext cx="2047068" cy="76200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85000" lnSpcReduction="20000"/>
          </a:bodyPr>
          <a:lstStyle/>
          <a:p>
            <a:pPr>
              <a:defRPr/>
            </a:pPr>
            <a:fld id="{1D8DC6FF-CAF0-4D00-9BEE-E282804C508C}" type="slidenum">
              <a:rPr lang="en-US"/>
              <a:pPr>
                <a:defRPr/>
              </a:pPr>
              <a:t>21</a:t>
            </a:fld>
            <a:endParaRPr lang="en-US"/>
          </a:p>
        </p:txBody>
      </p:sp>
      <p:sp>
        <p:nvSpPr>
          <p:cNvPr id="305155" name="Rectangle 3"/>
          <p:cNvSpPr>
            <a:spLocks noGrp="1" noRot="1" noChangeArrowheads="1"/>
          </p:cNvSpPr>
          <p:nvPr>
            <p:ph sz="quarter" idx="1"/>
          </p:nvPr>
        </p:nvSpPr>
        <p:spPr/>
        <p:txBody>
          <a:bodyPr/>
          <a:lstStyle/>
          <a:p>
            <a:pPr eaLnBrk="1" hangingPunct="1">
              <a:spcBef>
                <a:spcPts val="1200"/>
              </a:spcBef>
              <a:defRPr/>
            </a:pPr>
            <a:r>
              <a:rPr lang="en-US" sz="3600" dirty="0">
                <a:solidFill>
                  <a:srgbClr val="575F6D"/>
                </a:solidFill>
              </a:rPr>
              <a:t>Not updating your Will.</a:t>
            </a:r>
          </a:p>
          <a:p>
            <a:pPr eaLnBrk="1" hangingPunct="1">
              <a:spcBef>
                <a:spcPts val="1200"/>
              </a:spcBef>
              <a:defRPr/>
            </a:pPr>
            <a:endParaRPr lang="en-US" sz="3600" dirty="0">
              <a:solidFill>
                <a:srgbClr val="575F6D"/>
              </a:solidFill>
            </a:endParaRPr>
          </a:p>
          <a:p>
            <a:pPr eaLnBrk="1" hangingPunct="1">
              <a:spcBef>
                <a:spcPts val="1200"/>
              </a:spcBef>
              <a:defRPr/>
            </a:pPr>
            <a:r>
              <a:rPr lang="en-US" sz="3600" dirty="0">
                <a:solidFill>
                  <a:srgbClr val="575F6D"/>
                </a:solidFill>
              </a:rPr>
              <a:t>Implication:  Estate does not match current property and assets OR you leave property and assets to unintended beneficiaries.</a:t>
            </a:r>
            <a:endParaRPr lang="en-US" dirty="0">
              <a:solidFill>
                <a:srgbClr val="575F6D"/>
              </a:solidFill>
            </a:endParaRPr>
          </a:p>
        </p:txBody>
      </p:sp>
      <p:sp>
        <p:nvSpPr>
          <p:cNvPr id="5" name="Title 4"/>
          <p:cNvSpPr>
            <a:spLocks noGrp="1"/>
          </p:cNvSpPr>
          <p:nvPr>
            <p:ph type="title"/>
          </p:nvPr>
        </p:nvSpPr>
        <p:spPr/>
        <p:txBody>
          <a:bodyPr/>
          <a:lstStyle/>
          <a:p>
            <a:r>
              <a:rPr lang="en-US" dirty="0"/>
              <a:t>Mistake #7</a:t>
            </a:r>
          </a:p>
        </p:txBody>
      </p:sp>
      <p:pic>
        <p:nvPicPr>
          <p:cNvPr id="6" name="Picture 2" descr="Financial Planning Association - New York">
            <a:hlinkClick r:id="rId3"/>
          </p:cNvPr>
          <p:cNvPicPr>
            <a:picLocks noChangeAspect="1" noChangeArrowheads="1"/>
          </p:cNvPicPr>
          <p:nvPr/>
        </p:nvPicPr>
        <p:blipFill>
          <a:blip r:embed="rId4" cstate="print"/>
          <a:srcRect/>
          <a:stretch>
            <a:fillRect/>
          </a:stretch>
        </p:blipFill>
        <p:spPr bwMode="auto">
          <a:xfrm>
            <a:off x="0" y="6096000"/>
            <a:ext cx="2047068" cy="762000"/>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dirty="0"/>
              <a:t>Common Changes Requiring Updates</a:t>
            </a:r>
          </a:p>
        </p:txBody>
      </p:sp>
      <p:sp>
        <p:nvSpPr>
          <p:cNvPr id="4" name="Slide Number Placeholder 3"/>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85000" lnSpcReduction="20000"/>
          </a:bodyPr>
          <a:lstStyle/>
          <a:p>
            <a:pPr>
              <a:defRPr/>
            </a:pPr>
            <a:fld id="{8D79AD3D-DDDC-4503-B4B3-A9182B8BE005}" type="slidenum">
              <a:rPr lang="en-US"/>
              <a:pPr>
                <a:defRPr/>
              </a:pPr>
              <a:t>22</a:t>
            </a:fld>
            <a:endParaRPr lang="en-US"/>
          </a:p>
        </p:txBody>
      </p:sp>
      <p:sp>
        <p:nvSpPr>
          <p:cNvPr id="3" name="Content Placeholder 2"/>
          <p:cNvSpPr>
            <a:spLocks noGrp="1"/>
          </p:cNvSpPr>
          <p:nvPr>
            <p:ph sz="quarter" idx="1"/>
          </p:nvPr>
        </p:nvSpPr>
        <p:spPr>
          <a:xfrm>
            <a:off x="609600" y="1600200"/>
            <a:ext cx="8388350" cy="4191000"/>
          </a:xfrm>
        </p:spPr>
        <p:txBody>
          <a:bodyPr>
            <a:noAutofit/>
          </a:bodyPr>
          <a:lstStyle/>
          <a:p>
            <a:pPr eaLnBrk="1" hangingPunct="1">
              <a:spcBef>
                <a:spcPts val="1200"/>
              </a:spcBef>
              <a:defRPr/>
            </a:pPr>
            <a:r>
              <a:rPr lang="en-US" sz="3600" dirty="0">
                <a:solidFill>
                  <a:srgbClr val="575F6D"/>
                </a:solidFill>
              </a:rPr>
              <a:t>Changing family needs</a:t>
            </a:r>
          </a:p>
          <a:p>
            <a:pPr eaLnBrk="1" hangingPunct="1">
              <a:spcBef>
                <a:spcPts val="1200"/>
              </a:spcBef>
              <a:defRPr/>
            </a:pPr>
            <a:r>
              <a:rPr lang="en-US" sz="3600" dirty="0">
                <a:solidFill>
                  <a:srgbClr val="575F6D"/>
                </a:solidFill>
              </a:rPr>
              <a:t>Divorce / Changed Relationships</a:t>
            </a:r>
          </a:p>
          <a:p>
            <a:pPr eaLnBrk="1" hangingPunct="1">
              <a:spcBef>
                <a:spcPts val="1200"/>
              </a:spcBef>
              <a:defRPr/>
            </a:pPr>
            <a:r>
              <a:rPr lang="en-US" sz="3600" dirty="0">
                <a:solidFill>
                  <a:srgbClr val="575F6D"/>
                </a:solidFill>
              </a:rPr>
              <a:t>Beneficiary pre-deceases</a:t>
            </a:r>
          </a:p>
          <a:p>
            <a:pPr eaLnBrk="1" hangingPunct="1">
              <a:spcBef>
                <a:spcPts val="1200"/>
              </a:spcBef>
              <a:defRPr/>
            </a:pPr>
            <a:r>
              <a:rPr lang="en-US" sz="3600" dirty="0">
                <a:solidFill>
                  <a:srgbClr val="575F6D"/>
                </a:solidFill>
              </a:rPr>
              <a:t>What you own has changed significantly (Ex: Buy a house</a:t>
            </a:r>
            <a:r>
              <a:rPr lang="en-US" sz="4000" dirty="0">
                <a:solidFill>
                  <a:srgbClr val="575F6D"/>
                </a:solidFill>
              </a:rPr>
              <a:t>)</a:t>
            </a:r>
          </a:p>
          <a:p>
            <a:pPr>
              <a:spcBef>
                <a:spcPts val="1200"/>
              </a:spcBef>
              <a:defRPr/>
            </a:pPr>
            <a:r>
              <a:rPr lang="en-US" sz="4000" dirty="0">
                <a:solidFill>
                  <a:srgbClr val="575F6D"/>
                </a:solidFill>
              </a:rPr>
              <a:t>Moving between states or to another country (sometimes)</a:t>
            </a:r>
          </a:p>
        </p:txBody>
      </p:sp>
      <p:pic>
        <p:nvPicPr>
          <p:cNvPr id="5" name="Picture 2" descr="Financial Planning Association - New York">
            <a:hlinkClick r:id="rId3"/>
          </p:cNvPr>
          <p:cNvPicPr>
            <a:picLocks noChangeAspect="1" noChangeArrowheads="1"/>
          </p:cNvPicPr>
          <p:nvPr/>
        </p:nvPicPr>
        <p:blipFill>
          <a:blip r:embed="rId4" cstate="print"/>
          <a:srcRect/>
          <a:stretch>
            <a:fillRect/>
          </a:stretch>
        </p:blipFill>
        <p:spPr bwMode="auto">
          <a:xfrm>
            <a:off x="0" y="6096000"/>
            <a:ext cx="2047068" cy="76200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Rot="1" noChangeArrowheads="1"/>
          </p:cNvSpPr>
          <p:nvPr>
            <p:ph type="title"/>
          </p:nvPr>
        </p:nvSpPr>
        <p:spPr/>
        <p:txBody>
          <a:bodyPr/>
          <a:lstStyle/>
          <a:p>
            <a:pPr eaLnBrk="1" hangingPunct="1">
              <a:defRPr/>
            </a:pPr>
            <a:r>
              <a:rPr lang="en-US" dirty="0"/>
              <a:t>Mistake #8</a:t>
            </a:r>
          </a:p>
        </p:txBody>
      </p:sp>
      <p:sp>
        <p:nvSpPr>
          <p:cNvPr id="4"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85000" lnSpcReduction="20000"/>
          </a:bodyPr>
          <a:lstStyle/>
          <a:p>
            <a:pPr>
              <a:defRPr/>
            </a:pPr>
            <a:fld id="{C351D8D5-3858-4912-BD19-4079A6A9EDB4}" type="slidenum">
              <a:rPr lang="en-US"/>
              <a:pPr>
                <a:defRPr/>
              </a:pPr>
              <a:t>23</a:t>
            </a:fld>
            <a:endParaRPr lang="en-US"/>
          </a:p>
        </p:txBody>
      </p:sp>
      <p:sp>
        <p:nvSpPr>
          <p:cNvPr id="306179" name="Rectangle 3"/>
          <p:cNvSpPr>
            <a:spLocks noGrp="1" noRot="1" noChangeArrowheads="1"/>
          </p:cNvSpPr>
          <p:nvPr>
            <p:ph sz="quarter" idx="1"/>
          </p:nvPr>
        </p:nvSpPr>
        <p:spPr/>
        <p:txBody>
          <a:bodyPr/>
          <a:lstStyle/>
          <a:p>
            <a:pPr eaLnBrk="1" hangingPunct="1">
              <a:spcBef>
                <a:spcPts val="1200"/>
              </a:spcBef>
              <a:defRPr/>
            </a:pPr>
            <a:r>
              <a:rPr lang="en-US" sz="3600" dirty="0">
                <a:solidFill>
                  <a:srgbClr val="575F6D"/>
                </a:solidFill>
              </a:rPr>
              <a:t>Leaving unequal bequests to children or siblings - or to friends.</a:t>
            </a:r>
          </a:p>
          <a:p>
            <a:pPr eaLnBrk="1" hangingPunct="1">
              <a:spcBef>
                <a:spcPts val="1200"/>
              </a:spcBef>
              <a:defRPr/>
            </a:pPr>
            <a:endParaRPr lang="en-US" sz="3600" dirty="0">
              <a:solidFill>
                <a:srgbClr val="575F6D"/>
              </a:solidFill>
            </a:endParaRPr>
          </a:p>
          <a:p>
            <a:pPr eaLnBrk="1" hangingPunct="1">
              <a:spcBef>
                <a:spcPts val="1200"/>
              </a:spcBef>
              <a:defRPr/>
            </a:pPr>
            <a:r>
              <a:rPr lang="en-US" sz="3600" dirty="0">
                <a:solidFill>
                  <a:srgbClr val="575F6D"/>
                </a:solidFill>
              </a:rPr>
              <a:t>Implication: Will is contested and distribution of assets may be delayed.</a:t>
            </a:r>
          </a:p>
          <a:p>
            <a:pPr eaLnBrk="1" hangingPunct="1">
              <a:spcBef>
                <a:spcPts val="1200"/>
              </a:spcBef>
              <a:defRPr/>
            </a:pPr>
            <a:endParaRPr lang="en-US" dirty="0">
              <a:solidFill>
                <a:srgbClr val="575F6D"/>
              </a:solidFill>
            </a:endParaRPr>
          </a:p>
        </p:txBody>
      </p:sp>
      <p:pic>
        <p:nvPicPr>
          <p:cNvPr id="5" name="Picture 2" descr="Financial Planning Association - New York">
            <a:hlinkClick r:id="rId3"/>
          </p:cNvPr>
          <p:cNvPicPr>
            <a:picLocks noChangeAspect="1" noChangeArrowheads="1"/>
          </p:cNvPicPr>
          <p:nvPr/>
        </p:nvPicPr>
        <p:blipFill>
          <a:blip r:embed="rId4" cstate="print"/>
          <a:srcRect/>
          <a:stretch>
            <a:fillRect/>
          </a:stretch>
        </p:blipFill>
        <p:spPr bwMode="auto">
          <a:xfrm>
            <a:off x="0" y="6096000"/>
            <a:ext cx="2047068" cy="76200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85000" lnSpcReduction="20000"/>
          </a:bodyPr>
          <a:lstStyle/>
          <a:p>
            <a:pPr>
              <a:defRPr/>
            </a:pPr>
            <a:fld id="{CF957907-6C19-40B1-ACB8-0ACC09571B74}" type="slidenum">
              <a:rPr lang="en-US"/>
              <a:pPr>
                <a:defRPr/>
              </a:pPr>
              <a:t>24</a:t>
            </a:fld>
            <a:endParaRPr lang="en-US"/>
          </a:p>
        </p:txBody>
      </p:sp>
      <p:sp>
        <p:nvSpPr>
          <p:cNvPr id="3" name="Content Placeholder 2"/>
          <p:cNvSpPr>
            <a:spLocks noGrp="1"/>
          </p:cNvSpPr>
          <p:nvPr>
            <p:ph sz="quarter" idx="1"/>
          </p:nvPr>
        </p:nvSpPr>
        <p:spPr>
          <a:xfrm>
            <a:off x="609600" y="1600200"/>
            <a:ext cx="8007350" cy="4572000"/>
          </a:xfrm>
        </p:spPr>
        <p:txBody>
          <a:bodyPr>
            <a:normAutofit/>
          </a:bodyPr>
          <a:lstStyle/>
          <a:p>
            <a:pPr eaLnBrk="1" hangingPunct="1">
              <a:spcBef>
                <a:spcPts val="1200"/>
              </a:spcBef>
              <a:defRPr/>
            </a:pPr>
            <a:r>
              <a:rPr lang="en-US" sz="3600" dirty="0">
                <a:solidFill>
                  <a:srgbClr val="575F6D"/>
                </a:solidFill>
              </a:rPr>
              <a:t>Potential Will Contest</a:t>
            </a:r>
          </a:p>
          <a:p>
            <a:pPr eaLnBrk="1" hangingPunct="1">
              <a:spcBef>
                <a:spcPts val="1200"/>
              </a:spcBef>
              <a:defRPr/>
            </a:pPr>
            <a:r>
              <a:rPr lang="en-US" sz="3600" dirty="0">
                <a:solidFill>
                  <a:srgbClr val="575F6D"/>
                </a:solidFill>
              </a:rPr>
              <a:t>Delays distribution</a:t>
            </a:r>
          </a:p>
          <a:p>
            <a:pPr eaLnBrk="1" hangingPunct="1">
              <a:spcBef>
                <a:spcPts val="1200"/>
              </a:spcBef>
              <a:defRPr/>
            </a:pPr>
            <a:r>
              <a:rPr lang="en-US" sz="3600" dirty="0">
                <a:solidFill>
                  <a:srgbClr val="575F6D"/>
                </a:solidFill>
              </a:rPr>
              <a:t>Legal fees erode the value of the estate</a:t>
            </a:r>
          </a:p>
          <a:p>
            <a:pPr eaLnBrk="1" hangingPunct="1">
              <a:spcBef>
                <a:spcPts val="1200"/>
              </a:spcBef>
              <a:defRPr/>
            </a:pPr>
            <a:r>
              <a:rPr lang="en-US" sz="3600" dirty="0">
                <a:solidFill>
                  <a:srgbClr val="575F6D"/>
                </a:solidFill>
              </a:rPr>
              <a:t>Leads to “Family Divorce”</a:t>
            </a:r>
          </a:p>
          <a:p>
            <a:pPr eaLnBrk="1" hangingPunct="1">
              <a:spcBef>
                <a:spcPts val="1200"/>
              </a:spcBef>
              <a:defRPr/>
            </a:pPr>
            <a:r>
              <a:rPr lang="en-US" sz="3600" dirty="0">
                <a:solidFill>
                  <a:srgbClr val="575F6D"/>
                </a:solidFill>
              </a:rPr>
              <a:t>A “No Contest” (“In </a:t>
            </a:r>
            <a:r>
              <a:rPr lang="en-US" sz="3600" dirty="0" err="1">
                <a:solidFill>
                  <a:srgbClr val="575F6D"/>
                </a:solidFill>
              </a:rPr>
              <a:t>Terrorum</a:t>
            </a:r>
            <a:r>
              <a:rPr lang="en-US" sz="3600" dirty="0">
                <a:solidFill>
                  <a:srgbClr val="575F6D"/>
                </a:solidFill>
              </a:rPr>
              <a:t>”) Clause may make disputer think twice</a:t>
            </a:r>
          </a:p>
          <a:p>
            <a:pPr eaLnBrk="1" hangingPunct="1">
              <a:defRPr/>
            </a:pPr>
            <a:endParaRPr lang="en-US" dirty="0">
              <a:solidFill>
                <a:srgbClr val="575F6D"/>
              </a:solidFill>
            </a:endParaRPr>
          </a:p>
        </p:txBody>
      </p:sp>
      <p:sp>
        <p:nvSpPr>
          <p:cNvPr id="5" name="Title 4"/>
          <p:cNvSpPr>
            <a:spLocks noGrp="1"/>
          </p:cNvSpPr>
          <p:nvPr>
            <p:ph type="title"/>
          </p:nvPr>
        </p:nvSpPr>
        <p:spPr/>
        <p:txBody>
          <a:bodyPr/>
          <a:lstStyle/>
          <a:p>
            <a:r>
              <a:rPr lang="en-US" dirty="0"/>
              <a:t>Results of Unequal Gifts</a:t>
            </a:r>
          </a:p>
        </p:txBody>
      </p:sp>
      <p:pic>
        <p:nvPicPr>
          <p:cNvPr id="6" name="Picture 2" descr="Financial Planning Association - New York">
            <a:hlinkClick r:id="rId3"/>
          </p:cNvPr>
          <p:cNvPicPr>
            <a:picLocks noChangeAspect="1" noChangeArrowheads="1"/>
          </p:cNvPicPr>
          <p:nvPr/>
        </p:nvPicPr>
        <p:blipFill>
          <a:blip r:embed="rId4" cstate="print"/>
          <a:srcRect/>
          <a:stretch>
            <a:fillRect/>
          </a:stretch>
        </p:blipFill>
        <p:spPr bwMode="auto">
          <a:xfrm>
            <a:off x="0" y="6096000"/>
            <a:ext cx="2047068" cy="762000"/>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2"/>
          <p:cNvSpPr>
            <a:spLocks noGrp="1" noRot="1" noChangeArrowheads="1"/>
          </p:cNvSpPr>
          <p:nvPr>
            <p:ph type="title"/>
          </p:nvPr>
        </p:nvSpPr>
        <p:spPr/>
        <p:txBody>
          <a:bodyPr/>
          <a:lstStyle/>
          <a:p>
            <a:pPr eaLnBrk="1" hangingPunct="1">
              <a:defRPr/>
            </a:pPr>
            <a:r>
              <a:rPr lang="en-US" dirty="0"/>
              <a:t>Mistake #9</a:t>
            </a:r>
          </a:p>
        </p:txBody>
      </p:sp>
      <p:sp>
        <p:nvSpPr>
          <p:cNvPr id="4"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85000" lnSpcReduction="20000"/>
          </a:bodyPr>
          <a:lstStyle/>
          <a:p>
            <a:pPr>
              <a:defRPr/>
            </a:pPr>
            <a:fld id="{7B1CAB0D-BAEB-4579-9C10-07BE68CBE238}" type="slidenum">
              <a:rPr lang="en-US"/>
              <a:pPr>
                <a:defRPr/>
              </a:pPr>
              <a:t>25</a:t>
            </a:fld>
            <a:endParaRPr lang="en-US"/>
          </a:p>
        </p:txBody>
      </p:sp>
      <p:sp>
        <p:nvSpPr>
          <p:cNvPr id="309251" name="Rectangle 3"/>
          <p:cNvSpPr>
            <a:spLocks noGrp="1" noRot="1" noChangeArrowheads="1"/>
          </p:cNvSpPr>
          <p:nvPr>
            <p:ph sz="quarter" idx="1"/>
          </p:nvPr>
        </p:nvSpPr>
        <p:spPr/>
        <p:txBody>
          <a:bodyPr>
            <a:normAutofit/>
          </a:bodyPr>
          <a:lstStyle/>
          <a:p>
            <a:pPr eaLnBrk="1" hangingPunct="1">
              <a:defRPr/>
            </a:pPr>
            <a:r>
              <a:rPr lang="en-US" sz="3600" dirty="0">
                <a:solidFill>
                  <a:srgbClr val="575F6D"/>
                </a:solidFill>
              </a:rPr>
              <a:t>Not taking proper precautions for children.</a:t>
            </a:r>
          </a:p>
          <a:p>
            <a:pPr eaLnBrk="1" hangingPunct="1">
              <a:defRPr/>
            </a:pPr>
            <a:endParaRPr lang="en-US" sz="3600" dirty="0">
              <a:solidFill>
                <a:srgbClr val="575F6D"/>
              </a:solidFill>
            </a:endParaRPr>
          </a:p>
          <a:p>
            <a:pPr eaLnBrk="1" hangingPunct="1">
              <a:defRPr/>
            </a:pPr>
            <a:r>
              <a:rPr lang="en-US" sz="3600" dirty="0">
                <a:solidFill>
                  <a:srgbClr val="575F6D"/>
                </a:solidFill>
              </a:rPr>
              <a:t>Implications:  Minor children cannot care for themselves or own property and young adult children may not utilize assets as intended.	</a:t>
            </a:r>
          </a:p>
        </p:txBody>
      </p:sp>
      <p:pic>
        <p:nvPicPr>
          <p:cNvPr id="5" name="Picture 2" descr="Financial Planning Association - New York">
            <a:hlinkClick r:id="rId3"/>
          </p:cNvPr>
          <p:cNvPicPr>
            <a:picLocks noChangeAspect="1" noChangeArrowheads="1"/>
          </p:cNvPicPr>
          <p:nvPr/>
        </p:nvPicPr>
        <p:blipFill>
          <a:blip r:embed="rId4" cstate="print"/>
          <a:srcRect/>
          <a:stretch>
            <a:fillRect/>
          </a:stretch>
        </p:blipFill>
        <p:spPr bwMode="auto">
          <a:xfrm>
            <a:off x="0" y="6096000"/>
            <a:ext cx="2047068" cy="762000"/>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85000" lnSpcReduction="20000"/>
          </a:bodyPr>
          <a:lstStyle/>
          <a:p>
            <a:pPr>
              <a:defRPr/>
            </a:pPr>
            <a:fld id="{D981C299-453E-4292-BC45-EE0644D165F3}" type="slidenum">
              <a:rPr lang="en-US"/>
              <a:pPr>
                <a:defRPr/>
              </a:pPr>
              <a:t>26</a:t>
            </a:fld>
            <a:endParaRPr lang="en-US"/>
          </a:p>
        </p:txBody>
      </p:sp>
      <p:sp>
        <p:nvSpPr>
          <p:cNvPr id="3" name="Content Placeholder 2"/>
          <p:cNvSpPr>
            <a:spLocks noGrp="1"/>
          </p:cNvSpPr>
          <p:nvPr>
            <p:ph sz="quarter" idx="1"/>
          </p:nvPr>
        </p:nvSpPr>
        <p:spPr/>
        <p:txBody>
          <a:bodyPr>
            <a:normAutofit lnSpcReduction="10000"/>
          </a:bodyPr>
          <a:lstStyle/>
          <a:p>
            <a:pPr eaLnBrk="1" hangingPunct="1">
              <a:spcBef>
                <a:spcPts val="1200"/>
              </a:spcBef>
              <a:defRPr/>
            </a:pPr>
            <a:r>
              <a:rPr lang="en-US" sz="3600" u="sng" dirty="0">
                <a:solidFill>
                  <a:srgbClr val="575F6D"/>
                </a:solidFill>
              </a:rPr>
              <a:t>Minors</a:t>
            </a:r>
            <a:r>
              <a:rPr lang="en-US" sz="3600" dirty="0">
                <a:solidFill>
                  <a:srgbClr val="575F6D"/>
                </a:solidFill>
              </a:rPr>
              <a:t> cannot own property alone.</a:t>
            </a:r>
          </a:p>
          <a:p>
            <a:pPr eaLnBrk="1" hangingPunct="1">
              <a:spcBef>
                <a:spcPts val="1200"/>
              </a:spcBef>
              <a:defRPr/>
            </a:pPr>
            <a:r>
              <a:rPr lang="en-US" sz="3600" dirty="0">
                <a:solidFill>
                  <a:srgbClr val="575F6D"/>
                </a:solidFill>
              </a:rPr>
              <a:t>A court appointed attorney (</a:t>
            </a:r>
            <a:r>
              <a:rPr lang="en-US" sz="3600" b="1" i="1" dirty="0">
                <a:solidFill>
                  <a:srgbClr val="575F6D"/>
                </a:solidFill>
              </a:rPr>
              <a:t>“Guardian Ad Litem”) </a:t>
            </a:r>
            <a:r>
              <a:rPr lang="en-US" sz="3600" dirty="0">
                <a:solidFill>
                  <a:srgbClr val="575F6D"/>
                </a:solidFill>
              </a:rPr>
              <a:t>may have to get involved.</a:t>
            </a:r>
          </a:p>
          <a:p>
            <a:pPr eaLnBrk="1" hangingPunct="1">
              <a:spcBef>
                <a:spcPts val="1200"/>
              </a:spcBef>
              <a:defRPr/>
            </a:pPr>
            <a:r>
              <a:rPr lang="en-US" sz="3600" dirty="0">
                <a:solidFill>
                  <a:srgbClr val="575F6D"/>
                </a:solidFill>
              </a:rPr>
              <a:t>A </a:t>
            </a:r>
            <a:r>
              <a:rPr lang="en-US" sz="3600" b="1" i="1" dirty="0">
                <a:solidFill>
                  <a:srgbClr val="575F6D"/>
                </a:solidFill>
              </a:rPr>
              <a:t>“Guardianship Proceeding” </a:t>
            </a:r>
            <a:r>
              <a:rPr lang="en-US" sz="3600" dirty="0">
                <a:solidFill>
                  <a:srgbClr val="575F6D"/>
                </a:solidFill>
              </a:rPr>
              <a:t>may be required.</a:t>
            </a:r>
          </a:p>
          <a:p>
            <a:pPr lvl="1">
              <a:spcBef>
                <a:spcPts val="1200"/>
              </a:spcBef>
              <a:defRPr/>
            </a:pPr>
            <a:r>
              <a:rPr lang="en-US" sz="2400" dirty="0">
                <a:solidFill>
                  <a:srgbClr val="575F6D"/>
                </a:solidFill>
              </a:rPr>
              <a:t>Without a named Guardian, custody battles may ensue OR, even worse, children may become wards of the State if there are no known relatives or friends willing to care for the minors.</a:t>
            </a:r>
          </a:p>
        </p:txBody>
      </p:sp>
      <p:sp>
        <p:nvSpPr>
          <p:cNvPr id="5" name="Title 4"/>
          <p:cNvSpPr>
            <a:spLocks noGrp="1"/>
          </p:cNvSpPr>
          <p:nvPr>
            <p:ph type="title"/>
          </p:nvPr>
        </p:nvSpPr>
        <p:spPr/>
        <p:txBody>
          <a:bodyPr/>
          <a:lstStyle/>
          <a:p>
            <a:r>
              <a:rPr lang="en-US" dirty="0">
                <a:solidFill>
                  <a:srgbClr val="575F6D"/>
                </a:solidFill>
              </a:rPr>
              <a:t>Minors Who are Beneficiaries</a:t>
            </a:r>
          </a:p>
        </p:txBody>
      </p:sp>
      <p:pic>
        <p:nvPicPr>
          <p:cNvPr id="6" name="Picture 2" descr="Financial Planning Association - New York">
            <a:hlinkClick r:id="rId3"/>
          </p:cNvPr>
          <p:cNvPicPr>
            <a:picLocks noChangeAspect="1" noChangeArrowheads="1"/>
          </p:cNvPicPr>
          <p:nvPr/>
        </p:nvPicPr>
        <p:blipFill>
          <a:blip r:embed="rId4" cstate="print"/>
          <a:srcRect/>
          <a:stretch>
            <a:fillRect/>
          </a:stretch>
        </p:blipFill>
        <p:spPr bwMode="auto">
          <a:xfrm>
            <a:off x="0" y="6096000"/>
            <a:ext cx="2047068" cy="762000"/>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85000" lnSpcReduction="20000"/>
          </a:bodyPr>
          <a:lstStyle/>
          <a:p>
            <a:pPr>
              <a:defRPr/>
            </a:pPr>
            <a:fld id="{D10077C5-EF16-44EB-B460-8A9232058C08}" type="slidenum">
              <a:rPr lang="en-US" smtClean="0"/>
              <a:pPr>
                <a:defRPr/>
              </a:pPr>
              <a:t>27</a:t>
            </a:fld>
            <a:endParaRPr lang="en-US"/>
          </a:p>
        </p:txBody>
      </p:sp>
      <p:sp>
        <p:nvSpPr>
          <p:cNvPr id="3" name="Content Placeholder 2"/>
          <p:cNvSpPr>
            <a:spLocks noGrp="1"/>
          </p:cNvSpPr>
          <p:nvPr>
            <p:ph sz="quarter" idx="1"/>
          </p:nvPr>
        </p:nvSpPr>
        <p:spPr>
          <a:xfrm>
            <a:off x="609600" y="1600200"/>
            <a:ext cx="8305800" cy="4191000"/>
          </a:xfrm>
        </p:spPr>
        <p:txBody>
          <a:bodyPr>
            <a:noAutofit/>
          </a:bodyPr>
          <a:lstStyle/>
          <a:p>
            <a:pPr>
              <a:defRPr/>
            </a:pPr>
            <a:r>
              <a:rPr lang="en-US" sz="3600" dirty="0">
                <a:solidFill>
                  <a:srgbClr val="575F6D"/>
                </a:solidFill>
              </a:rPr>
              <a:t>Decedent may leave everything to second spouse, and none to kids.</a:t>
            </a:r>
          </a:p>
          <a:p>
            <a:pPr>
              <a:defRPr/>
            </a:pPr>
            <a:r>
              <a:rPr lang="en-US" sz="3600" dirty="0">
                <a:solidFill>
                  <a:srgbClr val="575F6D"/>
                </a:solidFill>
              </a:rPr>
              <a:t>Could have left second spouse a right to lifetime income instead, or only some money.</a:t>
            </a:r>
          </a:p>
          <a:p>
            <a:pPr>
              <a:defRPr/>
            </a:pPr>
            <a:r>
              <a:rPr lang="en-US" sz="3600" dirty="0">
                <a:solidFill>
                  <a:srgbClr val="575F6D"/>
                </a:solidFill>
              </a:rPr>
              <a:t>Now the money is out of the family.</a:t>
            </a:r>
          </a:p>
        </p:txBody>
      </p:sp>
      <p:sp>
        <p:nvSpPr>
          <p:cNvPr id="5" name="Title 4"/>
          <p:cNvSpPr>
            <a:spLocks noGrp="1"/>
          </p:cNvSpPr>
          <p:nvPr>
            <p:ph type="title"/>
          </p:nvPr>
        </p:nvSpPr>
        <p:spPr/>
        <p:txBody>
          <a:bodyPr/>
          <a:lstStyle/>
          <a:p>
            <a:r>
              <a:rPr lang="en-US" dirty="0">
                <a:solidFill>
                  <a:srgbClr val="575F6D"/>
                </a:solidFill>
              </a:rPr>
              <a:t>Children from a Prior Marriage</a:t>
            </a:r>
          </a:p>
        </p:txBody>
      </p:sp>
      <p:pic>
        <p:nvPicPr>
          <p:cNvPr id="6" name="Picture 2" descr="Financial Planning Association - New York">
            <a:hlinkClick r:id="rId3"/>
          </p:cNvPr>
          <p:cNvPicPr>
            <a:picLocks noChangeAspect="1" noChangeArrowheads="1"/>
          </p:cNvPicPr>
          <p:nvPr/>
        </p:nvPicPr>
        <p:blipFill>
          <a:blip r:embed="rId4" cstate="print"/>
          <a:srcRect/>
          <a:stretch>
            <a:fillRect/>
          </a:stretch>
        </p:blipFill>
        <p:spPr bwMode="auto">
          <a:xfrm>
            <a:off x="0" y="6096000"/>
            <a:ext cx="2047068" cy="762000"/>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2"/>
          <p:cNvSpPr>
            <a:spLocks noGrp="1" noRot="1" noChangeArrowheads="1"/>
          </p:cNvSpPr>
          <p:nvPr>
            <p:ph type="title"/>
          </p:nvPr>
        </p:nvSpPr>
        <p:spPr/>
        <p:txBody>
          <a:bodyPr/>
          <a:lstStyle/>
          <a:p>
            <a:pPr eaLnBrk="1" hangingPunct="1">
              <a:defRPr/>
            </a:pPr>
            <a:r>
              <a:rPr lang="en-US" dirty="0"/>
              <a:t>Mistake #10</a:t>
            </a:r>
          </a:p>
        </p:txBody>
      </p:sp>
      <p:sp>
        <p:nvSpPr>
          <p:cNvPr id="4"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85000" lnSpcReduction="20000"/>
          </a:bodyPr>
          <a:lstStyle/>
          <a:p>
            <a:pPr>
              <a:defRPr/>
            </a:pPr>
            <a:fld id="{A62EA28B-12C2-4ECF-AA1D-24DE1597A245}" type="slidenum">
              <a:rPr lang="en-US"/>
              <a:pPr>
                <a:defRPr/>
              </a:pPr>
              <a:t>28</a:t>
            </a:fld>
            <a:endParaRPr lang="en-US"/>
          </a:p>
        </p:txBody>
      </p:sp>
      <p:sp>
        <p:nvSpPr>
          <p:cNvPr id="310275" name="Rectangle 3"/>
          <p:cNvSpPr>
            <a:spLocks noGrp="1" noRot="1" noChangeArrowheads="1"/>
          </p:cNvSpPr>
          <p:nvPr>
            <p:ph sz="quarter" idx="1"/>
          </p:nvPr>
        </p:nvSpPr>
        <p:spPr/>
        <p:txBody>
          <a:bodyPr>
            <a:normAutofit lnSpcReduction="10000"/>
          </a:bodyPr>
          <a:lstStyle/>
          <a:p>
            <a:pPr eaLnBrk="1" hangingPunct="1">
              <a:defRPr/>
            </a:pPr>
            <a:r>
              <a:rPr lang="en-US" sz="3600" dirty="0">
                <a:solidFill>
                  <a:srgbClr val="575F6D"/>
                </a:solidFill>
              </a:rPr>
              <a:t>Not providing money to pay for your last illness, funeral expenses, income tax, and administration of your estate.</a:t>
            </a:r>
          </a:p>
          <a:p>
            <a:pPr eaLnBrk="1" hangingPunct="1">
              <a:defRPr/>
            </a:pPr>
            <a:endParaRPr lang="en-US" sz="3600" dirty="0">
              <a:solidFill>
                <a:srgbClr val="575F6D"/>
              </a:solidFill>
            </a:endParaRPr>
          </a:p>
          <a:p>
            <a:pPr eaLnBrk="1" hangingPunct="1">
              <a:defRPr/>
            </a:pPr>
            <a:r>
              <a:rPr lang="en-US" sz="3600" dirty="0">
                <a:solidFill>
                  <a:srgbClr val="575F6D"/>
                </a:solidFill>
              </a:rPr>
              <a:t>Implication: There may be nothing left for your heirs, they may need to cover some expenses, and/or some assets may need to be liquidated.</a:t>
            </a:r>
          </a:p>
          <a:p>
            <a:pPr eaLnBrk="1" hangingPunct="1">
              <a:defRPr/>
            </a:pPr>
            <a:endParaRPr lang="en-US" dirty="0"/>
          </a:p>
        </p:txBody>
      </p:sp>
      <p:pic>
        <p:nvPicPr>
          <p:cNvPr id="5" name="Picture 2" descr="Financial Planning Association - New York">
            <a:hlinkClick r:id="rId3"/>
          </p:cNvPr>
          <p:cNvPicPr>
            <a:picLocks noChangeAspect="1" noChangeArrowheads="1"/>
          </p:cNvPicPr>
          <p:nvPr/>
        </p:nvPicPr>
        <p:blipFill>
          <a:blip r:embed="rId4" cstate="print"/>
          <a:srcRect/>
          <a:stretch>
            <a:fillRect/>
          </a:stretch>
        </p:blipFill>
        <p:spPr bwMode="auto">
          <a:xfrm>
            <a:off x="0" y="6096000"/>
            <a:ext cx="2047068" cy="762000"/>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List of Who Gets Paid First</a:t>
            </a:r>
          </a:p>
        </p:txBody>
      </p:sp>
      <p:sp>
        <p:nvSpPr>
          <p:cNvPr id="4" name="Slide Number Placeholder 3"/>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85000" lnSpcReduction="20000"/>
          </a:bodyPr>
          <a:lstStyle/>
          <a:p>
            <a:pPr>
              <a:defRPr/>
            </a:pPr>
            <a:fld id="{0AF6D81C-1437-4688-9718-F5A3DB3B9FDA}" type="slidenum">
              <a:rPr lang="en-US" smtClean="0"/>
              <a:pPr>
                <a:defRPr/>
              </a:pPr>
              <a:t>29</a:t>
            </a:fld>
            <a:endParaRPr lang="en-US"/>
          </a:p>
        </p:txBody>
      </p:sp>
      <p:sp>
        <p:nvSpPr>
          <p:cNvPr id="3" name="Content Placeholder 2"/>
          <p:cNvSpPr>
            <a:spLocks noGrp="1"/>
          </p:cNvSpPr>
          <p:nvPr>
            <p:ph sz="quarter" idx="1"/>
          </p:nvPr>
        </p:nvSpPr>
        <p:spPr>
          <a:xfrm>
            <a:off x="609600" y="1600200"/>
            <a:ext cx="8464550" cy="4419600"/>
          </a:xfrm>
        </p:spPr>
        <p:txBody>
          <a:bodyPr>
            <a:normAutofit fontScale="92500" lnSpcReduction="10000"/>
          </a:bodyPr>
          <a:lstStyle/>
          <a:p>
            <a:pPr>
              <a:spcBef>
                <a:spcPts val="1200"/>
              </a:spcBef>
              <a:defRPr/>
            </a:pPr>
            <a:r>
              <a:rPr lang="en-US" sz="3600" dirty="0">
                <a:solidFill>
                  <a:srgbClr val="575F6D"/>
                </a:solidFill>
              </a:rPr>
              <a:t>Funeral home &amp; burial costs</a:t>
            </a:r>
          </a:p>
          <a:p>
            <a:pPr>
              <a:spcBef>
                <a:spcPts val="1200"/>
              </a:spcBef>
              <a:defRPr/>
            </a:pPr>
            <a:r>
              <a:rPr lang="en-US" sz="3600" dirty="0">
                <a:solidFill>
                  <a:srgbClr val="575F6D"/>
                </a:solidFill>
              </a:rPr>
              <a:t>Attorneys &amp; Court fees</a:t>
            </a:r>
          </a:p>
          <a:p>
            <a:pPr>
              <a:spcBef>
                <a:spcPts val="1200"/>
              </a:spcBef>
              <a:defRPr/>
            </a:pPr>
            <a:r>
              <a:rPr lang="en-US" sz="3600" dirty="0">
                <a:solidFill>
                  <a:srgbClr val="575F6D"/>
                </a:solidFill>
              </a:rPr>
              <a:t>Estate administration fees (accountants)</a:t>
            </a:r>
          </a:p>
          <a:p>
            <a:pPr>
              <a:spcBef>
                <a:spcPts val="1200"/>
              </a:spcBef>
              <a:defRPr/>
            </a:pPr>
            <a:r>
              <a:rPr lang="en-US" sz="3600" dirty="0">
                <a:solidFill>
                  <a:srgbClr val="575F6D"/>
                </a:solidFill>
              </a:rPr>
              <a:t>Executor fees</a:t>
            </a:r>
          </a:p>
          <a:p>
            <a:pPr>
              <a:spcBef>
                <a:spcPts val="1200"/>
              </a:spcBef>
              <a:defRPr/>
            </a:pPr>
            <a:r>
              <a:rPr lang="en-US" sz="3600" dirty="0">
                <a:solidFill>
                  <a:srgbClr val="575F6D"/>
                </a:solidFill>
              </a:rPr>
              <a:t>Preferred creditors (i.e., IRS)</a:t>
            </a:r>
          </a:p>
          <a:p>
            <a:pPr>
              <a:spcBef>
                <a:spcPts val="1200"/>
              </a:spcBef>
              <a:defRPr/>
            </a:pPr>
            <a:r>
              <a:rPr lang="en-US" sz="3600" dirty="0">
                <a:solidFill>
                  <a:srgbClr val="575F6D"/>
                </a:solidFill>
              </a:rPr>
              <a:t>Un-preferred creditors (everyone else)</a:t>
            </a:r>
          </a:p>
          <a:p>
            <a:pPr>
              <a:spcBef>
                <a:spcPts val="1200"/>
              </a:spcBef>
              <a:defRPr/>
            </a:pPr>
            <a:r>
              <a:rPr lang="en-US" sz="3600" dirty="0">
                <a:solidFill>
                  <a:srgbClr val="575F6D"/>
                </a:solidFill>
              </a:rPr>
              <a:t>Beneficiaries in Will (or Administration)</a:t>
            </a:r>
          </a:p>
        </p:txBody>
      </p:sp>
      <p:pic>
        <p:nvPicPr>
          <p:cNvPr id="5" name="Picture 2" descr="Financial Planning Association - New York">
            <a:hlinkClick r:id="rId3"/>
          </p:cNvPr>
          <p:cNvPicPr>
            <a:picLocks noChangeAspect="1" noChangeArrowheads="1"/>
          </p:cNvPicPr>
          <p:nvPr/>
        </p:nvPicPr>
        <p:blipFill>
          <a:blip r:embed="rId4" cstate="print"/>
          <a:srcRect/>
          <a:stretch>
            <a:fillRect/>
          </a:stretch>
        </p:blipFill>
        <p:spPr bwMode="auto">
          <a:xfrm>
            <a:off x="0" y="6096000"/>
            <a:ext cx="2047068" cy="762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85000" lnSpcReduction="20000"/>
          </a:bodyPr>
          <a:lstStyle/>
          <a:p>
            <a:pPr>
              <a:defRPr/>
            </a:pPr>
            <a:fld id="{13EA7AA7-4590-446F-8803-AC01ADB775EE}" type="slidenum">
              <a:rPr lang="en-US"/>
              <a:pPr>
                <a:defRPr/>
              </a:pPr>
              <a:t>3</a:t>
            </a:fld>
            <a:endParaRPr lang="en-US"/>
          </a:p>
        </p:txBody>
      </p:sp>
      <p:sp>
        <p:nvSpPr>
          <p:cNvPr id="292867" name="Rectangle 3"/>
          <p:cNvSpPr>
            <a:spLocks noGrp="1" noRot="1" noChangeArrowheads="1"/>
          </p:cNvSpPr>
          <p:nvPr>
            <p:ph sz="quarter" idx="1"/>
          </p:nvPr>
        </p:nvSpPr>
        <p:spPr/>
        <p:txBody>
          <a:bodyPr/>
          <a:lstStyle/>
          <a:p>
            <a:pPr eaLnBrk="1" hangingPunct="1">
              <a:spcBef>
                <a:spcPts val="1200"/>
              </a:spcBef>
              <a:defRPr/>
            </a:pPr>
            <a:r>
              <a:rPr lang="en-US" sz="3600" dirty="0">
                <a:solidFill>
                  <a:srgbClr val="575F6D"/>
                </a:solidFill>
              </a:rPr>
              <a:t>Doing nothing.  Pretending it won’t happen.</a:t>
            </a:r>
          </a:p>
          <a:p>
            <a:pPr eaLnBrk="1" hangingPunct="1">
              <a:spcBef>
                <a:spcPts val="1200"/>
              </a:spcBef>
              <a:defRPr/>
            </a:pPr>
            <a:endParaRPr lang="en-US" sz="3600" dirty="0">
              <a:solidFill>
                <a:srgbClr val="575F6D"/>
              </a:solidFill>
            </a:endParaRPr>
          </a:p>
          <a:p>
            <a:pPr eaLnBrk="1" hangingPunct="1">
              <a:spcBef>
                <a:spcPts val="1200"/>
              </a:spcBef>
              <a:defRPr/>
            </a:pPr>
            <a:r>
              <a:rPr lang="en-US" sz="3600" dirty="0">
                <a:solidFill>
                  <a:srgbClr val="575F6D"/>
                </a:solidFill>
              </a:rPr>
              <a:t>Implication: You have a Will whether you have a written one or not.</a:t>
            </a:r>
          </a:p>
        </p:txBody>
      </p:sp>
      <p:sp>
        <p:nvSpPr>
          <p:cNvPr id="4" name="Title 4"/>
          <p:cNvSpPr>
            <a:spLocks noGrp="1"/>
          </p:cNvSpPr>
          <p:nvPr>
            <p:ph type="title"/>
          </p:nvPr>
        </p:nvSpPr>
        <p:spPr>
          <a:xfrm>
            <a:off x="612648" y="228600"/>
            <a:ext cx="8153400" cy="990600"/>
          </a:xfrm>
        </p:spPr>
        <p:txBody>
          <a:bodyPr/>
          <a:lstStyle/>
          <a:p>
            <a:r>
              <a:rPr lang="en-US" dirty="0"/>
              <a:t>Mistake #1</a:t>
            </a:r>
          </a:p>
        </p:txBody>
      </p:sp>
      <p:pic>
        <p:nvPicPr>
          <p:cNvPr id="6" name="Picture 2" descr="Financial Planning Association - New York">
            <a:hlinkClick r:id="rId3"/>
          </p:cNvPr>
          <p:cNvPicPr>
            <a:picLocks noChangeAspect="1" noChangeArrowheads="1"/>
          </p:cNvPicPr>
          <p:nvPr/>
        </p:nvPicPr>
        <p:blipFill>
          <a:blip r:embed="rId4" cstate="print"/>
          <a:srcRect/>
          <a:stretch>
            <a:fillRect/>
          </a:stretch>
        </p:blipFill>
        <p:spPr bwMode="auto">
          <a:xfrm>
            <a:off x="0" y="6096000"/>
            <a:ext cx="2047068" cy="762000"/>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BONUS!!!	</a:t>
            </a:r>
          </a:p>
        </p:txBody>
      </p:sp>
      <p:sp>
        <p:nvSpPr>
          <p:cNvPr id="3" name="Slide Number Placeholder 2"/>
          <p:cNvSpPr>
            <a:spLocks noGrp="1"/>
          </p:cNvSpPr>
          <p:nvPr>
            <p:ph type="sldNum" sz="quarter" idx="12"/>
          </p:nvPr>
        </p:nvSpPr>
        <p:spPr/>
        <p:txBody>
          <a:bodyPr>
            <a:normAutofit fontScale="85000" lnSpcReduction="20000"/>
          </a:bodyPr>
          <a:lstStyle/>
          <a:p>
            <a:fld id="{0C6C2C2F-3A94-4BE8-B353-E00BEC958F3D}" type="slidenum">
              <a:rPr lang="en-US" smtClean="0"/>
              <a:pPr/>
              <a:t>30</a:t>
            </a:fld>
            <a:endParaRPr lang="en-US" dirty="0"/>
          </a:p>
        </p:txBody>
      </p:sp>
      <p:sp>
        <p:nvSpPr>
          <p:cNvPr id="4" name="Content Placeholder 3"/>
          <p:cNvSpPr>
            <a:spLocks noGrp="1"/>
          </p:cNvSpPr>
          <p:nvPr>
            <p:ph sz="quarter" idx="1"/>
          </p:nvPr>
        </p:nvSpPr>
        <p:spPr/>
        <p:txBody>
          <a:bodyPr/>
          <a:lstStyle/>
          <a:p>
            <a:pPr marL="0" indent="0">
              <a:buNone/>
            </a:pPr>
            <a:endParaRPr lang="en-US" dirty="0"/>
          </a:p>
          <a:p>
            <a:pPr marL="0" indent="0">
              <a:buNone/>
            </a:pPr>
            <a:r>
              <a:rPr lang="en-US" dirty="0"/>
              <a:t>So now you have a properly executed Will!</a:t>
            </a:r>
          </a:p>
          <a:p>
            <a:pPr marL="0" indent="0">
              <a:buNone/>
            </a:pPr>
            <a:endParaRPr lang="en-US" dirty="0"/>
          </a:p>
          <a:p>
            <a:pPr marL="0" indent="0">
              <a:buNone/>
            </a:pPr>
            <a:r>
              <a:rPr lang="en-US" dirty="0"/>
              <a:t>What could possibly go wrong…</a:t>
            </a:r>
          </a:p>
        </p:txBody>
      </p:sp>
    </p:spTree>
    <p:extLst>
      <p:ext uri="{BB962C8B-B14F-4D97-AF65-F5344CB8AC3E}">
        <p14:creationId xmlns:p14="http://schemas.microsoft.com/office/powerpoint/2010/main" val="21593376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BONUS! Mistake #11</a:t>
            </a:r>
          </a:p>
        </p:txBody>
      </p:sp>
      <p:sp>
        <p:nvSpPr>
          <p:cNvPr id="3" name="Slide Number Placeholder 2"/>
          <p:cNvSpPr>
            <a:spLocks noGrp="1"/>
          </p:cNvSpPr>
          <p:nvPr>
            <p:ph type="sldNum" sz="quarter" idx="12"/>
          </p:nvPr>
        </p:nvSpPr>
        <p:spPr/>
        <p:txBody>
          <a:bodyPr>
            <a:normAutofit fontScale="85000" lnSpcReduction="20000"/>
          </a:bodyPr>
          <a:lstStyle/>
          <a:p>
            <a:fld id="{0C6C2C2F-3A94-4BE8-B353-E00BEC958F3D}" type="slidenum">
              <a:rPr lang="en-US" smtClean="0"/>
              <a:pPr/>
              <a:t>31</a:t>
            </a:fld>
            <a:endParaRPr lang="en-US" dirty="0"/>
          </a:p>
        </p:txBody>
      </p:sp>
      <p:sp>
        <p:nvSpPr>
          <p:cNvPr id="4" name="Content Placeholder 3"/>
          <p:cNvSpPr>
            <a:spLocks noGrp="1"/>
          </p:cNvSpPr>
          <p:nvPr>
            <p:ph sz="quarter" idx="1"/>
          </p:nvPr>
        </p:nvSpPr>
        <p:spPr/>
        <p:txBody>
          <a:bodyPr/>
          <a:lstStyle/>
          <a:p>
            <a:r>
              <a:rPr lang="en-US" sz="3200" dirty="0">
                <a:solidFill>
                  <a:srgbClr val="575F6D"/>
                </a:solidFill>
              </a:rPr>
              <a:t>Not destroying your old original Wills</a:t>
            </a:r>
          </a:p>
          <a:p>
            <a:pPr marL="0" indent="0">
              <a:buNone/>
            </a:pPr>
            <a:endParaRPr lang="en-US" sz="3200" dirty="0">
              <a:solidFill>
                <a:srgbClr val="575F6D"/>
              </a:solidFill>
            </a:endParaRPr>
          </a:p>
          <a:p>
            <a:r>
              <a:rPr lang="en-US" sz="3200" dirty="0">
                <a:solidFill>
                  <a:srgbClr val="575F6D"/>
                </a:solidFill>
              </a:rPr>
              <a:t>Implication: If you know about old wills you have to submit them to the court as well… …and the parties adversely affected get put on notice of the new Will</a:t>
            </a:r>
            <a:endParaRPr lang="en-US" dirty="0"/>
          </a:p>
        </p:txBody>
      </p:sp>
    </p:spTree>
    <p:extLst>
      <p:ext uri="{BB962C8B-B14F-4D97-AF65-F5344CB8AC3E}">
        <p14:creationId xmlns:p14="http://schemas.microsoft.com/office/powerpoint/2010/main" val="26370340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BONUS! Mistake #12</a:t>
            </a:r>
          </a:p>
        </p:txBody>
      </p:sp>
      <p:sp>
        <p:nvSpPr>
          <p:cNvPr id="3" name="Slide Number Placeholder 2"/>
          <p:cNvSpPr>
            <a:spLocks noGrp="1"/>
          </p:cNvSpPr>
          <p:nvPr>
            <p:ph type="sldNum" sz="quarter" idx="12"/>
          </p:nvPr>
        </p:nvSpPr>
        <p:spPr/>
        <p:txBody>
          <a:bodyPr>
            <a:normAutofit fontScale="85000" lnSpcReduction="20000"/>
          </a:bodyPr>
          <a:lstStyle/>
          <a:p>
            <a:fld id="{0C6C2C2F-3A94-4BE8-B353-E00BEC958F3D}" type="slidenum">
              <a:rPr lang="en-US" smtClean="0"/>
              <a:pPr/>
              <a:t>32</a:t>
            </a:fld>
            <a:endParaRPr lang="en-US" dirty="0"/>
          </a:p>
        </p:txBody>
      </p:sp>
      <p:sp>
        <p:nvSpPr>
          <p:cNvPr id="4" name="Content Placeholder 3"/>
          <p:cNvSpPr>
            <a:spLocks noGrp="1"/>
          </p:cNvSpPr>
          <p:nvPr>
            <p:ph sz="quarter" idx="1"/>
          </p:nvPr>
        </p:nvSpPr>
        <p:spPr/>
        <p:txBody>
          <a:bodyPr/>
          <a:lstStyle/>
          <a:p>
            <a:r>
              <a:rPr lang="en-US" sz="3200" dirty="0">
                <a:solidFill>
                  <a:srgbClr val="575F6D"/>
                </a:solidFill>
              </a:rPr>
              <a:t>Placing your original Will in a safe deposit box</a:t>
            </a:r>
          </a:p>
          <a:p>
            <a:pPr marL="0" indent="0">
              <a:buNone/>
            </a:pPr>
            <a:endParaRPr lang="en-US" sz="3200" dirty="0">
              <a:solidFill>
                <a:srgbClr val="575F6D"/>
              </a:solidFill>
            </a:endParaRPr>
          </a:p>
          <a:p>
            <a:r>
              <a:rPr lang="en-US" sz="3200" dirty="0">
                <a:solidFill>
                  <a:srgbClr val="575F6D"/>
                </a:solidFill>
              </a:rPr>
              <a:t>Implication: Upon your death the box is “frozen” until you get a Court Order allowing it be reopened (at which point you retrieve the Will)</a:t>
            </a:r>
            <a:endParaRPr lang="en-US" dirty="0"/>
          </a:p>
        </p:txBody>
      </p:sp>
    </p:spTree>
    <p:extLst>
      <p:ext uri="{BB962C8B-B14F-4D97-AF65-F5344CB8AC3E}">
        <p14:creationId xmlns:p14="http://schemas.microsoft.com/office/powerpoint/2010/main" val="8348095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BONUS! Mistake #13</a:t>
            </a:r>
          </a:p>
        </p:txBody>
      </p:sp>
      <p:sp>
        <p:nvSpPr>
          <p:cNvPr id="3" name="Slide Number Placeholder 2"/>
          <p:cNvSpPr>
            <a:spLocks noGrp="1"/>
          </p:cNvSpPr>
          <p:nvPr>
            <p:ph type="sldNum" sz="quarter" idx="12"/>
          </p:nvPr>
        </p:nvSpPr>
        <p:spPr/>
        <p:txBody>
          <a:bodyPr>
            <a:normAutofit fontScale="85000" lnSpcReduction="20000"/>
          </a:bodyPr>
          <a:lstStyle/>
          <a:p>
            <a:fld id="{0C6C2C2F-3A94-4BE8-B353-E00BEC958F3D}" type="slidenum">
              <a:rPr lang="en-US" smtClean="0"/>
              <a:pPr/>
              <a:t>33</a:t>
            </a:fld>
            <a:endParaRPr lang="en-US" dirty="0"/>
          </a:p>
        </p:txBody>
      </p:sp>
      <p:sp>
        <p:nvSpPr>
          <p:cNvPr id="4" name="Content Placeholder 3"/>
          <p:cNvSpPr>
            <a:spLocks noGrp="1"/>
          </p:cNvSpPr>
          <p:nvPr>
            <p:ph sz="quarter" idx="1"/>
          </p:nvPr>
        </p:nvSpPr>
        <p:spPr/>
        <p:txBody>
          <a:bodyPr/>
          <a:lstStyle/>
          <a:p>
            <a:r>
              <a:rPr lang="en-US" sz="3200" dirty="0">
                <a:solidFill>
                  <a:srgbClr val="575F6D"/>
                </a:solidFill>
              </a:rPr>
              <a:t>Leaving your original Will with your attorney (sometimes)</a:t>
            </a:r>
          </a:p>
          <a:p>
            <a:pPr marL="0" indent="0">
              <a:buNone/>
            </a:pPr>
            <a:endParaRPr lang="en-US" sz="3200" dirty="0">
              <a:solidFill>
                <a:srgbClr val="575F6D"/>
              </a:solidFill>
            </a:endParaRPr>
          </a:p>
          <a:p>
            <a:r>
              <a:rPr lang="en-US" sz="3200" dirty="0">
                <a:solidFill>
                  <a:srgbClr val="575F6D"/>
                </a:solidFill>
              </a:rPr>
              <a:t>Implication: If the attorney dies, retires, or has something happen to the document you may not receive the Will, or they may not release the Will without expense</a:t>
            </a:r>
            <a:endParaRPr lang="en-US" dirty="0"/>
          </a:p>
        </p:txBody>
      </p:sp>
    </p:spTree>
    <p:extLst>
      <p:ext uri="{BB962C8B-B14F-4D97-AF65-F5344CB8AC3E}">
        <p14:creationId xmlns:p14="http://schemas.microsoft.com/office/powerpoint/2010/main" val="6430936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Putting It All Together</a:t>
            </a:r>
          </a:p>
        </p:txBody>
      </p:sp>
      <p:sp>
        <p:nvSpPr>
          <p:cNvPr id="4" name="Slide Number Placeholder 3"/>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85000" lnSpcReduction="20000"/>
          </a:bodyPr>
          <a:lstStyle/>
          <a:p>
            <a:pPr>
              <a:defRPr/>
            </a:pPr>
            <a:fld id="{A858220E-6F17-4B4F-8574-457D373D9D68}" type="slidenum">
              <a:rPr lang="en-US"/>
              <a:pPr>
                <a:defRPr/>
              </a:pPr>
              <a:t>34</a:t>
            </a:fld>
            <a:endParaRPr lang="en-US"/>
          </a:p>
        </p:txBody>
      </p:sp>
      <p:sp>
        <p:nvSpPr>
          <p:cNvPr id="3" name="Content Placeholder 2"/>
          <p:cNvSpPr>
            <a:spLocks noGrp="1"/>
          </p:cNvSpPr>
          <p:nvPr>
            <p:ph sz="quarter" idx="1"/>
          </p:nvPr>
        </p:nvSpPr>
        <p:spPr>
          <a:xfrm>
            <a:off x="612648" y="1600200"/>
            <a:ext cx="5178552" cy="4495800"/>
          </a:xfrm>
        </p:spPr>
        <p:txBody>
          <a:bodyPr>
            <a:normAutofit/>
          </a:bodyPr>
          <a:lstStyle/>
          <a:p>
            <a:pPr eaLnBrk="1" hangingPunct="1">
              <a:spcBef>
                <a:spcPts val="1200"/>
              </a:spcBef>
              <a:defRPr/>
            </a:pPr>
            <a:r>
              <a:rPr lang="en-US" sz="2400" dirty="0">
                <a:solidFill>
                  <a:srgbClr val="575F6D"/>
                </a:solidFill>
              </a:rPr>
              <a:t>Certified Financial </a:t>
            </a:r>
            <a:r>
              <a:rPr lang="en-US" sz="2400" dirty="0" err="1">
                <a:solidFill>
                  <a:srgbClr val="575F6D"/>
                </a:solidFill>
              </a:rPr>
              <a:t>Planners</a:t>
            </a:r>
            <a:r>
              <a:rPr lang="en-US" sz="2400" baseline="30000" dirty="0" err="1">
                <a:solidFill>
                  <a:srgbClr val="575F6D"/>
                </a:solidFill>
              </a:rPr>
              <a:t>TM</a:t>
            </a:r>
            <a:r>
              <a:rPr lang="en-US" sz="2400" dirty="0">
                <a:solidFill>
                  <a:srgbClr val="575F6D"/>
                </a:solidFill>
              </a:rPr>
              <a:t> (CFPs</a:t>
            </a:r>
            <a:r>
              <a:rPr lang="en-US" sz="2400" baseline="30000" dirty="0">
                <a:solidFill>
                  <a:srgbClr val="575F6D"/>
                </a:solidFill>
              </a:rPr>
              <a:t>®</a:t>
            </a:r>
            <a:r>
              <a:rPr lang="en-US" sz="2400" dirty="0">
                <a:solidFill>
                  <a:srgbClr val="575F6D"/>
                </a:solidFill>
              </a:rPr>
              <a:t>) are trained financial professionals that required to meet certain Experience, Examination, Education and Ethical standards.</a:t>
            </a:r>
          </a:p>
          <a:p>
            <a:pPr eaLnBrk="1" hangingPunct="1">
              <a:spcBef>
                <a:spcPts val="1200"/>
              </a:spcBef>
              <a:defRPr/>
            </a:pPr>
            <a:r>
              <a:rPr lang="en-US" sz="2400" dirty="0">
                <a:solidFill>
                  <a:srgbClr val="575F6D"/>
                </a:solidFill>
              </a:rPr>
              <a:t>They are trained in the financial planning process and bring together multiple components of your financial lives (Ex: estate planning, retirement planning, risk management, investment management, etc.)</a:t>
            </a:r>
          </a:p>
        </p:txBody>
      </p:sp>
      <p:pic>
        <p:nvPicPr>
          <p:cNvPr id="5" name="Picture 2" descr="Financial Planning Association - New York">
            <a:hlinkClick r:id="rId3"/>
          </p:cNvPr>
          <p:cNvPicPr>
            <a:picLocks noChangeAspect="1" noChangeArrowheads="1"/>
          </p:cNvPicPr>
          <p:nvPr/>
        </p:nvPicPr>
        <p:blipFill>
          <a:blip r:embed="rId4" cstate="print"/>
          <a:srcRect/>
          <a:stretch>
            <a:fillRect/>
          </a:stretch>
        </p:blipFill>
        <p:spPr bwMode="auto">
          <a:xfrm>
            <a:off x="0" y="6096000"/>
            <a:ext cx="2047068" cy="762000"/>
          </a:xfrm>
          <a:prstGeom prst="rect">
            <a:avLst/>
          </a:prstGeom>
          <a:noFill/>
        </p:spPr>
      </p:pic>
      <p:grpSp>
        <p:nvGrpSpPr>
          <p:cNvPr id="6" name="Group 2"/>
          <p:cNvGrpSpPr>
            <a:grpSpLocks/>
          </p:cNvGrpSpPr>
          <p:nvPr/>
        </p:nvGrpSpPr>
        <p:grpSpPr bwMode="auto">
          <a:xfrm>
            <a:off x="6172200" y="2590800"/>
            <a:ext cx="2362200" cy="2562225"/>
            <a:chOff x="1824" y="633"/>
            <a:chExt cx="2834" cy="2849"/>
          </a:xfrm>
        </p:grpSpPr>
        <p:sp>
          <p:nvSpPr>
            <p:cNvPr id="7" name="Puzzle3"/>
            <p:cNvSpPr>
              <a:spLocks noEditPoints="1" noChangeArrowheads="1"/>
            </p:cNvSpPr>
            <p:nvPr/>
          </p:nvSpPr>
          <p:spPr bwMode="auto">
            <a:xfrm>
              <a:off x="3204" y="633"/>
              <a:ext cx="1114" cy="1514"/>
            </a:xfrm>
            <a:custGeom>
              <a:avLst/>
              <a:gdLst>
                <a:gd name="T0" fmla="*/ 10391 w 21600"/>
                <a:gd name="T1" fmla="*/ 15806 h 21600"/>
                <a:gd name="T2" fmla="*/ 20551 w 21600"/>
                <a:gd name="T3" fmla="*/ 21088 h 21600"/>
                <a:gd name="T4" fmla="*/ 13180 w 21600"/>
                <a:gd name="T5" fmla="*/ 13801 h 21600"/>
                <a:gd name="T6" fmla="*/ 20551 w 21600"/>
                <a:gd name="T7" fmla="*/ 7025 h 21600"/>
                <a:gd name="T8" fmla="*/ 10500 w 21600"/>
                <a:gd name="T9" fmla="*/ 52 h 21600"/>
                <a:gd name="T10" fmla="*/ 692 w 21600"/>
                <a:gd name="T11" fmla="*/ 6802 h 21600"/>
                <a:gd name="T12" fmla="*/ 8064 w 21600"/>
                <a:gd name="T13" fmla="*/ 13526 h 21600"/>
                <a:gd name="T14" fmla="*/ 692 w 21600"/>
                <a:gd name="T15" fmla="*/ 21088 h 21600"/>
                <a:gd name="T16" fmla="*/ 2273 w 21600"/>
                <a:gd name="T17" fmla="*/ 7719 h 21600"/>
                <a:gd name="T18" fmla="*/ 19149 w 21600"/>
                <a:gd name="T19" fmla="*/ 202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 name="Puzzle2"/>
            <p:cNvSpPr>
              <a:spLocks noEditPoints="1" noChangeArrowheads="1"/>
            </p:cNvSpPr>
            <p:nvPr/>
          </p:nvSpPr>
          <p:spPr bwMode="auto">
            <a:xfrm>
              <a:off x="2880" y="1736"/>
              <a:ext cx="1778" cy="1379"/>
            </a:xfrm>
            <a:custGeom>
              <a:avLst/>
              <a:gdLst>
                <a:gd name="T0" fmla="*/ 11 w 21600"/>
                <a:gd name="T1" fmla="*/ 13386 h 21600"/>
                <a:gd name="T2" fmla="*/ 4202 w 21600"/>
                <a:gd name="T3" fmla="*/ 21161 h 21600"/>
                <a:gd name="T4" fmla="*/ 10400 w 21600"/>
                <a:gd name="T5" fmla="*/ 13909 h 21600"/>
                <a:gd name="T6" fmla="*/ 16821 w 21600"/>
                <a:gd name="T7" fmla="*/ 21190 h 21600"/>
                <a:gd name="T8" fmla="*/ 21600 w 21600"/>
                <a:gd name="T9" fmla="*/ 15083 h 21600"/>
                <a:gd name="T10" fmla="*/ 16889 w 21600"/>
                <a:gd name="T11" fmla="*/ 5739 h 21600"/>
                <a:gd name="T12" fmla="*/ 10800 w 21600"/>
                <a:gd name="T13" fmla="*/ 28 h 21600"/>
                <a:gd name="T14" fmla="*/ 4202 w 21600"/>
                <a:gd name="T15" fmla="*/ 5894 h 21600"/>
                <a:gd name="T16" fmla="*/ 5388 w 21600"/>
                <a:gd name="T17" fmla="*/ 6742 h 21600"/>
                <a:gd name="T18" fmla="*/ 16177 w 21600"/>
                <a:gd name="T19" fmla="*/ 20441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9" name="Puzzle4"/>
            <p:cNvSpPr>
              <a:spLocks noEditPoints="1" noChangeArrowheads="1"/>
            </p:cNvSpPr>
            <p:nvPr/>
          </p:nvSpPr>
          <p:spPr bwMode="auto">
            <a:xfrm>
              <a:off x="2192" y="1719"/>
              <a:ext cx="1072" cy="1763"/>
            </a:xfrm>
            <a:custGeom>
              <a:avLst/>
              <a:gdLst>
                <a:gd name="T0" fmla="*/ 8307 w 21600"/>
                <a:gd name="T1" fmla="*/ 11593 h 21600"/>
                <a:gd name="T2" fmla="*/ 453 w 21600"/>
                <a:gd name="T3" fmla="*/ 16938 h 21600"/>
                <a:gd name="T4" fmla="*/ 11500 w 21600"/>
                <a:gd name="T5" fmla="*/ 21600 h 21600"/>
                <a:gd name="T6" fmla="*/ 20920 w 21600"/>
                <a:gd name="T7" fmla="*/ 16751 h 21600"/>
                <a:gd name="T8" fmla="*/ 13972 w 21600"/>
                <a:gd name="T9" fmla="*/ 10888 h 21600"/>
                <a:gd name="T10" fmla="*/ 21033 w 21600"/>
                <a:gd name="T11" fmla="*/ 4716 h 21600"/>
                <a:gd name="T12" fmla="*/ 11102 w 21600"/>
                <a:gd name="T13" fmla="*/ 11 h 21600"/>
                <a:gd name="T14" fmla="*/ 453 w 21600"/>
                <a:gd name="T15" fmla="*/ 4716 h 21600"/>
                <a:gd name="T16" fmla="*/ 2076 w 21600"/>
                <a:gd name="T17" fmla="*/ 5664 h 21600"/>
                <a:gd name="T18" fmla="*/ 20203 w 21600"/>
                <a:gd name="T19" fmla="*/ 1598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 name="Puzzle1"/>
            <p:cNvSpPr>
              <a:spLocks noEditPoints="1" noChangeArrowheads="1"/>
            </p:cNvSpPr>
            <p:nvPr/>
          </p:nvSpPr>
          <p:spPr bwMode="auto">
            <a:xfrm>
              <a:off x="1824" y="1091"/>
              <a:ext cx="1800" cy="1051"/>
            </a:xfrm>
            <a:custGeom>
              <a:avLst/>
              <a:gdLst>
                <a:gd name="T0" fmla="*/ 16740 w 21600"/>
                <a:gd name="T1" fmla="*/ 21078 h 21600"/>
                <a:gd name="T2" fmla="*/ 16976 w 21600"/>
                <a:gd name="T3" fmla="*/ 521 h 21600"/>
                <a:gd name="T4" fmla="*/ 4725 w 21600"/>
                <a:gd name="T5" fmla="*/ 856 h 21600"/>
                <a:gd name="T6" fmla="*/ 5040 w 21600"/>
                <a:gd name="T7" fmla="*/ 21004 h 21600"/>
                <a:gd name="T8" fmla="*/ 10811 w 21600"/>
                <a:gd name="T9" fmla="*/ 12885 h 21600"/>
                <a:gd name="T10" fmla="*/ 10845 w 21600"/>
                <a:gd name="T11" fmla="*/ 8714 h 21600"/>
                <a:gd name="T12" fmla="*/ 21600 w 21600"/>
                <a:gd name="T13" fmla="*/ 10000 h 21600"/>
                <a:gd name="T14" fmla="*/ 56 w 21600"/>
                <a:gd name="T15" fmla="*/ 10000 h 21600"/>
                <a:gd name="T16" fmla="*/ 6086 w 21600"/>
                <a:gd name="T17" fmla="*/ 2569 h 21600"/>
                <a:gd name="T18" fmla="*/ 16132 w 21600"/>
                <a:gd name="T19" fmla="*/ 1955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Putting It All Together (cont’d.)</a:t>
            </a:r>
          </a:p>
        </p:txBody>
      </p:sp>
      <p:sp>
        <p:nvSpPr>
          <p:cNvPr id="4" name="Slide Number Placeholder 3"/>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85000" lnSpcReduction="20000"/>
          </a:bodyPr>
          <a:lstStyle/>
          <a:p>
            <a:pPr>
              <a:defRPr/>
            </a:pPr>
            <a:fld id="{A858220E-6F17-4B4F-8574-457D373D9D68}" type="slidenum">
              <a:rPr lang="en-US"/>
              <a:pPr>
                <a:defRPr/>
              </a:pPr>
              <a:t>35</a:t>
            </a:fld>
            <a:endParaRPr lang="en-US"/>
          </a:p>
        </p:txBody>
      </p:sp>
      <p:sp>
        <p:nvSpPr>
          <p:cNvPr id="3" name="Content Placeholder 2"/>
          <p:cNvSpPr>
            <a:spLocks noGrp="1"/>
          </p:cNvSpPr>
          <p:nvPr>
            <p:ph sz="quarter" idx="1"/>
          </p:nvPr>
        </p:nvSpPr>
        <p:spPr/>
        <p:txBody>
          <a:bodyPr>
            <a:normAutofit/>
          </a:bodyPr>
          <a:lstStyle/>
          <a:p>
            <a:pPr>
              <a:spcBef>
                <a:spcPts val="1200"/>
              </a:spcBef>
              <a:defRPr/>
            </a:pPr>
            <a:r>
              <a:rPr lang="en-US" sz="2400" dirty="0">
                <a:solidFill>
                  <a:srgbClr val="575F6D"/>
                </a:solidFill>
              </a:rPr>
              <a:t>Frequently, they work together with other experts such as Attorneys, Insurance Agents and CPAs to help ensure the various components work together</a:t>
            </a:r>
          </a:p>
          <a:p>
            <a:pPr eaLnBrk="1" hangingPunct="1">
              <a:spcBef>
                <a:spcPts val="1200"/>
              </a:spcBef>
              <a:defRPr/>
            </a:pPr>
            <a:r>
              <a:rPr lang="en-US" sz="2400" dirty="0">
                <a:solidFill>
                  <a:srgbClr val="575F6D"/>
                </a:solidFill>
              </a:rPr>
              <a:t>Examples:</a:t>
            </a:r>
          </a:p>
          <a:p>
            <a:pPr lvl="1">
              <a:spcBef>
                <a:spcPts val="1200"/>
              </a:spcBef>
              <a:defRPr/>
            </a:pPr>
            <a:r>
              <a:rPr lang="en-US" sz="2400" dirty="0">
                <a:solidFill>
                  <a:srgbClr val="7598D9"/>
                </a:solidFill>
              </a:rPr>
              <a:t>Titling and designating beneficiaries for your brokerage, retirement and savings accounts to align with your Will.</a:t>
            </a:r>
          </a:p>
          <a:p>
            <a:pPr lvl="1">
              <a:spcBef>
                <a:spcPts val="1200"/>
              </a:spcBef>
              <a:defRPr/>
            </a:pPr>
            <a:r>
              <a:rPr lang="en-US" sz="2400" dirty="0">
                <a:solidFill>
                  <a:srgbClr val="7598D9"/>
                </a:solidFill>
              </a:rPr>
              <a:t>A CFP</a:t>
            </a:r>
            <a:r>
              <a:rPr lang="en-US" sz="2400" baseline="30000" dirty="0">
                <a:solidFill>
                  <a:srgbClr val="7598D9"/>
                </a:solidFill>
              </a:rPr>
              <a:t>®</a:t>
            </a:r>
            <a:r>
              <a:rPr lang="en-US" sz="2400" dirty="0">
                <a:solidFill>
                  <a:srgbClr val="7598D9"/>
                </a:solidFill>
              </a:rPr>
              <a:t> working with an Attorney and CPA to structure your Estate to minimize estate and income tax consequences. </a:t>
            </a:r>
            <a:endParaRPr lang="en-US" sz="2100" dirty="0">
              <a:solidFill>
                <a:srgbClr val="7598D9"/>
              </a:solidFill>
            </a:endParaRPr>
          </a:p>
        </p:txBody>
      </p:sp>
      <p:pic>
        <p:nvPicPr>
          <p:cNvPr id="5" name="Picture 2" descr="Financial Planning Association - New York">
            <a:hlinkClick r:id="rId3"/>
          </p:cNvPr>
          <p:cNvPicPr>
            <a:picLocks noChangeAspect="1" noChangeArrowheads="1"/>
          </p:cNvPicPr>
          <p:nvPr/>
        </p:nvPicPr>
        <p:blipFill>
          <a:blip r:embed="rId4" cstate="print"/>
          <a:srcRect/>
          <a:stretch>
            <a:fillRect/>
          </a:stretch>
        </p:blipFill>
        <p:spPr bwMode="auto">
          <a:xfrm>
            <a:off x="0" y="6096000"/>
            <a:ext cx="2047068" cy="762000"/>
          </a:xfrm>
          <a:prstGeom prst="rect">
            <a:avLst/>
          </a:prstGeom>
          <a:noFill/>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a:t>
            </a:r>
          </a:p>
        </p:txBody>
      </p:sp>
      <p:sp>
        <p:nvSpPr>
          <p:cNvPr id="3" name="Content Placeholder 2"/>
          <p:cNvSpPr>
            <a:spLocks noGrp="1"/>
          </p:cNvSpPr>
          <p:nvPr>
            <p:ph sz="quarter" idx="1"/>
          </p:nvPr>
        </p:nvSpPr>
        <p:spPr>
          <a:xfrm>
            <a:off x="612648" y="1524000"/>
            <a:ext cx="8302752" cy="4724400"/>
          </a:xfrm>
        </p:spPr>
        <p:txBody>
          <a:bodyPr>
            <a:noAutofit/>
          </a:bodyPr>
          <a:lstStyle/>
          <a:p>
            <a:pPr>
              <a:lnSpc>
                <a:spcPct val="90000"/>
              </a:lnSpc>
              <a:spcBef>
                <a:spcPts val="600"/>
              </a:spcBef>
            </a:pPr>
            <a:r>
              <a:rPr lang="en-US" sz="3200" dirty="0">
                <a:solidFill>
                  <a:srgbClr val="575F6D"/>
                </a:solidFill>
              </a:rPr>
              <a:t>Legal Assistance / NY State Bar Association – general information on obtaining legal assistance</a:t>
            </a:r>
            <a:br>
              <a:rPr lang="en-US" sz="2800" dirty="0"/>
            </a:br>
            <a:r>
              <a:rPr lang="en-US" sz="2800" dirty="0"/>
              <a:t>	</a:t>
            </a:r>
            <a:r>
              <a:rPr lang="en-US" sz="2800" dirty="0">
                <a:hlinkClick r:id="rId3"/>
              </a:rPr>
              <a:t>www.nysba.org</a:t>
            </a:r>
            <a:r>
              <a:rPr lang="en-US" sz="2800" dirty="0"/>
              <a:t> or </a:t>
            </a:r>
            <a:r>
              <a:rPr lang="en-US" sz="2800" dirty="0">
                <a:hlinkClick r:id="rId4"/>
              </a:rPr>
              <a:t>www.LawHelp.org/ny</a:t>
            </a:r>
            <a:endParaRPr lang="en-US" sz="2800" dirty="0"/>
          </a:p>
          <a:p>
            <a:pPr>
              <a:lnSpc>
                <a:spcPct val="90000"/>
              </a:lnSpc>
              <a:spcBef>
                <a:spcPts val="600"/>
              </a:spcBef>
            </a:pPr>
            <a:r>
              <a:rPr lang="en-US" sz="3600" dirty="0">
                <a:solidFill>
                  <a:srgbClr val="575F6D"/>
                </a:solidFill>
              </a:rPr>
              <a:t>Do-it-yourself websites </a:t>
            </a:r>
            <a:br>
              <a:rPr lang="en-US" sz="2800" dirty="0">
                <a:solidFill>
                  <a:srgbClr val="575F6D"/>
                </a:solidFill>
              </a:rPr>
            </a:br>
            <a:r>
              <a:rPr lang="en-US" sz="2800" dirty="0">
                <a:solidFill>
                  <a:srgbClr val="575F6D"/>
                </a:solidFill>
              </a:rPr>
              <a:t>	(Ex: </a:t>
            </a:r>
            <a:r>
              <a:rPr lang="en-US" sz="2800" dirty="0">
                <a:hlinkClick r:id="rId5"/>
              </a:rPr>
              <a:t>www.legalzoom.com/last-will</a:t>
            </a:r>
            <a:r>
              <a:rPr lang="en-US" sz="2800" dirty="0"/>
              <a:t>) </a:t>
            </a:r>
          </a:p>
          <a:p>
            <a:pPr lvl="1">
              <a:lnSpc>
                <a:spcPct val="90000"/>
              </a:lnSpc>
              <a:spcBef>
                <a:spcPts val="600"/>
              </a:spcBef>
            </a:pPr>
            <a:r>
              <a:rPr lang="en-US" sz="2400" dirty="0">
                <a:solidFill>
                  <a:srgbClr val="7598D9"/>
                </a:solidFill>
              </a:rPr>
              <a:t>Careful:  Complex Wills require the expertise of an Attorney.</a:t>
            </a:r>
          </a:p>
        </p:txBody>
      </p:sp>
      <p:pic>
        <p:nvPicPr>
          <p:cNvPr id="4" name="Picture 2" descr="Financial Planning Association - New York">
            <a:hlinkClick r:id="rId6"/>
          </p:cNvPr>
          <p:cNvPicPr>
            <a:picLocks noChangeAspect="1" noChangeArrowheads="1"/>
          </p:cNvPicPr>
          <p:nvPr/>
        </p:nvPicPr>
        <p:blipFill>
          <a:blip r:embed="rId7" cstate="print"/>
          <a:srcRect/>
          <a:stretch>
            <a:fillRect/>
          </a:stretch>
        </p:blipFill>
        <p:spPr bwMode="auto">
          <a:xfrm>
            <a:off x="0" y="6096000"/>
            <a:ext cx="2047068" cy="762000"/>
          </a:xfrm>
          <a:prstGeom prst="rect">
            <a:avLst/>
          </a:prstGeom>
          <a:noFill/>
        </p:spPr>
      </p:pic>
      <p:sp>
        <p:nvSpPr>
          <p:cNvPr id="5" name="Slide Number Placeholder 4"/>
          <p:cNvSpPr>
            <a:spLocks noGrp="1"/>
          </p:cNvSpPr>
          <p:nvPr>
            <p:ph type="sldNum" sz="quarter" idx="12"/>
          </p:nvPr>
        </p:nvSpPr>
        <p:spPr/>
        <p:txBody>
          <a:bodyPr>
            <a:normAutofit fontScale="85000" lnSpcReduction="20000"/>
          </a:bodyPr>
          <a:lstStyle/>
          <a:p>
            <a:fld id="{0C6C2C2F-3A94-4BE8-B353-E00BEC958F3D}" type="slidenum">
              <a:rPr lang="en-US" smtClean="0"/>
              <a:pPr/>
              <a:t>36</a:t>
            </a:fld>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a:xfrm>
            <a:off x="1371601" y="2743200"/>
            <a:ext cx="3200400" cy="3048000"/>
          </a:xfrm>
        </p:spPr>
        <p:txBody>
          <a:bodyPr>
            <a:normAutofit/>
          </a:bodyPr>
          <a:lstStyle/>
          <a:p>
            <a:pPr>
              <a:spcBef>
                <a:spcPts val="1200"/>
              </a:spcBef>
            </a:pPr>
            <a:r>
              <a:rPr lang="en-US" sz="1800" b="1" dirty="0"/>
              <a:t>Daniel Timins, Esq., CFP</a:t>
            </a:r>
            <a:r>
              <a:rPr lang="en-US" sz="1800" b="1" baseline="30000" dirty="0"/>
              <a:t>®</a:t>
            </a:r>
          </a:p>
          <a:p>
            <a:pPr>
              <a:spcBef>
                <a:spcPts val="1200"/>
              </a:spcBef>
            </a:pPr>
            <a:r>
              <a:rPr lang="en-US" sz="1400" dirty="0"/>
              <a:t>Law Offices of Daniel Timins</a:t>
            </a:r>
          </a:p>
          <a:p>
            <a:pPr>
              <a:spcBef>
                <a:spcPts val="1200"/>
              </a:spcBef>
            </a:pPr>
            <a:r>
              <a:rPr lang="en-US" sz="1400" i="1" dirty="0"/>
              <a:t>Wills, Estate Planning and Elder Law</a:t>
            </a:r>
          </a:p>
          <a:p>
            <a:pPr>
              <a:spcBef>
                <a:spcPts val="1200"/>
              </a:spcBef>
            </a:pPr>
            <a:r>
              <a:rPr lang="en-US" sz="1400" dirty="0">
                <a:hlinkClick r:id="rId3"/>
              </a:rPr>
              <a:t>dan@timinslaw.com</a:t>
            </a:r>
            <a:endParaRPr lang="en-US" sz="1400" dirty="0"/>
          </a:p>
        </p:txBody>
      </p:sp>
      <p:sp>
        <p:nvSpPr>
          <p:cNvPr id="2" name="Title 1"/>
          <p:cNvSpPr>
            <a:spLocks noGrp="1"/>
          </p:cNvSpPr>
          <p:nvPr>
            <p:ph type="title"/>
          </p:nvPr>
        </p:nvSpPr>
        <p:spPr/>
        <p:txBody>
          <a:bodyPr/>
          <a:lstStyle/>
          <a:p>
            <a:r>
              <a:rPr lang="en-US" dirty="0"/>
              <a:t>Questions &amp; Answers</a:t>
            </a:r>
          </a:p>
        </p:txBody>
      </p:sp>
      <p:pic>
        <p:nvPicPr>
          <p:cNvPr id="4" name="Picture 2" descr="Financial Planning Association - New York">
            <a:hlinkClick r:id="rId4"/>
          </p:cNvPr>
          <p:cNvPicPr>
            <a:picLocks noChangeAspect="1" noChangeArrowheads="1"/>
          </p:cNvPicPr>
          <p:nvPr/>
        </p:nvPicPr>
        <p:blipFill>
          <a:blip r:embed="rId5" cstate="print"/>
          <a:srcRect/>
          <a:stretch>
            <a:fillRect/>
          </a:stretch>
        </p:blipFill>
        <p:spPr bwMode="auto">
          <a:xfrm>
            <a:off x="0" y="6096000"/>
            <a:ext cx="2047068" cy="762000"/>
          </a:xfrm>
          <a:prstGeom prst="rect">
            <a:avLst/>
          </a:prstGeom>
          <a:noFill/>
        </p:spPr>
      </p:pic>
      <p:sp>
        <p:nvSpPr>
          <p:cNvPr id="5" name="Slide Number Placeholder 4"/>
          <p:cNvSpPr>
            <a:spLocks noGrp="1"/>
          </p:cNvSpPr>
          <p:nvPr>
            <p:ph type="sldNum" sz="quarter" idx="11"/>
          </p:nvPr>
        </p:nvSpPr>
        <p:spPr/>
        <p:txBody>
          <a:bodyPr/>
          <a:lstStyle/>
          <a:p>
            <a:fld id="{0C6C2C2F-3A94-4BE8-B353-E00BEC958F3D}" type="slidenum">
              <a:rPr lang="en-US" smtClean="0"/>
              <a:pPr/>
              <a:t>37</a:t>
            </a:fld>
            <a:endParaRPr lang="en-US" dirty="0"/>
          </a:p>
        </p:txBody>
      </p:sp>
      <p:sp>
        <p:nvSpPr>
          <p:cNvPr id="6" name="Content Placeholder 2"/>
          <p:cNvSpPr txBox="1">
            <a:spLocks/>
          </p:cNvSpPr>
          <p:nvPr/>
        </p:nvSpPr>
        <p:spPr>
          <a:xfrm>
            <a:off x="4876800" y="2743200"/>
            <a:ext cx="3352800" cy="1981200"/>
          </a:xfrm>
          <a:prstGeom prst="rect">
            <a:avLst/>
          </a:prstGeom>
        </p:spPr>
        <p:txBody>
          <a:bodyPr vert="horz" anchor="t">
            <a:normAutofit fontScale="92500" lnSpcReduction="20000"/>
          </a:bodyPr>
          <a:lstStyle/>
          <a:p>
            <a:pPr marL="0" marR="0" lvl="0" indent="0" algn="l" defTabSz="914400" rtl="0" eaLnBrk="1" fontAlgn="auto" latinLnBrk="0" hangingPunct="1">
              <a:lnSpc>
                <a:spcPct val="100000"/>
              </a:lnSpc>
              <a:spcBef>
                <a:spcPts val="1200"/>
              </a:spcBef>
              <a:spcAft>
                <a:spcPts val="0"/>
              </a:spcAft>
              <a:buClr>
                <a:schemeClr val="accent2"/>
              </a:buClr>
              <a:buSzPct val="60000"/>
              <a:buFont typeface="Wingdings"/>
              <a:buNone/>
              <a:tabLst/>
              <a:defRPr/>
            </a:pPr>
            <a:r>
              <a:rPr kumimoji="0" lang="en-US" sz="2300" b="1" i="0" u="none" strike="noStrike" kern="1200" cap="none" spc="0" normalizeH="0" baseline="0" noProof="0">
                <a:ln>
                  <a:noFill/>
                </a:ln>
                <a:solidFill>
                  <a:schemeClr val="tx2"/>
                </a:solidFill>
                <a:effectLst/>
                <a:uLnTx/>
                <a:uFillTx/>
                <a:latin typeface="+mn-lt"/>
                <a:ea typeface="+mn-ea"/>
                <a:cs typeface="+mn-cs"/>
              </a:rPr>
              <a:t>Mark </a:t>
            </a:r>
            <a:r>
              <a:rPr kumimoji="0" lang="en-US" sz="2300" b="1" i="0" u="none" strike="noStrike" kern="1200" cap="none" spc="0" normalizeH="0" baseline="0" noProof="0" dirty="0">
                <a:ln>
                  <a:noFill/>
                </a:ln>
                <a:solidFill>
                  <a:schemeClr val="tx2"/>
                </a:solidFill>
                <a:effectLst/>
                <a:uLnTx/>
                <a:uFillTx/>
                <a:latin typeface="+mn-lt"/>
                <a:ea typeface="+mn-ea"/>
                <a:cs typeface="+mn-cs"/>
              </a:rPr>
              <a:t>Sallinger, CFP</a:t>
            </a:r>
            <a:r>
              <a:rPr kumimoji="0" lang="en-US" sz="2300" b="1" i="0" u="none" strike="noStrike" kern="1200" cap="none" spc="0" normalizeH="0" baseline="30000" noProof="0" dirty="0">
                <a:ln>
                  <a:noFill/>
                </a:ln>
                <a:solidFill>
                  <a:schemeClr val="tx2"/>
                </a:solidFill>
                <a:effectLst/>
                <a:uLnTx/>
                <a:uFillTx/>
                <a:latin typeface="+mn-lt"/>
                <a:ea typeface="+mn-ea"/>
                <a:cs typeface="+mn-cs"/>
              </a:rPr>
              <a:t>®</a:t>
            </a:r>
          </a:p>
          <a:p>
            <a:pPr marL="0" marR="0" lvl="0" indent="0" algn="l" defTabSz="914400" rtl="0" eaLnBrk="1" fontAlgn="auto" latinLnBrk="0" hangingPunct="1">
              <a:lnSpc>
                <a:spcPct val="100000"/>
              </a:lnSpc>
              <a:spcBef>
                <a:spcPts val="1200"/>
              </a:spcBef>
              <a:spcAft>
                <a:spcPts val="0"/>
              </a:spcAft>
              <a:buClr>
                <a:schemeClr val="accent2"/>
              </a:buClr>
              <a:buSzPct val="60000"/>
              <a:buFont typeface="Wingdings"/>
              <a:buNone/>
              <a:tabLst/>
              <a:defRPr/>
            </a:pPr>
            <a:r>
              <a:rPr kumimoji="0" lang="en-US" b="0" i="0" u="none" strike="noStrike" kern="1200" cap="none" spc="0" normalizeH="0" baseline="0" noProof="0" dirty="0">
                <a:ln>
                  <a:noFill/>
                </a:ln>
                <a:solidFill>
                  <a:schemeClr val="tx2"/>
                </a:solidFill>
                <a:effectLst/>
                <a:uLnTx/>
                <a:uFillTx/>
              </a:rPr>
              <a:t>Financial Asset Management Corporation</a:t>
            </a:r>
          </a:p>
          <a:p>
            <a:pPr marL="0" marR="0" lvl="0" indent="0" algn="l" defTabSz="914400" rtl="0" eaLnBrk="1" fontAlgn="auto" latinLnBrk="0" hangingPunct="1">
              <a:lnSpc>
                <a:spcPct val="100000"/>
              </a:lnSpc>
              <a:spcBef>
                <a:spcPts val="1200"/>
              </a:spcBef>
              <a:spcAft>
                <a:spcPts val="0"/>
              </a:spcAft>
              <a:buClr>
                <a:schemeClr val="accent2"/>
              </a:buClr>
              <a:buSzPct val="60000"/>
              <a:buFont typeface="Wingdings"/>
              <a:buNone/>
              <a:tabLst/>
              <a:defRPr/>
            </a:pPr>
            <a:r>
              <a:rPr lang="en-US" i="1" dirty="0">
                <a:solidFill>
                  <a:schemeClr val="tx2"/>
                </a:solidFill>
              </a:rPr>
              <a:t>Financial Planning and Wealth Management</a:t>
            </a:r>
            <a:endParaRPr kumimoji="0" lang="en-US" b="0" i="1" u="none" strike="noStrike" kern="1200" cap="none" spc="0" normalizeH="0" baseline="0" noProof="0" dirty="0">
              <a:ln>
                <a:noFill/>
              </a:ln>
              <a:solidFill>
                <a:schemeClr val="tx2"/>
              </a:solidFill>
              <a:effectLst/>
              <a:uLnTx/>
              <a:uFillTx/>
            </a:endParaRPr>
          </a:p>
          <a:p>
            <a:pPr marL="0" marR="0" lvl="0" indent="0" algn="l" defTabSz="914400" rtl="0" eaLnBrk="1" fontAlgn="auto" latinLnBrk="0" hangingPunct="1">
              <a:lnSpc>
                <a:spcPct val="100000"/>
              </a:lnSpc>
              <a:spcBef>
                <a:spcPts val="1200"/>
              </a:spcBef>
              <a:spcAft>
                <a:spcPts val="0"/>
              </a:spcAft>
              <a:buClr>
                <a:schemeClr val="accent2"/>
              </a:buClr>
              <a:buSzPct val="60000"/>
              <a:buFont typeface="Wingdings"/>
              <a:buNone/>
              <a:tabLst/>
              <a:defRPr/>
            </a:pPr>
            <a:r>
              <a:rPr lang="en-US" dirty="0">
                <a:solidFill>
                  <a:schemeClr val="tx2"/>
                </a:solidFill>
                <a:hlinkClick r:id="rId6"/>
              </a:rPr>
              <a:t>sallingerfinancial@gmail.com</a:t>
            </a:r>
            <a:endParaRPr lang="en-US" dirty="0">
              <a:solidFill>
                <a:schemeClr val="tx2"/>
              </a:solidFill>
            </a:endParaRPr>
          </a:p>
          <a:p>
            <a:pPr marL="0" marR="0" lvl="0" indent="0" algn="l" defTabSz="914400" rtl="0" eaLnBrk="1" fontAlgn="auto" latinLnBrk="0" hangingPunct="1">
              <a:lnSpc>
                <a:spcPct val="100000"/>
              </a:lnSpc>
              <a:spcBef>
                <a:spcPts val="1200"/>
              </a:spcBef>
              <a:spcAft>
                <a:spcPts val="0"/>
              </a:spcAft>
              <a:buClr>
                <a:schemeClr val="accent2"/>
              </a:buClr>
              <a:buSzPct val="60000"/>
              <a:buFont typeface="Wingdings"/>
              <a:buNone/>
              <a:tabLst/>
              <a:defRPr/>
            </a:pPr>
            <a:endParaRPr lang="en-US" sz="1400" dirty="0">
              <a:solidFill>
                <a:schemeClr val="tx2"/>
              </a:solidFill>
            </a:endParaRPr>
          </a:p>
        </p:txBody>
      </p:sp>
      <p:sp>
        <p:nvSpPr>
          <p:cNvPr id="7" name="Content Placeholder 2"/>
          <p:cNvSpPr txBox="1">
            <a:spLocks/>
          </p:cNvSpPr>
          <p:nvPr/>
        </p:nvSpPr>
        <p:spPr>
          <a:xfrm>
            <a:off x="1219200" y="5105400"/>
            <a:ext cx="7772400" cy="609600"/>
          </a:xfrm>
          <a:prstGeom prst="rect">
            <a:avLst/>
          </a:prstGeom>
        </p:spPr>
        <p:txBody>
          <a:bodyPr vert="horz" anchor="t">
            <a:normAutofit/>
          </a:bodyPr>
          <a:lstStyle/>
          <a:p>
            <a:pPr marL="0" marR="0" lvl="0" indent="0" algn="ctr"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en-US" sz="1500" b="1" i="1" u="none" strike="noStrike" kern="1200" cap="none" spc="0" normalizeH="0" baseline="0" noProof="0" dirty="0">
                <a:ln>
                  <a:noFill/>
                </a:ln>
                <a:solidFill>
                  <a:schemeClr val="tx2"/>
                </a:solidFill>
                <a:effectLst/>
                <a:uLnTx/>
                <a:uFillTx/>
                <a:latin typeface="+mn-lt"/>
                <a:ea typeface="+mn-ea"/>
                <a:cs typeface="+mn-cs"/>
              </a:rPr>
              <a:t>For more information about the Financial Planning Association of New York visit </a:t>
            </a:r>
            <a:r>
              <a:rPr kumimoji="0" lang="en-US" sz="1500" b="1" i="1" u="none" strike="noStrike" kern="1200" cap="none" spc="0" normalizeH="0" baseline="0" noProof="0" dirty="0">
                <a:ln>
                  <a:noFill/>
                </a:ln>
                <a:solidFill>
                  <a:schemeClr val="tx2"/>
                </a:solidFill>
                <a:effectLst/>
                <a:uLnTx/>
                <a:uFillTx/>
                <a:latin typeface="+mn-lt"/>
                <a:ea typeface="+mn-ea"/>
                <a:cs typeface="+mn-cs"/>
                <a:hlinkClick r:id="rId7"/>
              </a:rPr>
              <a:t>www.fpany.org</a:t>
            </a:r>
            <a:r>
              <a:rPr kumimoji="0" lang="en-US" sz="1500" b="1" i="1" u="none" strike="noStrike" kern="1200" cap="none" spc="0" normalizeH="0" baseline="0" noProof="0" dirty="0">
                <a:ln>
                  <a:noFill/>
                </a:ln>
                <a:solidFill>
                  <a:schemeClr val="tx2"/>
                </a:solidFill>
                <a:effectLst/>
                <a:uLnTx/>
                <a:uFillTx/>
                <a:latin typeface="+mn-lt"/>
                <a:ea typeface="+mn-ea"/>
                <a:cs typeface="+mn-cs"/>
              </a:rPr>
              <a:t>.</a:t>
            </a:r>
          </a:p>
          <a:p>
            <a:pPr marL="0" marR="0" lvl="0" indent="0" algn="ctr" defTabSz="914400" rtl="0" eaLnBrk="1" fontAlgn="auto" latinLnBrk="0" hangingPunct="1">
              <a:lnSpc>
                <a:spcPct val="100000"/>
              </a:lnSpc>
              <a:spcBef>
                <a:spcPts val="700"/>
              </a:spcBef>
              <a:spcAft>
                <a:spcPts val="0"/>
              </a:spcAft>
              <a:buClr>
                <a:schemeClr val="accent2"/>
              </a:buClr>
              <a:buSzPct val="60000"/>
              <a:buFont typeface="Wingdings"/>
              <a:buNone/>
              <a:tabLst/>
              <a:defRPr/>
            </a:pPr>
            <a:endParaRPr kumimoji="0" lang="en-US" sz="1500" b="1" i="1" u="none" strike="noStrike" kern="1200" cap="none" spc="0" normalizeH="0" baseline="0" noProof="0" dirty="0">
              <a:ln>
                <a:noFill/>
              </a:ln>
              <a:solidFill>
                <a:schemeClr val="tx2"/>
              </a:solidFill>
              <a:effectLst/>
              <a:uLnTx/>
              <a:uFillTx/>
              <a:latin typeface="+mn-lt"/>
              <a:ea typeface="+mn-ea"/>
              <a:cs typeface="+mn-cs"/>
            </a:endParaRPr>
          </a:p>
          <a:p>
            <a:pPr marL="0" marR="0" lvl="0" indent="0" algn="l" defTabSz="914400" rtl="0" eaLnBrk="1" fontAlgn="auto" latinLnBrk="0" hangingPunct="1">
              <a:lnSpc>
                <a:spcPct val="100000"/>
              </a:lnSpc>
              <a:spcBef>
                <a:spcPts val="700"/>
              </a:spcBef>
              <a:spcAft>
                <a:spcPts val="0"/>
              </a:spcAft>
              <a:buClr>
                <a:schemeClr val="accent2"/>
              </a:buClr>
              <a:buSzPct val="60000"/>
              <a:buFont typeface="Wingdings"/>
              <a:buNone/>
              <a:tabLst/>
              <a:defRPr/>
            </a:pPr>
            <a:endParaRPr kumimoji="0" lang="en-US" sz="1500" b="1" i="0" u="none" strike="noStrike" kern="1200" cap="none" spc="0" normalizeH="0" baseline="0" noProof="0" dirty="0">
              <a:ln>
                <a:noFill/>
              </a:ln>
              <a:solidFill>
                <a:schemeClr val="tx2"/>
              </a:solidFill>
              <a:effectLst/>
              <a:uLnTx/>
              <a:uFillTx/>
              <a:latin typeface="+mn-lt"/>
              <a:ea typeface="+mn-ea"/>
              <a:cs typeface="+mn-cs"/>
            </a:endParaRPr>
          </a:p>
          <a:p>
            <a:pPr marL="0" marR="0" lvl="0" indent="0" algn="l" defTabSz="914400" rtl="0" eaLnBrk="1" fontAlgn="auto" latinLnBrk="0" hangingPunct="1">
              <a:lnSpc>
                <a:spcPct val="100000"/>
              </a:lnSpc>
              <a:spcBef>
                <a:spcPts val="700"/>
              </a:spcBef>
              <a:spcAft>
                <a:spcPts val="0"/>
              </a:spcAft>
              <a:buClr>
                <a:schemeClr val="accent2"/>
              </a:buClr>
              <a:buSzPct val="60000"/>
              <a:buFont typeface="Wingdings"/>
              <a:buNone/>
              <a:tabLst/>
              <a:defRPr/>
            </a:pPr>
            <a:endParaRPr kumimoji="0" lang="en-US" sz="1500" b="1"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85000" lnSpcReduction="20000"/>
          </a:bodyPr>
          <a:lstStyle/>
          <a:p>
            <a:pPr>
              <a:defRPr/>
            </a:pPr>
            <a:fld id="{8696B5F8-FA61-4E41-B3CC-E5530DE9B2E8}" type="slidenum">
              <a:rPr lang="en-US"/>
              <a:pPr>
                <a:defRPr/>
              </a:pPr>
              <a:t>4</a:t>
            </a:fld>
            <a:endParaRPr lang="en-US" dirty="0"/>
          </a:p>
        </p:txBody>
      </p:sp>
      <p:sp>
        <p:nvSpPr>
          <p:cNvPr id="3" name="Content Placeholder 2"/>
          <p:cNvSpPr>
            <a:spLocks noGrp="1"/>
          </p:cNvSpPr>
          <p:nvPr>
            <p:ph sz="quarter" idx="1"/>
          </p:nvPr>
        </p:nvSpPr>
        <p:spPr>
          <a:xfrm>
            <a:off x="609600" y="1600200"/>
            <a:ext cx="8540750" cy="4419600"/>
          </a:xfrm>
        </p:spPr>
        <p:txBody>
          <a:bodyPr>
            <a:normAutofit fontScale="92500" lnSpcReduction="20000"/>
          </a:bodyPr>
          <a:lstStyle/>
          <a:p>
            <a:pPr>
              <a:lnSpc>
                <a:spcPct val="110000"/>
              </a:lnSpc>
              <a:spcBef>
                <a:spcPts val="1200"/>
              </a:spcBef>
              <a:defRPr/>
            </a:pPr>
            <a:r>
              <a:rPr lang="en-US" sz="3900" dirty="0">
                <a:solidFill>
                  <a:srgbClr val="575F6D"/>
                </a:solidFill>
              </a:rPr>
              <a:t>The State Will Decide</a:t>
            </a:r>
          </a:p>
          <a:p>
            <a:pPr lvl="1">
              <a:lnSpc>
                <a:spcPct val="110000"/>
              </a:lnSpc>
              <a:spcBef>
                <a:spcPts val="1200"/>
              </a:spcBef>
              <a:defRPr/>
            </a:pPr>
            <a:r>
              <a:rPr lang="en-US" u="sng" dirty="0">
                <a:solidFill>
                  <a:srgbClr val="7598D9"/>
                </a:solidFill>
              </a:rPr>
              <a:t>Spouse Only</a:t>
            </a:r>
            <a:r>
              <a:rPr lang="en-US" dirty="0">
                <a:solidFill>
                  <a:srgbClr val="7598D9"/>
                </a:solidFill>
              </a:rPr>
              <a:t>: 100% to Spouse</a:t>
            </a:r>
          </a:p>
          <a:p>
            <a:pPr lvl="1">
              <a:lnSpc>
                <a:spcPct val="110000"/>
              </a:lnSpc>
              <a:spcBef>
                <a:spcPts val="1200"/>
              </a:spcBef>
              <a:defRPr/>
            </a:pPr>
            <a:r>
              <a:rPr lang="en-US" u="sng" dirty="0">
                <a:solidFill>
                  <a:srgbClr val="7598D9"/>
                </a:solidFill>
              </a:rPr>
              <a:t>Spouse &amp; Children</a:t>
            </a:r>
            <a:r>
              <a:rPr lang="en-US" dirty="0">
                <a:solidFill>
                  <a:srgbClr val="7598D9"/>
                </a:solidFill>
              </a:rPr>
              <a:t>: $50,000 to Spouse + 50% to Spouse, 50% to children</a:t>
            </a:r>
          </a:p>
          <a:p>
            <a:pPr lvl="1">
              <a:lnSpc>
                <a:spcPct val="110000"/>
              </a:lnSpc>
              <a:spcBef>
                <a:spcPts val="1200"/>
              </a:spcBef>
              <a:defRPr/>
            </a:pPr>
            <a:r>
              <a:rPr lang="en-US" u="sng" dirty="0">
                <a:solidFill>
                  <a:srgbClr val="7598D9"/>
                </a:solidFill>
              </a:rPr>
              <a:t>Children Only</a:t>
            </a:r>
            <a:r>
              <a:rPr lang="en-US" dirty="0">
                <a:solidFill>
                  <a:srgbClr val="7598D9"/>
                </a:solidFill>
              </a:rPr>
              <a:t>: Even split between Children (or, in their absence, their children)</a:t>
            </a:r>
          </a:p>
          <a:p>
            <a:pPr lvl="1">
              <a:lnSpc>
                <a:spcPct val="110000"/>
              </a:lnSpc>
              <a:spcBef>
                <a:spcPts val="1200"/>
              </a:spcBef>
              <a:defRPr/>
            </a:pPr>
            <a:r>
              <a:rPr lang="en-US" u="sng" dirty="0">
                <a:solidFill>
                  <a:srgbClr val="7598D9"/>
                </a:solidFill>
              </a:rPr>
              <a:t>Parents Only</a:t>
            </a:r>
            <a:r>
              <a:rPr lang="en-US" dirty="0">
                <a:solidFill>
                  <a:srgbClr val="7598D9"/>
                </a:solidFill>
              </a:rPr>
              <a:t>: Even split to parents</a:t>
            </a:r>
          </a:p>
          <a:p>
            <a:pPr lvl="1">
              <a:lnSpc>
                <a:spcPct val="110000"/>
              </a:lnSpc>
              <a:spcBef>
                <a:spcPts val="1200"/>
              </a:spcBef>
              <a:defRPr/>
            </a:pPr>
            <a:r>
              <a:rPr lang="en-US" u="sng" dirty="0">
                <a:solidFill>
                  <a:srgbClr val="7598D9"/>
                </a:solidFill>
              </a:rPr>
              <a:t>Siblings Only</a:t>
            </a:r>
            <a:r>
              <a:rPr lang="en-US" dirty="0">
                <a:solidFill>
                  <a:srgbClr val="7598D9"/>
                </a:solidFill>
              </a:rPr>
              <a:t>: Even split to siblings</a:t>
            </a:r>
          </a:p>
          <a:p>
            <a:pPr lvl="1">
              <a:lnSpc>
                <a:spcPct val="110000"/>
              </a:lnSpc>
              <a:spcBef>
                <a:spcPts val="1200"/>
              </a:spcBef>
              <a:defRPr/>
            </a:pPr>
            <a:r>
              <a:rPr lang="en-US" u="sng" dirty="0">
                <a:solidFill>
                  <a:srgbClr val="7598D9"/>
                </a:solidFill>
              </a:rPr>
              <a:t>Nieces &amp; Nephews</a:t>
            </a:r>
            <a:r>
              <a:rPr lang="en-US" dirty="0">
                <a:solidFill>
                  <a:srgbClr val="7598D9"/>
                </a:solidFill>
              </a:rPr>
              <a:t>: Even split</a:t>
            </a:r>
          </a:p>
        </p:txBody>
      </p:sp>
      <p:sp>
        <p:nvSpPr>
          <p:cNvPr id="5" name="Title 4"/>
          <p:cNvSpPr>
            <a:spLocks noGrp="1"/>
          </p:cNvSpPr>
          <p:nvPr>
            <p:ph type="title"/>
          </p:nvPr>
        </p:nvSpPr>
        <p:spPr/>
        <p:txBody>
          <a:bodyPr/>
          <a:lstStyle/>
          <a:p>
            <a:r>
              <a:rPr lang="en-US" dirty="0"/>
              <a:t>“Administration” (No Will)</a:t>
            </a:r>
          </a:p>
        </p:txBody>
      </p:sp>
      <p:pic>
        <p:nvPicPr>
          <p:cNvPr id="6" name="Picture 2" descr="Financial Planning Association - New York">
            <a:hlinkClick r:id="rId3"/>
          </p:cNvPr>
          <p:cNvPicPr>
            <a:picLocks noChangeAspect="1" noChangeArrowheads="1"/>
          </p:cNvPicPr>
          <p:nvPr/>
        </p:nvPicPr>
        <p:blipFill>
          <a:blip r:embed="rId4" cstate="print"/>
          <a:srcRect/>
          <a:stretch>
            <a:fillRect/>
          </a:stretch>
        </p:blipFill>
        <p:spPr bwMode="auto">
          <a:xfrm>
            <a:off x="0" y="6096000"/>
            <a:ext cx="2047068" cy="762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85000" lnSpcReduction="20000"/>
          </a:bodyPr>
          <a:lstStyle/>
          <a:p>
            <a:pPr>
              <a:defRPr/>
            </a:pPr>
            <a:fld id="{F19DD371-E5D6-4789-89E1-DA6B619C3ADA}" type="slidenum">
              <a:rPr lang="en-US" smtClean="0"/>
              <a:pPr>
                <a:defRPr/>
              </a:pPr>
              <a:t>5</a:t>
            </a:fld>
            <a:endParaRPr lang="en-US"/>
          </a:p>
        </p:txBody>
      </p:sp>
      <p:sp>
        <p:nvSpPr>
          <p:cNvPr id="3" name="Content Placeholder 2"/>
          <p:cNvSpPr>
            <a:spLocks noGrp="1"/>
          </p:cNvSpPr>
          <p:nvPr>
            <p:ph sz="quarter" idx="1"/>
          </p:nvPr>
        </p:nvSpPr>
        <p:spPr>
          <a:xfrm>
            <a:off x="603250" y="1600200"/>
            <a:ext cx="8388350" cy="4191000"/>
          </a:xfrm>
        </p:spPr>
        <p:txBody>
          <a:bodyPr>
            <a:normAutofit fontScale="92500" lnSpcReduction="20000"/>
          </a:bodyPr>
          <a:lstStyle/>
          <a:p>
            <a:pPr>
              <a:spcBef>
                <a:spcPts val="1200"/>
              </a:spcBef>
              <a:defRPr/>
            </a:pPr>
            <a:r>
              <a:rPr lang="en-US" sz="3600" dirty="0">
                <a:solidFill>
                  <a:srgbClr val="575F6D"/>
                </a:solidFill>
              </a:rPr>
              <a:t>Your spouse is entitled to ONE-THIRD of your Gross Estate (even non-Probate* assets).</a:t>
            </a:r>
          </a:p>
          <a:p>
            <a:pPr>
              <a:spcBef>
                <a:spcPts val="1200"/>
              </a:spcBef>
              <a:defRPr/>
            </a:pPr>
            <a:endParaRPr lang="en-US" sz="3600" dirty="0">
              <a:solidFill>
                <a:srgbClr val="575F6D"/>
              </a:solidFill>
            </a:endParaRPr>
          </a:p>
          <a:p>
            <a:pPr>
              <a:spcBef>
                <a:spcPts val="1200"/>
              </a:spcBef>
              <a:defRPr/>
            </a:pPr>
            <a:r>
              <a:rPr lang="en-US" sz="3600" dirty="0">
                <a:solidFill>
                  <a:srgbClr val="575F6D"/>
                </a:solidFill>
              </a:rPr>
              <a:t>If you do not have a Will a spouse receives $50,000, then splits the rest 50%/50% with the children.</a:t>
            </a:r>
            <a:endParaRPr lang="en-US" sz="3600" dirty="0"/>
          </a:p>
          <a:p>
            <a:pPr>
              <a:spcBef>
                <a:spcPts val="1200"/>
              </a:spcBef>
              <a:defRPr/>
            </a:pPr>
            <a:endParaRPr lang="en-US" sz="3600" dirty="0"/>
          </a:p>
          <a:p>
            <a:pPr>
              <a:spcBef>
                <a:spcPts val="1200"/>
              </a:spcBef>
              <a:buNone/>
              <a:tabLst>
                <a:tab pos="119063" algn="l"/>
              </a:tabLst>
              <a:defRPr/>
            </a:pPr>
            <a:r>
              <a:rPr lang="en-US" sz="2000" i="1" dirty="0"/>
              <a:t>* 	Probate is the process of legally establishing the validity of a will before a judicial authority.</a:t>
            </a:r>
          </a:p>
        </p:txBody>
      </p:sp>
      <p:sp>
        <p:nvSpPr>
          <p:cNvPr id="5" name="Title 4"/>
          <p:cNvSpPr>
            <a:spLocks noGrp="1"/>
          </p:cNvSpPr>
          <p:nvPr>
            <p:ph type="title"/>
          </p:nvPr>
        </p:nvSpPr>
        <p:spPr/>
        <p:txBody>
          <a:bodyPr/>
          <a:lstStyle/>
          <a:p>
            <a:r>
              <a:rPr lang="en-US" dirty="0"/>
              <a:t>Spousal Right of Election</a:t>
            </a:r>
          </a:p>
        </p:txBody>
      </p:sp>
      <p:pic>
        <p:nvPicPr>
          <p:cNvPr id="6" name="Picture 2" descr="Financial Planning Association - New York">
            <a:hlinkClick r:id="rId3"/>
          </p:cNvPr>
          <p:cNvPicPr>
            <a:picLocks noChangeAspect="1" noChangeArrowheads="1"/>
          </p:cNvPicPr>
          <p:nvPr/>
        </p:nvPicPr>
        <p:blipFill>
          <a:blip r:embed="rId4" cstate="print"/>
          <a:srcRect/>
          <a:stretch>
            <a:fillRect/>
          </a:stretch>
        </p:blipFill>
        <p:spPr bwMode="auto">
          <a:xfrm>
            <a:off x="0" y="6096000"/>
            <a:ext cx="2047068" cy="762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85000" lnSpcReduction="20000"/>
          </a:bodyPr>
          <a:lstStyle/>
          <a:p>
            <a:pPr>
              <a:defRPr/>
            </a:pPr>
            <a:fld id="{700EF3FD-5C35-43E6-9B99-9728F2E3413F}" type="slidenum">
              <a:rPr lang="en-US"/>
              <a:pPr>
                <a:defRPr/>
              </a:pPr>
              <a:t>6</a:t>
            </a:fld>
            <a:endParaRPr lang="en-US"/>
          </a:p>
        </p:txBody>
      </p:sp>
      <p:sp>
        <p:nvSpPr>
          <p:cNvPr id="290819" name="Rectangle 3"/>
          <p:cNvSpPr>
            <a:spLocks noGrp="1" noRot="1" noChangeArrowheads="1"/>
          </p:cNvSpPr>
          <p:nvPr>
            <p:ph sz="quarter" idx="1"/>
          </p:nvPr>
        </p:nvSpPr>
        <p:spPr/>
        <p:txBody>
          <a:bodyPr/>
          <a:lstStyle/>
          <a:p>
            <a:pPr eaLnBrk="1" hangingPunct="1">
              <a:spcBef>
                <a:spcPts val="1200"/>
              </a:spcBef>
              <a:defRPr/>
            </a:pPr>
            <a:r>
              <a:rPr lang="en-US" sz="3600" dirty="0">
                <a:solidFill>
                  <a:srgbClr val="575F6D"/>
                </a:solidFill>
              </a:rPr>
              <a:t>Not realizing that many of your assets will not pass through your Will.</a:t>
            </a:r>
          </a:p>
          <a:p>
            <a:pPr eaLnBrk="1" hangingPunct="1">
              <a:spcBef>
                <a:spcPts val="1200"/>
              </a:spcBef>
              <a:defRPr/>
            </a:pPr>
            <a:endParaRPr lang="en-US" sz="3600" dirty="0">
              <a:solidFill>
                <a:srgbClr val="575F6D"/>
              </a:solidFill>
            </a:endParaRPr>
          </a:p>
          <a:p>
            <a:pPr eaLnBrk="1" hangingPunct="1">
              <a:spcBef>
                <a:spcPts val="1200"/>
              </a:spcBef>
              <a:defRPr/>
            </a:pPr>
            <a:r>
              <a:rPr lang="en-US" sz="3600" dirty="0">
                <a:solidFill>
                  <a:srgbClr val="575F6D"/>
                </a:solidFill>
              </a:rPr>
              <a:t>Implication: Your GROSS ESTATE is everything you own or may receive upon death.</a:t>
            </a:r>
          </a:p>
        </p:txBody>
      </p:sp>
      <p:sp>
        <p:nvSpPr>
          <p:cNvPr id="4" name="Title 4"/>
          <p:cNvSpPr>
            <a:spLocks noGrp="1"/>
          </p:cNvSpPr>
          <p:nvPr>
            <p:ph type="title"/>
          </p:nvPr>
        </p:nvSpPr>
        <p:spPr>
          <a:xfrm>
            <a:off x="612648" y="228600"/>
            <a:ext cx="8153400" cy="990600"/>
          </a:xfrm>
        </p:spPr>
        <p:txBody>
          <a:bodyPr/>
          <a:lstStyle/>
          <a:p>
            <a:r>
              <a:rPr lang="en-US" dirty="0"/>
              <a:t>Mistake #2</a:t>
            </a:r>
          </a:p>
        </p:txBody>
      </p:sp>
      <p:pic>
        <p:nvPicPr>
          <p:cNvPr id="5" name="Picture 2" descr="Financial Planning Association - New York">
            <a:hlinkClick r:id="rId3"/>
          </p:cNvPr>
          <p:cNvPicPr>
            <a:picLocks noChangeAspect="1" noChangeArrowheads="1"/>
          </p:cNvPicPr>
          <p:nvPr/>
        </p:nvPicPr>
        <p:blipFill>
          <a:blip r:embed="rId4" cstate="print"/>
          <a:srcRect/>
          <a:stretch>
            <a:fillRect/>
          </a:stretch>
        </p:blipFill>
        <p:spPr bwMode="auto">
          <a:xfrm>
            <a:off x="0" y="6096000"/>
            <a:ext cx="2047068" cy="762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85000" lnSpcReduction="20000"/>
          </a:bodyPr>
          <a:lstStyle/>
          <a:p>
            <a:pPr>
              <a:defRPr/>
            </a:pPr>
            <a:fld id="{E7200F14-17DE-4A2A-8805-D373D6360927}" type="slidenum">
              <a:rPr lang="en-US"/>
              <a:pPr>
                <a:defRPr/>
              </a:pPr>
              <a:t>7</a:t>
            </a:fld>
            <a:endParaRPr lang="en-US"/>
          </a:p>
        </p:txBody>
      </p:sp>
      <p:sp>
        <p:nvSpPr>
          <p:cNvPr id="287747" name="Rectangle 3"/>
          <p:cNvSpPr>
            <a:spLocks noGrp="1" noRot="1" noChangeArrowheads="1"/>
          </p:cNvSpPr>
          <p:nvPr>
            <p:ph sz="quarter" idx="1"/>
          </p:nvPr>
        </p:nvSpPr>
        <p:spPr/>
        <p:txBody>
          <a:bodyPr>
            <a:normAutofit/>
          </a:bodyPr>
          <a:lstStyle/>
          <a:p>
            <a:pPr eaLnBrk="1" hangingPunct="1">
              <a:spcBef>
                <a:spcPts val="1200"/>
              </a:spcBef>
              <a:defRPr/>
            </a:pPr>
            <a:r>
              <a:rPr lang="en-US" sz="3600" dirty="0">
                <a:solidFill>
                  <a:srgbClr val="575F6D"/>
                </a:solidFill>
              </a:rPr>
              <a:t>NON- PROBATE ESTATE</a:t>
            </a:r>
          </a:p>
          <a:p>
            <a:pPr lvl="1">
              <a:spcBef>
                <a:spcPts val="600"/>
              </a:spcBef>
              <a:defRPr/>
            </a:pPr>
            <a:r>
              <a:rPr lang="en-US" sz="2800" dirty="0">
                <a:solidFill>
                  <a:srgbClr val="7598D9"/>
                </a:solidFill>
              </a:rPr>
              <a:t>What does not pass through your Will</a:t>
            </a:r>
          </a:p>
          <a:p>
            <a:pPr algn="ctr" eaLnBrk="1" hangingPunct="1">
              <a:spcBef>
                <a:spcPts val="1200"/>
              </a:spcBef>
              <a:buNone/>
              <a:defRPr/>
            </a:pPr>
            <a:r>
              <a:rPr lang="en-US" sz="3600" dirty="0">
                <a:solidFill>
                  <a:srgbClr val="575F6D"/>
                </a:solidFill>
              </a:rPr>
              <a:t>vs.</a:t>
            </a:r>
          </a:p>
          <a:p>
            <a:pPr eaLnBrk="1" hangingPunct="1">
              <a:spcBef>
                <a:spcPts val="1200"/>
              </a:spcBef>
              <a:defRPr/>
            </a:pPr>
            <a:r>
              <a:rPr lang="en-US" sz="3600" dirty="0">
                <a:solidFill>
                  <a:srgbClr val="575F6D"/>
                </a:solidFill>
              </a:rPr>
              <a:t>PROBATE ESTATE</a:t>
            </a:r>
          </a:p>
          <a:p>
            <a:pPr lvl="1">
              <a:spcBef>
                <a:spcPts val="600"/>
              </a:spcBef>
              <a:defRPr/>
            </a:pPr>
            <a:r>
              <a:rPr lang="en-US" sz="2800" dirty="0">
                <a:solidFill>
                  <a:srgbClr val="7598D9"/>
                </a:solidFill>
              </a:rPr>
              <a:t>What goes through your Will</a:t>
            </a:r>
          </a:p>
          <a:p>
            <a:pPr eaLnBrk="1" hangingPunct="1">
              <a:spcBef>
                <a:spcPts val="1200"/>
              </a:spcBef>
              <a:buFont typeface="Wingdings" pitchFamily="2" charset="2"/>
              <a:buNone/>
              <a:defRPr/>
            </a:pPr>
            <a:endParaRPr lang="en-US" sz="3600" dirty="0"/>
          </a:p>
        </p:txBody>
      </p:sp>
      <p:sp>
        <p:nvSpPr>
          <p:cNvPr id="5" name="Title 4"/>
          <p:cNvSpPr>
            <a:spLocks noGrp="1"/>
          </p:cNvSpPr>
          <p:nvPr>
            <p:ph type="title"/>
          </p:nvPr>
        </p:nvSpPr>
        <p:spPr/>
        <p:txBody>
          <a:bodyPr/>
          <a:lstStyle/>
          <a:p>
            <a:r>
              <a:rPr lang="en-US" dirty="0"/>
              <a:t>Gross Estate</a:t>
            </a:r>
          </a:p>
        </p:txBody>
      </p:sp>
      <p:pic>
        <p:nvPicPr>
          <p:cNvPr id="6" name="Picture 2" descr="Financial Planning Association - New York">
            <a:hlinkClick r:id="rId3"/>
          </p:cNvPr>
          <p:cNvPicPr>
            <a:picLocks noChangeAspect="1" noChangeArrowheads="1"/>
          </p:cNvPicPr>
          <p:nvPr/>
        </p:nvPicPr>
        <p:blipFill>
          <a:blip r:embed="rId4" cstate="print"/>
          <a:srcRect/>
          <a:stretch>
            <a:fillRect/>
          </a:stretch>
        </p:blipFill>
        <p:spPr bwMode="auto">
          <a:xfrm>
            <a:off x="0" y="6096000"/>
            <a:ext cx="2047068" cy="762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85000" lnSpcReduction="20000"/>
          </a:bodyPr>
          <a:lstStyle/>
          <a:p>
            <a:pPr>
              <a:defRPr/>
            </a:pPr>
            <a:fld id="{1D322FDE-DFD1-4216-AC86-6D0AB7CBBF58}" type="slidenum">
              <a:rPr lang="en-US"/>
              <a:pPr>
                <a:defRPr/>
              </a:pPr>
              <a:t>8</a:t>
            </a:fld>
            <a:endParaRPr lang="en-US"/>
          </a:p>
        </p:txBody>
      </p:sp>
      <p:sp>
        <p:nvSpPr>
          <p:cNvPr id="228355" name="Rectangle 3"/>
          <p:cNvSpPr>
            <a:spLocks noGrp="1" noRot="1" noChangeArrowheads="1"/>
          </p:cNvSpPr>
          <p:nvPr>
            <p:ph sz="quarter" idx="1"/>
          </p:nvPr>
        </p:nvSpPr>
        <p:spPr>
          <a:xfrm>
            <a:off x="609600" y="1638300"/>
            <a:ext cx="8077200" cy="4381500"/>
          </a:xfrm>
        </p:spPr>
        <p:txBody>
          <a:bodyPr>
            <a:noAutofit/>
          </a:bodyPr>
          <a:lstStyle/>
          <a:p>
            <a:pPr eaLnBrk="1" hangingPunct="1">
              <a:spcBef>
                <a:spcPts val="600"/>
              </a:spcBef>
              <a:defRPr/>
            </a:pPr>
            <a:r>
              <a:rPr lang="en-US" sz="2800" dirty="0">
                <a:solidFill>
                  <a:srgbClr val="575F6D"/>
                </a:solidFill>
              </a:rPr>
              <a:t>Life Insurance</a:t>
            </a:r>
          </a:p>
          <a:p>
            <a:pPr eaLnBrk="1" hangingPunct="1">
              <a:spcBef>
                <a:spcPts val="600"/>
              </a:spcBef>
              <a:defRPr/>
            </a:pPr>
            <a:r>
              <a:rPr lang="en-US" sz="2800" dirty="0">
                <a:solidFill>
                  <a:srgbClr val="575F6D"/>
                </a:solidFill>
              </a:rPr>
              <a:t>Retirement Accounts (Ex: IRA, 401(k), 403(b))</a:t>
            </a:r>
          </a:p>
          <a:p>
            <a:pPr eaLnBrk="1" hangingPunct="1">
              <a:spcBef>
                <a:spcPts val="600"/>
              </a:spcBef>
              <a:defRPr/>
            </a:pPr>
            <a:r>
              <a:rPr lang="en-US" sz="2800" dirty="0">
                <a:solidFill>
                  <a:srgbClr val="575F6D"/>
                </a:solidFill>
              </a:rPr>
              <a:t>Jointly Owned Property (Ex: house, bank and brokerage accounts)</a:t>
            </a:r>
          </a:p>
          <a:p>
            <a:pPr eaLnBrk="1" hangingPunct="1">
              <a:spcBef>
                <a:spcPts val="600"/>
              </a:spcBef>
              <a:defRPr/>
            </a:pPr>
            <a:r>
              <a:rPr lang="en-US" sz="2800" dirty="0">
                <a:solidFill>
                  <a:srgbClr val="575F6D"/>
                </a:solidFill>
              </a:rPr>
              <a:t>Transfer on Death Accounts (TOD), In Trust for Accounts (ITF)</a:t>
            </a:r>
          </a:p>
          <a:p>
            <a:pPr eaLnBrk="1" hangingPunct="1">
              <a:spcBef>
                <a:spcPts val="600"/>
              </a:spcBef>
              <a:defRPr/>
            </a:pPr>
            <a:r>
              <a:rPr lang="en-US" sz="2800" dirty="0">
                <a:solidFill>
                  <a:srgbClr val="575F6D"/>
                </a:solidFill>
              </a:rPr>
              <a:t>Trusts </a:t>
            </a:r>
          </a:p>
          <a:p>
            <a:pPr eaLnBrk="1" hangingPunct="1">
              <a:spcBef>
                <a:spcPts val="600"/>
              </a:spcBef>
              <a:defRPr/>
            </a:pPr>
            <a:r>
              <a:rPr lang="en-US" sz="2800" dirty="0">
                <a:solidFill>
                  <a:srgbClr val="575F6D"/>
                </a:solidFill>
              </a:rPr>
              <a:t>Contracts (Ex: pre-nuptial, partnership agreements) </a:t>
            </a:r>
          </a:p>
        </p:txBody>
      </p:sp>
      <p:sp>
        <p:nvSpPr>
          <p:cNvPr id="5" name="Title 4"/>
          <p:cNvSpPr>
            <a:spLocks noGrp="1"/>
          </p:cNvSpPr>
          <p:nvPr>
            <p:ph type="title"/>
          </p:nvPr>
        </p:nvSpPr>
        <p:spPr/>
        <p:txBody>
          <a:bodyPr/>
          <a:lstStyle/>
          <a:p>
            <a:r>
              <a:rPr lang="en-US" dirty="0"/>
              <a:t>Non-Probate Estate</a:t>
            </a:r>
          </a:p>
        </p:txBody>
      </p:sp>
      <p:pic>
        <p:nvPicPr>
          <p:cNvPr id="6" name="Picture 2" descr="Financial Planning Association - New York">
            <a:hlinkClick r:id="rId3"/>
          </p:cNvPr>
          <p:cNvPicPr>
            <a:picLocks noChangeAspect="1" noChangeArrowheads="1"/>
          </p:cNvPicPr>
          <p:nvPr/>
        </p:nvPicPr>
        <p:blipFill>
          <a:blip r:embed="rId4" cstate="print"/>
          <a:srcRect/>
          <a:stretch>
            <a:fillRect/>
          </a:stretch>
        </p:blipFill>
        <p:spPr bwMode="auto">
          <a:xfrm>
            <a:off x="0" y="6096000"/>
            <a:ext cx="2047068" cy="7620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85000" lnSpcReduction="20000"/>
          </a:bodyPr>
          <a:lstStyle/>
          <a:p>
            <a:pPr>
              <a:defRPr/>
            </a:pPr>
            <a:fld id="{336C4685-C874-477D-868D-DAE944A3B2EE}" type="slidenum">
              <a:rPr lang="en-US"/>
              <a:pPr>
                <a:defRPr/>
              </a:pPr>
              <a:t>9</a:t>
            </a:fld>
            <a:endParaRPr lang="en-US"/>
          </a:p>
        </p:txBody>
      </p:sp>
      <p:sp>
        <p:nvSpPr>
          <p:cNvPr id="3" name="Content Placeholder 2"/>
          <p:cNvSpPr>
            <a:spLocks noGrp="1"/>
          </p:cNvSpPr>
          <p:nvPr>
            <p:ph sz="quarter" idx="1"/>
          </p:nvPr>
        </p:nvSpPr>
        <p:spPr/>
        <p:txBody>
          <a:bodyPr>
            <a:normAutofit fontScale="77500" lnSpcReduction="20000"/>
          </a:bodyPr>
          <a:lstStyle/>
          <a:p>
            <a:pPr eaLnBrk="1" hangingPunct="1">
              <a:lnSpc>
                <a:spcPct val="120000"/>
              </a:lnSpc>
              <a:defRPr/>
            </a:pPr>
            <a:r>
              <a:rPr lang="en-US" sz="3600" dirty="0">
                <a:solidFill>
                  <a:srgbClr val="575F6D"/>
                </a:solidFill>
              </a:rPr>
              <a:t>A deceased person’s property </a:t>
            </a:r>
          </a:p>
          <a:p>
            <a:pPr lvl="1">
              <a:lnSpc>
                <a:spcPct val="120000"/>
              </a:lnSpc>
              <a:spcBef>
                <a:spcPts val="600"/>
              </a:spcBef>
              <a:defRPr/>
            </a:pPr>
            <a:r>
              <a:rPr lang="en-US" sz="2800" dirty="0">
                <a:solidFill>
                  <a:srgbClr val="7598D9"/>
                </a:solidFill>
              </a:rPr>
              <a:t>Bank &amp; brokerage accounts with no beneficiary</a:t>
            </a:r>
          </a:p>
          <a:p>
            <a:pPr lvl="1">
              <a:lnSpc>
                <a:spcPct val="120000"/>
              </a:lnSpc>
              <a:spcBef>
                <a:spcPts val="600"/>
              </a:spcBef>
              <a:defRPr/>
            </a:pPr>
            <a:r>
              <a:rPr lang="en-US" sz="2800" dirty="0">
                <a:solidFill>
                  <a:srgbClr val="7598D9"/>
                </a:solidFill>
              </a:rPr>
              <a:t>Personal belongings</a:t>
            </a:r>
          </a:p>
          <a:p>
            <a:pPr lvl="1">
              <a:lnSpc>
                <a:spcPct val="120000"/>
              </a:lnSpc>
              <a:spcBef>
                <a:spcPts val="600"/>
              </a:spcBef>
              <a:defRPr/>
            </a:pPr>
            <a:r>
              <a:rPr lang="en-US" sz="2800" dirty="0">
                <a:solidFill>
                  <a:srgbClr val="7598D9"/>
                </a:solidFill>
              </a:rPr>
              <a:t>Solely owned property</a:t>
            </a:r>
          </a:p>
          <a:p>
            <a:pPr lvl="1">
              <a:lnSpc>
                <a:spcPct val="120000"/>
              </a:lnSpc>
              <a:spcBef>
                <a:spcPts val="600"/>
              </a:spcBef>
              <a:defRPr/>
            </a:pPr>
            <a:r>
              <a:rPr lang="en-US" sz="2800" dirty="0">
                <a:solidFill>
                  <a:srgbClr val="7598D9"/>
                </a:solidFill>
              </a:rPr>
              <a:t>Life Insurance with your estate named as the beneficiary</a:t>
            </a:r>
          </a:p>
          <a:p>
            <a:pPr eaLnBrk="1" hangingPunct="1">
              <a:lnSpc>
                <a:spcPct val="120000"/>
              </a:lnSpc>
              <a:spcBef>
                <a:spcPts val="1200"/>
              </a:spcBef>
              <a:defRPr/>
            </a:pPr>
            <a:r>
              <a:rPr lang="en-US" sz="3600" dirty="0">
                <a:solidFill>
                  <a:srgbClr val="575F6D"/>
                </a:solidFill>
              </a:rPr>
              <a:t>Will is submitted to the Surrogate’s Court</a:t>
            </a:r>
          </a:p>
          <a:p>
            <a:pPr lvl="1" eaLnBrk="1" hangingPunct="1">
              <a:lnSpc>
                <a:spcPct val="120000"/>
              </a:lnSpc>
              <a:spcBef>
                <a:spcPts val="600"/>
              </a:spcBef>
              <a:defRPr/>
            </a:pPr>
            <a:r>
              <a:rPr lang="en-US" dirty="0">
                <a:solidFill>
                  <a:srgbClr val="7598D9"/>
                </a:solidFill>
              </a:rPr>
              <a:t>Court filing fee</a:t>
            </a:r>
          </a:p>
          <a:p>
            <a:pPr lvl="1" eaLnBrk="1" hangingPunct="1">
              <a:lnSpc>
                <a:spcPct val="120000"/>
              </a:lnSpc>
              <a:spcBef>
                <a:spcPts val="600"/>
              </a:spcBef>
              <a:defRPr/>
            </a:pPr>
            <a:r>
              <a:rPr lang="en-US" dirty="0">
                <a:solidFill>
                  <a:srgbClr val="7598D9"/>
                </a:solidFill>
              </a:rPr>
              <a:t>Service on family members</a:t>
            </a:r>
          </a:p>
          <a:p>
            <a:pPr lvl="1" eaLnBrk="1" hangingPunct="1">
              <a:lnSpc>
                <a:spcPct val="120000"/>
              </a:lnSpc>
              <a:spcBef>
                <a:spcPts val="600"/>
              </a:spcBef>
              <a:defRPr/>
            </a:pPr>
            <a:r>
              <a:rPr lang="en-US" dirty="0">
                <a:solidFill>
                  <a:srgbClr val="7598D9"/>
                </a:solidFill>
              </a:rPr>
              <a:t>Potential court date</a:t>
            </a:r>
          </a:p>
          <a:p>
            <a:pPr lvl="1" eaLnBrk="1" hangingPunct="1">
              <a:lnSpc>
                <a:spcPct val="120000"/>
              </a:lnSpc>
              <a:spcBef>
                <a:spcPts val="600"/>
              </a:spcBef>
              <a:defRPr/>
            </a:pPr>
            <a:r>
              <a:rPr lang="en-US" dirty="0">
                <a:solidFill>
                  <a:srgbClr val="7598D9"/>
                </a:solidFill>
              </a:rPr>
              <a:t>Easy to commence a legal dispute</a:t>
            </a:r>
          </a:p>
        </p:txBody>
      </p:sp>
      <p:sp>
        <p:nvSpPr>
          <p:cNvPr id="5" name="Title 4"/>
          <p:cNvSpPr>
            <a:spLocks noGrp="1"/>
          </p:cNvSpPr>
          <p:nvPr>
            <p:ph type="title"/>
          </p:nvPr>
        </p:nvSpPr>
        <p:spPr/>
        <p:txBody>
          <a:bodyPr/>
          <a:lstStyle/>
          <a:p>
            <a:r>
              <a:rPr lang="en-US" dirty="0"/>
              <a:t>Probate Estate</a:t>
            </a:r>
          </a:p>
        </p:txBody>
      </p:sp>
      <p:pic>
        <p:nvPicPr>
          <p:cNvPr id="6" name="Picture 2" descr="Financial Planning Association - New York">
            <a:hlinkClick r:id="rId3"/>
          </p:cNvPr>
          <p:cNvPicPr>
            <a:picLocks noChangeAspect="1" noChangeArrowheads="1"/>
          </p:cNvPicPr>
          <p:nvPr/>
        </p:nvPicPr>
        <p:blipFill>
          <a:blip r:embed="rId4" cstate="print"/>
          <a:srcRect/>
          <a:stretch>
            <a:fillRect/>
          </a:stretch>
        </p:blipFill>
        <p:spPr bwMode="auto">
          <a:xfrm>
            <a:off x="0" y="6096000"/>
            <a:ext cx="2047068" cy="7620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3956</TotalTime>
  <Words>1757</Words>
  <Application>Microsoft Office PowerPoint</Application>
  <PresentationFormat>On-screen Show (4:3)</PresentationFormat>
  <Paragraphs>272</Paragraphs>
  <Slides>37</Slides>
  <Notes>33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Calibri</vt:lpstr>
      <vt:lpstr>Tw Cen MT</vt:lpstr>
      <vt:lpstr>Wingdings</vt:lpstr>
      <vt:lpstr>Wingdings 2</vt:lpstr>
      <vt:lpstr>Median</vt:lpstr>
      <vt:lpstr>Avoiding 10 Common mistakes in drafting a will   New York Public Library Science, Industry &amp; Business Library November, 2015</vt:lpstr>
      <vt:lpstr>Disclaimer</vt:lpstr>
      <vt:lpstr>Mistake #1</vt:lpstr>
      <vt:lpstr>“Administration” (No Will)</vt:lpstr>
      <vt:lpstr>Spousal Right of Election</vt:lpstr>
      <vt:lpstr>Mistake #2</vt:lpstr>
      <vt:lpstr>Gross Estate</vt:lpstr>
      <vt:lpstr>Non-Probate Estate</vt:lpstr>
      <vt:lpstr>Probate Estate</vt:lpstr>
      <vt:lpstr>Mistake #3</vt:lpstr>
      <vt:lpstr>Unmarried Couples</vt:lpstr>
      <vt:lpstr>Mistake #4</vt:lpstr>
      <vt:lpstr>Notifying Blood Relatives</vt:lpstr>
      <vt:lpstr>Parties Who Must be Found</vt:lpstr>
      <vt:lpstr>Priorities of the State's Will for You</vt:lpstr>
      <vt:lpstr>Those Denied In the State's Will for You </vt:lpstr>
      <vt:lpstr>Mistake #5</vt:lpstr>
      <vt:lpstr>If Only a Copy of the Will is found…</vt:lpstr>
      <vt:lpstr>Mistake #6</vt:lpstr>
      <vt:lpstr>Disability – Medicaid / SSI</vt:lpstr>
      <vt:lpstr>Mistake #7</vt:lpstr>
      <vt:lpstr>Common Changes Requiring Updates</vt:lpstr>
      <vt:lpstr>Mistake #8</vt:lpstr>
      <vt:lpstr>Results of Unequal Gifts</vt:lpstr>
      <vt:lpstr>Mistake #9</vt:lpstr>
      <vt:lpstr>Minors Who are Beneficiaries</vt:lpstr>
      <vt:lpstr>Children from a Prior Marriage</vt:lpstr>
      <vt:lpstr>Mistake #10</vt:lpstr>
      <vt:lpstr>List of Who Gets Paid First</vt:lpstr>
      <vt:lpstr>BONUS!!! </vt:lpstr>
      <vt:lpstr>BONUS! Mistake #11</vt:lpstr>
      <vt:lpstr>BONUS! Mistake #12</vt:lpstr>
      <vt:lpstr>BONUS! Mistake #13</vt:lpstr>
      <vt:lpstr>Putting It All Together</vt:lpstr>
      <vt:lpstr>Putting It All Together (cont’d.)</vt:lpstr>
      <vt:lpstr>Resources</vt:lpstr>
      <vt:lpstr>Questions &amp; Answers</vt:lpstr>
    </vt:vector>
  </TitlesOfParts>
  <Company>FAM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Scott Kahan</dc:creator>
  <cp:lastModifiedBy>Daniel Timins</cp:lastModifiedBy>
  <cp:revision>176</cp:revision>
  <cp:lastPrinted>2013-09-17T19:15:12Z</cp:lastPrinted>
  <dcterms:created xsi:type="dcterms:W3CDTF">2013-01-09T17:24:21Z</dcterms:created>
  <dcterms:modified xsi:type="dcterms:W3CDTF">2018-01-06T14:55:15Z</dcterms:modified>
</cp:coreProperties>
</file>