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A31D60-EA51-4D26-94EE-154F71C5E0BC}">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Lst>
        </p14:section>
        <p14:section name="Untitled Section" id="{6DB404CF-6F78-4D80-8277-2D53A4DECF4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C5F895B4-07F3-49D3-896E-D2D590259D05}" type="datetimeFigureOut">
              <a:rPr lang="en-US" smtClean="0"/>
              <a:t>3/29/2017</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EF06B1F8-A22D-4D44-A28C-502468DB4BD5}"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895B4-07F3-49D3-896E-D2D590259D05}"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B1F8-A22D-4D44-A28C-502468DB4B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895B4-07F3-49D3-896E-D2D590259D05}"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B1F8-A22D-4D44-A28C-502468DB4B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895B4-07F3-49D3-896E-D2D590259D05}"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B1F8-A22D-4D44-A28C-502468DB4B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895B4-07F3-49D3-896E-D2D590259D05}"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B1F8-A22D-4D44-A28C-502468DB4B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5F895B4-07F3-49D3-896E-D2D590259D05}"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6B1F8-A22D-4D44-A28C-502468DB4BD5}"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5F895B4-07F3-49D3-896E-D2D590259D05}"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6B1F8-A22D-4D44-A28C-502468DB4BD5}"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895B4-07F3-49D3-896E-D2D590259D05}"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06B1F8-A22D-4D44-A28C-502468DB4B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895B4-07F3-49D3-896E-D2D590259D05}"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06B1F8-A22D-4D44-A28C-502468DB4B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895B4-07F3-49D3-896E-D2D590259D05}"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6B1F8-A22D-4D44-A28C-502468DB4B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895B4-07F3-49D3-896E-D2D590259D05}"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6B1F8-A22D-4D44-A28C-502468DB4B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C5F895B4-07F3-49D3-896E-D2D590259D05}" type="datetimeFigureOut">
              <a:rPr lang="en-US" smtClean="0"/>
              <a:t>3/29/2017</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EF06B1F8-A22D-4D44-A28C-502468DB4B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dan@timinslaw.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png"/>
          <p:cNvPicPr/>
          <p:nvPr/>
        </p:nvPicPr>
        <p:blipFill rotWithShape="1">
          <a:blip r:embed="rId2">
            <a:extLst/>
          </a:blip>
          <a:srcRect/>
          <a:stretch/>
        </p:blipFill>
        <p:spPr>
          <a:xfrm rot="20343193">
            <a:off x="885821" y="4240293"/>
            <a:ext cx="1777145" cy="1203670"/>
          </a:xfrm>
          <a:prstGeom prst="rect">
            <a:avLst/>
          </a:prstGeom>
          <a:ln w="12700">
            <a:miter lim="400000"/>
          </a:ln>
        </p:spPr>
      </p:pic>
      <p:sp>
        <p:nvSpPr>
          <p:cNvPr id="2" name="Title 1"/>
          <p:cNvSpPr>
            <a:spLocks noGrp="1"/>
          </p:cNvSpPr>
          <p:nvPr>
            <p:ph type="ctrTitle"/>
          </p:nvPr>
        </p:nvSpPr>
        <p:spPr>
          <a:xfrm rot="360000">
            <a:off x="3361839" y="3016947"/>
            <a:ext cx="4847038" cy="1178203"/>
          </a:xfrm>
        </p:spPr>
        <p:txBody>
          <a:bodyPr/>
          <a:lstStyle/>
          <a:p>
            <a:r>
              <a:rPr lang="en-US" sz="5400" b="1" dirty="0" smtClean="0">
                <a:solidFill>
                  <a:schemeClr val="tx2"/>
                </a:solidFill>
              </a:rPr>
              <a:t>MONEYW!ISE</a:t>
            </a:r>
            <a:endParaRPr lang="en-US" sz="5400" b="1" dirty="0">
              <a:solidFill>
                <a:schemeClr val="tx2"/>
              </a:solidFill>
            </a:endParaRPr>
          </a:p>
        </p:txBody>
      </p:sp>
      <p:sp>
        <p:nvSpPr>
          <p:cNvPr id="3" name="Subtitle 2"/>
          <p:cNvSpPr>
            <a:spLocks noGrp="1"/>
          </p:cNvSpPr>
          <p:nvPr>
            <p:ph type="subTitle" idx="1"/>
          </p:nvPr>
        </p:nvSpPr>
        <p:spPr>
          <a:xfrm rot="360000">
            <a:off x="3214968" y="4490832"/>
            <a:ext cx="4836456" cy="1317688"/>
          </a:xfrm>
        </p:spPr>
        <p:txBody>
          <a:bodyPr>
            <a:normAutofit/>
          </a:bodyPr>
          <a:lstStyle/>
          <a:p>
            <a:r>
              <a:rPr lang="en-US" b="1" dirty="0" smtClean="0">
                <a:effectLst>
                  <a:outerShdw blurRad="38100" dist="38100" dir="2700000" algn="tl">
                    <a:srgbClr val="000000">
                      <a:alpha val="43137"/>
                    </a:srgbClr>
                  </a:outerShdw>
                </a:effectLst>
              </a:rPr>
              <a:t>WILL or NO WILL! </a:t>
            </a:r>
          </a:p>
          <a:p>
            <a:r>
              <a:rPr lang="en-US" b="1" dirty="0" smtClean="0">
                <a:effectLst>
                  <a:outerShdw blurRad="38100" dist="38100" dir="2700000" algn="tl">
                    <a:srgbClr val="000000">
                      <a:alpha val="43137"/>
                    </a:srgbClr>
                  </a:outerShdw>
                </a:effectLst>
              </a:rPr>
              <a:t>WHO GETS YOUR STUFF? </a:t>
            </a:r>
          </a:p>
          <a:p>
            <a:r>
              <a:rPr lang="en-US" sz="1050" b="1" dirty="0" smtClean="0">
                <a:effectLst>
                  <a:outerShdw blurRad="38100" dist="38100" dir="2700000" algn="tl">
                    <a:srgbClr val="000000">
                      <a:alpha val="43137"/>
                    </a:srgbClr>
                  </a:outerShdw>
                </a:effectLst>
              </a:rPr>
              <a:t>BMCC </a:t>
            </a:r>
          </a:p>
          <a:p>
            <a:r>
              <a:rPr lang="en-US" sz="1050" b="1" dirty="0" smtClean="0">
                <a:effectLst>
                  <a:outerShdw blurRad="38100" dist="38100" dir="2700000" algn="tl">
                    <a:srgbClr val="000000">
                      <a:alpha val="43137"/>
                    </a:srgbClr>
                  </a:outerShdw>
                </a:effectLst>
              </a:rPr>
              <a:t>2017 Version </a:t>
            </a:r>
            <a:endParaRPr lang="en-US" sz="1050" b="1" dirty="0">
              <a:effectLst>
                <a:outerShdw blurRad="38100" dist="38100" dir="2700000" algn="tl">
                  <a:srgbClr val="000000">
                    <a:alpha val="43137"/>
                  </a:srgbClr>
                </a:outerShdw>
              </a:effectLst>
            </a:endParaRPr>
          </a:p>
        </p:txBody>
      </p:sp>
      <p:pic>
        <p:nvPicPr>
          <p:cNvPr id="5" name="image.png"/>
          <p:cNvPicPr/>
          <p:nvPr/>
        </p:nvPicPr>
        <p:blipFill>
          <a:blip r:embed="rId3">
            <a:extLst/>
          </a:blip>
          <a:stretch>
            <a:fillRect/>
          </a:stretch>
        </p:blipFill>
        <p:spPr>
          <a:xfrm>
            <a:off x="152400" y="152400"/>
            <a:ext cx="3406775" cy="2044700"/>
          </a:xfrm>
          <a:prstGeom prst="rect">
            <a:avLst/>
          </a:prstGeom>
          <a:ln w="12700">
            <a:miter lim="400000"/>
          </a:ln>
        </p:spPr>
      </p:pic>
      <p:sp>
        <p:nvSpPr>
          <p:cNvPr id="6" name="Rectangle 5"/>
          <p:cNvSpPr/>
          <p:nvPr/>
        </p:nvSpPr>
        <p:spPr>
          <a:xfrm>
            <a:off x="228600" y="2286001"/>
            <a:ext cx="2514601" cy="461665"/>
          </a:xfrm>
          <a:prstGeom prst="rect">
            <a:avLst/>
          </a:prstGeom>
        </p:spPr>
        <p:txBody>
          <a:bodyPr wrap="square">
            <a:spAutoFit/>
          </a:bodyPr>
          <a:lstStyle/>
          <a:p>
            <a:pPr lvl="0">
              <a:defRPr sz="1800">
                <a:solidFill>
                  <a:srgbClr val="000000"/>
                </a:solidFill>
              </a:defRPr>
            </a:pPr>
            <a:r>
              <a:rPr lang="en-US" sz="1200" dirty="0">
                <a:solidFill>
                  <a:schemeClr val="bg1"/>
                </a:solidFill>
              </a:rPr>
              <a:t>Financial Planning Association of New York©</a:t>
            </a:r>
            <a:endParaRPr lang="en-US" sz="1200" dirty="0">
              <a:solidFill>
                <a:schemeClr val="bg1"/>
              </a:solidFill>
            </a:endParaRPr>
          </a:p>
        </p:txBody>
      </p:sp>
    </p:spTree>
    <p:extLst>
      <p:ext uri="{BB962C8B-B14F-4D97-AF65-F5344CB8AC3E}">
        <p14:creationId xmlns:p14="http://schemas.microsoft.com/office/powerpoint/2010/main" val="616355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2"/>
            <a:ext cx="8059320" cy="5811837"/>
          </a:xfrm>
        </p:spPr>
        <p:txBody>
          <a:bodyPr/>
          <a:lstStyle/>
          <a:p>
            <a:r>
              <a:rPr lang="en-US" b="1" dirty="0" smtClean="0">
                <a:solidFill>
                  <a:schemeClr val="accent1"/>
                </a:solidFill>
                <a:effectLst>
                  <a:outerShdw blurRad="38100" dist="38100" dir="2700000" algn="tl">
                    <a:srgbClr val="000000">
                      <a:alpha val="43137"/>
                    </a:srgbClr>
                  </a:outerShdw>
                </a:effectLst>
              </a:rPr>
              <a:t>YOU HAVE A WILL WHETHER YOU HAVE WRITTEN ONE OR NOT </a:t>
            </a:r>
            <a:endParaRPr lang="en-US" dirty="0">
              <a:solidFill>
                <a:schemeClr val="accent1"/>
              </a:solidFill>
            </a:endParaRPr>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3121270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“Intestacy”: Priorities of the State’s Will for You</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sz="3200" b="1" dirty="0" smtClean="0">
              <a:effectLst>
                <a:outerShdw blurRad="38100" dist="38100" dir="2700000" algn="tl">
                  <a:srgbClr val="000000">
                    <a:alpha val="43137"/>
                  </a:srgbClr>
                </a:outerShdw>
              </a:effectLst>
            </a:endParaRPr>
          </a:p>
          <a:p>
            <a:pPr marL="0" indent="0">
              <a:buNone/>
            </a:pPr>
            <a:r>
              <a:rPr lang="en-US" sz="3200" b="1" dirty="0" smtClean="0">
                <a:effectLst>
                  <a:outerShdw blurRad="38100" dist="38100" dir="2700000" algn="tl">
                    <a:srgbClr val="000000">
                      <a:alpha val="43137"/>
                    </a:srgbClr>
                  </a:outerShdw>
                </a:effectLst>
              </a:rPr>
              <a:t>1</a:t>
            </a:r>
            <a:r>
              <a:rPr lang="en-US" sz="3200" b="1" dirty="0">
                <a:effectLst>
                  <a:outerShdw blurRad="38100" dist="38100" dir="2700000" algn="tl">
                    <a:srgbClr val="000000">
                      <a:alpha val="43137"/>
                    </a:srgbClr>
                  </a:outerShdw>
                </a:effectLst>
              </a:rPr>
              <a:t>. Spouse -100% </a:t>
            </a:r>
          </a:p>
          <a:p>
            <a:pPr marL="0" indent="0">
              <a:buNone/>
            </a:pPr>
            <a:r>
              <a:rPr lang="en-US" sz="3200" b="1" dirty="0">
                <a:effectLst>
                  <a:outerShdw blurRad="38100" dist="38100" dir="2700000" algn="tl">
                    <a:srgbClr val="000000">
                      <a:alpha val="43137"/>
                    </a:srgbClr>
                  </a:outerShdw>
                </a:effectLst>
              </a:rPr>
              <a:t>2. Spouse/Children -$50,000 + 50%/50% </a:t>
            </a:r>
          </a:p>
          <a:p>
            <a:pPr marL="0" indent="0">
              <a:buNone/>
            </a:pPr>
            <a:r>
              <a:rPr lang="en-US" sz="3200" b="1" dirty="0">
                <a:effectLst>
                  <a:outerShdw blurRad="38100" dist="38100" dir="2700000" algn="tl">
                    <a:srgbClr val="000000">
                      <a:alpha val="43137"/>
                    </a:srgbClr>
                  </a:outerShdw>
                </a:effectLst>
              </a:rPr>
              <a:t>3. Children -100% </a:t>
            </a:r>
            <a:r>
              <a:rPr lang="en-US" sz="3200" dirty="0">
                <a:effectLst>
                  <a:outerShdw blurRad="38100" dist="38100" dir="2700000" algn="tl">
                    <a:srgbClr val="000000">
                      <a:alpha val="43137"/>
                    </a:srgbClr>
                  </a:outerShdw>
                </a:effectLst>
              </a:rPr>
              <a:t>(then grandchildren)</a:t>
            </a:r>
          </a:p>
          <a:p>
            <a:pPr marL="0" indent="0">
              <a:buNone/>
            </a:pPr>
            <a:r>
              <a:rPr lang="en-US" sz="3200" b="1" dirty="0" smtClean="0">
                <a:effectLst>
                  <a:outerShdw blurRad="38100" dist="38100" dir="2700000" algn="tl">
                    <a:srgbClr val="000000">
                      <a:alpha val="43137"/>
                    </a:srgbClr>
                  </a:outerShdw>
                </a:effectLst>
              </a:rPr>
              <a:t>4. Parents -100% </a:t>
            </a:r>
          </a:p>
          <a:p>
            <a:pPr marL="0" indent="0">
              <a:buNone/>
            </a:pPr>
            <a:r>
              <a:rPr lang="en-US" sz="3200" b="1" dirty="0" smtClean="0">
                <a:effectLst>
                  <a:outerShdw blurRad="38100" dist="38100" dir="2700000" algn="tl">
                    <a:srgbClr val="000000">
                      <a:alpha val="43137"/>
                    </a:srgbClr>
                  </a:outerShdw>
                </a:effectLst>
              </a:rPr>
              <a:t>5</a:t>
            </a:r>
            <a:r>
              <a:rPr lang="en-US" sz="3200" b="1" dirty="0">
                <a:effectLst>
                  <a:outerShdw blurRad="38100" dist="38100" dir="2700000" algn="tl">
                    <a:srgbClr val="000000">
                      <a:alpha val="43137"/>
                    </a:srgbClr>
                  </a:outerShdw>
                </a:effectLst>
              </a:rPr>
              <a:t>. Siblings -100% </a:t>
            </a:r>
            <a:r>
              <a:rPr lang="en-US" sz="3200" dirty="0">
                <a:effectLst>
                  <a:outerShdw blurRad="38100" dist="38100" dir="2700000" algn="tl">
                    <a:srgbClr val="000000">
                      <a:alpha val="43137"/>
                    </a:srgbClr>
                  </a:outerShdw>
                </a:effectLst>
              </a:rPr>
              <a:t>(Nieces and Nephews) </a:t>
            </a:r>
          </a:p>
          <a:p>
            <a:pPr marL="0" indent="0">
              <a:buNone/>
            </a:pPr>
            <a:r>
              <a:rPr lang="en-US" sz="3200" b="1" dirty="0">
                <a:effectLst>
                  <a:outerShdw blurRad="38100" dist="38100" dir="2700000" algn="tl">
                    <a:srgbClr val="000000">
                      <a:alpha val="43137"/>
                    </a:srgbClr>
                  </a:outerShdw>
                </a:effectLst>
              </a:rPr>
              <a:t>6. Grandparents -100% </a:t>
            </a:r>
          </a:p>
          <a:p>
            <a:pPr marL="0" indent="0">
              <a:buNone/>
            </a:pPr>
            <a:r>
              <a:rPr lang="en-US" sz="3200" b="1" dirty="0">
                <a:effectLst>
                  <a:outerShdw blurRad="38100" dist="38100" dir="2700000" algn="tl">
                    <a:srgbClr val="000000">
                      <a:alpha val="43137"/>
                    </a:srgbClr>
                  </a:outerShdw>
                </a:effectLst>
              </a:rPr>
              <a:t>7. Aunts + Uncles -100% </a:t>
            </a:r>
          </a:p>
          <a:p>
            <a:pPr marL="0" indent="0">
              <a:buNone/>
            </a:pPr>
            <a:r>
              <a:rPr lang="en-US" sz="3200" b="1" dirty="0">
                <a:effectLst>
                  <a:outerShdw blurRad="38100" dist="38100" dir="2700000" algn="tl">
                    <a:srgbClr val="000000">
                      <a:alpha val="43137"/>
                    </a:srgbClr>
                  </a:outerShdw>
                </a:effectLst>
              </a:rPr>
              <a:t>8. Cousins -100% </a:t>
            </a:r>
          </a:p>
          <a:p>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1047250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The State’s Priority: “Administration”</a:t>
            </a:r>
            <a:endParaRPr lang="en-US" dirty="0"/>
          </a:p>
        </p:txBody>
      </p:sp>
      <p:sp>
        <p:nvSpPr>
          <p:cNvPr id="3" name="Content Placeholder 2"/>
          <p:cNvSpPr>
            <a:spLocks noGrp="1"/>
          </p:cNvSpPr>
          <p:nvPr>
            <p:ph idx="1"/>
          </p:nvPr>
        </p:nvSpPr>
        <p:spPr/>
        <p:txBody>
          <a:bodyPr>
            <a:normAutofit lnSpcReduction="10000"/>
          </a:bodyPr>
          <a:lstStyle/>
          <a:p>
            <a:pPr>
              <a:spcBef>
                <a:spcPts val="500"/>
              </a:spcBef>
              <a:buFont typeface="Wingdings" panose="05000000000000000000" pitchFamily="2" charset="2"/>
              <a:buChar char="Ø"/>
            </a:pPr>
            <a:r>
              <a:rPr lang="en-US" sz="2800" b="1" u="sng" dirty="0" smtClean="0">
                <a:effectLst>
                  <a:outerShdw blurRad="38100" dist="38100" dir="2700000" algn="tl">
                    <a:srgbClr val="000000">
                      <a:alpha val="43137"/>
                    </a:srgbClr>
                  </a:outerShdw>
                </a:effectLst>
              </a:rPr>
              <a:t> Will</a:t>
            </a:r>
            <a:endParaRPr lang="en-US" sz="2800" b="1" u="sng" dirty="0">
              <a:effectLst>
                <a:outerShdw blurRad="38100" dist="38100" dir="2700000" algn="tl">
                  <a:srgbClr val="000000">
                    <a:alpha val="43137"/>
                  </a:srgbClr>
                </a:outerShdw>
              </a:effectLst>
            </a:endParaRPr>
          </a:p>
          <a:p>
            <a:pPr lvl="1">
              <a:spcBef>
                <a:spcPts val="500"/>
              </a:spcBef>
              <a:buFont typeface="Wingdings" panose="05000000000000000000" pitchFamily="2" charset="2"/>
              <a:buChar char="q"/>
            </a:pPr>
            <a:r>
              <a:rPr lang="en-US" sz="2400" b="1" dirty="0" smtClean="0">
                <a:effectLst>
                  <a:outerShdw blurRad="38100" dist="38100" dir="2700000" algn="tl">
                    <a:srgbClr val="000000">
                      <a:alpha val="43137"/>
                    </a:srgbClr>
                  </a:outerShdw>
                </a:effectLst>
              </a:rPr>
              <a:t>  Legal </a:t>
            </a:r>
            <a:r>
              <a:rPr lang="en-US" sz="2400" b="1" dirty="0">
                <a:effectLst>
                  <a:outerShdw blurRad="38100" dist="38100" dir="2700000" algn="tl">
                    <a:srgbClr val="000000">
                      <a:alpha val="43137"/>
                    </a:srgbClr>
                  </a:outerShdw>
                </a:effectLst>
              </a:rPr>
              <a:t>Process: </a:t>
            </a:r>
            <a:r>
              <a:rPr lang="en-US" sz="2400" b="1" i="1" u="sng" dirty="0">
                <a:effectLst>
                  <a:outerShdw blurRad="38100" dist="38100" dir="2700000" algn="tl">
                    <a:srgbClr val="000000">
                      <a:alpha val="43137"/>
                    </a:srgbClr>
                  </a:outerShdw>
                </a:effectLst>
              </a:rPr>
              <a:t>Probate</a:t>
            </a:r>
          </a:p>
          <a:p>
            <a:pPr lvl="1">
              <a:spcBef>
                <a:spcPts val="500"/>
              </a:spcBef>
              <a:buFont typeface="Wingdings" panose="05000000000000000000" pitchFamily="2" charset="2"/>
              <a:buChar char="q"/>
            </a:pPr>
            <a:r>
              <a:rPr lang="en-US" sz="2400" b="1" dirty="0" smtClean="0">
                <a:effectLst>
                  <a:outerShdw blurRad="38100" dist="38100" dir="2700000" algn="tl">
                    <a:srgbClr val="000000">
                      <a:alpha val="43137"/>
                    </a:srgbClr>
                  </a:outerShdw>
                </a:effectLst>
              </a:rPr>
              <a:t>  Responsible </a:t>
            </a:r>
            <a:r>
              <a:rPr lang="en-US" sz="2400" b="1" dirty="0">
                <a:effectLst>
                  <a:outerShdw blurRad="38100" dist="38100" dir="2700000" algn="tl">
                    <a:srgbClr val="000000">
                      <a:alpha val="43137"/>
                    </a:srgbClr>
                  </a:outerShdw>
                </a:effectLst>
              </a:rPr>
              <a:t>Party: </a:t>
            </a:r>
            <a:r>
              <a:rPr lang="en-US" sz="2400" b="1" i="1" u="sng" dirty="0">
                <a:effectLst>
                  <a:outerShdw blurRad="38100" dist="38100" dir="2700000" algn="tl">
                    <a:srgbClr val="000000">
                      <a:alpha val="43137"/>
                    </a:srgbClr>
                  </a:outerShdw>
                </a:effectLst>
              </a:rPr>
              <a:t>Executor</a:t>
            </a:r>
          </a:p>
          <a:p>
            <a:pPr lvl="1">
              <a:spcBef>
                <a:spcPts val="500"/>
              </a:spcBef>
              <a:buFont typeface="Wingdings" panose="05000000000000000000" pitchFamily="2" charset="2"/>
              <a:buChar char="q"/>
            </a:pPr>
            <a:r>
              <a:rPr lang="en-US" sz="2400" b="1" dirty="0" smtClean="0">
                <a:effectLst>
                  <a:outerShdw blurRad="38100" dist="38100" dir="2700000" algn="tl">
                    <a:srgbClr val="000000">
                      <a:alpha val="43137"/>
                    </a:srgbClr>
                  </a:outerShdw>
                </a:effectLst>
              </a:rPr>
              <a:t>  Who </a:t>
            </a:r>
            <a:r>
              <a:rPr lang="en-US" sz="2400" b="1" dirty="0">
                <a:effectLst>
                  <a:outerShdw blurRad="38100" dist="38100" dir="2700000" algn="tl">
                    <a:srgbClr val="000000">
                      <a:alpha val="43137"/>
                    </a:srgbClr>
                  </a:outerShdw>
                </a:effectLst>
              </a:rPr>
              <a:t>gets what?: </a:t>
            </a:r>
            <a:r>
              <a:rPr lang="en-US" sz="2400" b="1" i="1" u="sng" dirty="0">
                <a:effectLst>
                  <a:outerShdw blurRad="38100" dist="38100" dir="2700000" algn="tl">
                    <a:srgbClr val="000000">
                      <a:alpha val="43137"/>
                    </a:srgbClr>
                  </a:outerShdw>
                </a:effectLst>
              </a:rPr>
              <a:t>Your choice</a:t>
            </a:r>
          </a:p>
          <a:p>
            <a:pPr marL="446088" lvl="1" indent="0">
              <a:spcBef>
                <a:spcPts val="500"/>
              </a:spcBef>
              <a:buNone/>
            </a:pPr>
            <a:endParaRPr lang="en-US" sz="2400" b="1" dirty="0">
              <a:effectLst>
                <a:outerShdw blurRad="38100" dist="38100" dir="2700000" algn="tl">
                  <a:srgbClr val="000000">
                    <a:alpha val="43137"/>
                  </a:srgbClr>
                </a:outerShdw>
              </a:effectLst>
            </a:endParaRPr>
          </a:p>
          <a:p>
            <a:pPr>
              <a:spcBef>
                <a:spcPts val="500"/>
              </a:spcBef>
              <a:buFont typeface="Wingdings" panose="05000000000000000000" pitchFamily="2" charset="2"/>
              <a:buChar char="Ø"/>
            </a:pPr>
            <a:r>
              <a:rPr lang="en-US" sz="2800" b="1" u="sng" dirty="0" smtClean="0">
                <a:effectLst>
                  <a:outerShdw blurRad="38100" dist="38100" dir="2700000" algn="tl">
                    <a:srgbClr val="000000">
                      <a:alpha val="43137"/>
                    </a:srgbClr>
                  </a:outerShdw>
                </a:effectLst>
              </a:rPr>
              <a:t> No </a:t>
            </a:r>
            <a:r>
              <a:rPr lang="en-US" sz="2800" b="1" u="sng" dirty="0">
                <a:effectLst>
                  <a:outerShdw blurRad="38100" dist="38100" dir="2700000" algn="tl">
                    <a:srgbClr val="000000">
                      <a:alpha val="43137"/>
                    </a:srgbClr>
                  </a:outerShdw>
                </a:effectLst>
              </a:rPr>
              <a:t>Will</a:t>
            </a:r>
          </a:p>
          <a:p>
            <a:pPr lvl="1">
              <a:spcBef>
                <a:spcPts val="500"/>
              </a:spcBef>
              <a:buFont typeface="Wingdings" panose="05000000000000000000" pitchFamily="2" charset="2"/>
              <a:buChar char="q"/>
            </a:pPr>
            <a:r>
              <a:rPr lang="en-US" sz="2400" b="1" dirty="0" smtClean="0">
                <a:effectLst>
                  <a:outerShdw blurRad="38100" dist="38100" dir="2700000" algn="tl">
                    <a:srgbClr val="000000">
                      <a:alpha val="43137"/>
                    </a:srgbClr>
                  </a:outerShdw>
                </a:effectLst>
              </a:rPr>
              <a:t>  Legal </a:t>
            </a:r>
            <a:r>
              <a:rPr lang="en-US" sz="2400" b="1" dirty="0">
                <a:effectLst>
                  <a:outerShdw blurRad="38100" dist="38100" dir="2700000" algn="tl">
                    <a:srgbClr val="000000">
                      <a:alpha val="43137"/>
                    </a:srgbClr>
                  </a:outerShdw>
                </a:effectLst>
              </a:rPr>
              <a:t>Process: </a:t>
            </a:r>
            <a:r>
              <a:rPr lang="en-US" sz="2400" b="1" i="1" u="sng" dirty="0">
                <a:effectLst>
                  <a:outerShdw blurRad="38100" dist="38100" dir="2700000" algn="tl">
                    <a:srgbClr val="000000">
                      <a:alpha val="43137"/>
                    </a:srgbClr>
                  </a:outerShdw>
                </a:effectLst>
              </a:rPr>
              <a:t>Administration</a:t>
            </a:r>
          </a:p>
          <a:p>
            <a:pPr lvl="1">
              <a:spcBef>
                <a:spcPts val="500"/>
              </a:spcBef>
              <a:buFont typeface="Wingdings" panose="05000000000000000000" pitchFamily="2" charset="2"/>
              <a:buChar char="q"/>
            </a:pPr>
            <a:r>
              <a:rPr lang="en-US" sz="2400" b="1" dirty="0" smtClean="0">
                <a:effectLst>
                  <a:outerShdw blurRad="38100" dist="38100" dir="2700000" algn="tl">
                    <a:srgbClr val="000000">
                      <a:alpha val="43137"/>
                    </a:srgbClr>
                  </a:outerShdw>
                </a:effectLst>
              </a:rPr>
              <a:t>  Responsible </a:t>
            </a:r>
            <a:r>
              <a:rPr lang="en-US" sz="2400" b="1" dirty="0">
                <a:effectLst>
                  <a:outerShdw blurRad="38100" dist="38100" dir="2700000" algn="tl">
                    <a:srgbClr val="000000">
                      <a:alpha val="43137"/>
                    </a:srgbClr>
                  </a:outerShdw>
                </a:effectLst>
              </a:rPr>
              <a:t>Party: </a:t>
            </a:r>
            <a:r>
              <a:rPr lang="en-US" sz="2400" b="1" i="1" u="sng" dirty="0">
                <a:effectLst>
                  <a:outerShdw blurRad="38100" dist="38100" dir="2700000" algn="tl">
                    <a:srgbClr val="000000">
                      <a:alpha val="43137"/>
                    </a:srgbClr>
                  </a:outerShdw>
                </a:effectLst>
              </a:rPr>
              <a:t>Administrator</a:t>
            </a:r>
          </a:p>
          <a:p>
            <a:pPr lvl="1">
              <a:spcBef>
                <a:spcPts val="500"/>
              </a:spcBef>
              <a:buFont typeface="Wingdings" panose="05000000000000000000" pitchFamily="2" charset="2"/>
              <a:buChar char="q"/>
            </a:pPr>
            <a:r>
              <a:rPr lang="en-US" sz="2400" b="1" dirty="0" smtClean="0">
                <a:effectLst>
                  <a:outerShdw blurRad="38100" dist="38100" dir="2700000" algn="tl">
                    <a:srgbClr val="000000">
                      <a:alpha val="43137"/>
                    </a:srgbClr>
                  </a:outerShdw>
                </a:effectLst>
              </a:rPr>
              <a:t>  Who </a:t>
            </a:r>
            <a:r>
              <a:rPr lang="en-US" sz="2400" b="1" dirty="0">
                <a:effectLst>
                  <a:outerShdw blurRad="38100" dist="38100" dir="2700000" algn="tl">
                    <a:srgbClr val="000000">
                      <a:alpha val="43137"/>
                    </a:srgbClr>
                  </a:outerShdw>
                </a:effectLst>
              </a:rPr>
              <a:t>gets what?: </a:t>
            </a:r>
            <a:r>
              <a:rPr lang="en-US" sz="2400" b="1" i="1" u="sng" dirty="0">
                <a:effectLst>
                  <a:outerShdw blurRad="38100" dist="38100" dir="2700000" algn="tl">
                    <a:srgbClr val="000000">
                      <a:alpha val="43137"/>
                    </a:srgbClr>
                  </a:outerShdw>
                </a:effectLst>
              </a:rPr>
              <a:t>State default</a:t>
            </a:r>
          </a:p>
          <a:p>
            <a:endParaRPr lang="en-US" dirty="0"/>
          </a:p>
        </p:txBody>
      </p:sp>
      <p:sp>
        <p:nvSpPr>
          <p:cNvPr id="5" name="Rectangle 4"/>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1184990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effectLst>
                  <a:outerShdw blurRad="38100" dist="38100" dir="2700000" algn="tl">
                    <a:srgbClr val="000000">
                      <a:alpha val="43137"/>
                    </a:srgbClr>
                  </a:outerShdw>
                </a:effectLst>
              </a:rPr>
              <a:t>The State’s </a:t>
            </a:r>
            <a:r>
              <a:rPr lang="en-US" b="1" dirty="0" smtClean="0">
                <a:solidFill>
                  <a:schemeClr val="tx2"/>
                </a:solidFill>
                <a:effectLst>
                  <a:outerShdw blurRad="38100" dist="38100" dir="2700000" algn="tl">
                    <a:srgbClr val="000000">
                      <a:alpha val="43137"/>
                    </a:srgbClr>
                  </a:outerShdw>
                </a:effectLst>
              </a:rPr>
              <a:t>Priority</a:t>
            </a:r>
            <a:r>
              <a:rPr lang="en-US" b="1" dirty="0">
                <a:solidFill>
                  <a:schemeClr val="tx2"/>
                </a:solidFill>
                <a:effectLst>
                  <a:outerShdw blurRad="38100" dist="38100" dir="2700000" algn="tl">
                    <a:srgbClr val="000000">
                      <a:alpha val="43137"/>
                    </a:srgbClr>
                  </a:outerShdw>
                </a:effectLst>
              </a:rPr>
              <a:t> </a:t>
            </a:r>
            <a:r>
              <a:rPr lang="en-US" b="1" dirty="0" smtClean="0">
                <a:solidFill>
                  <a:schemeClr val="tx2"/>
                </a:solidFill>
                <a:effectLst>
                  <a:outerShdw blurRad="38100" dist="38100" dir="2700000" algn="tl">
                    <a:srgbClr val="000000">
                      <a:alpha val="43137"/>
                    </a:srgbClr>
                  </a:outerShdw>
                </a:effectLst>
              </a:rPr>
              <a:t>Controls A </a:t>
            </a:r>
            <a:r>
              <a:rPr lang="en-US" b="1" dirty="0">
                <a:solidFill>
                  <a:schemeClr val="tx2"/>
                </a:solidFill>
                <a:effectLst>
                  <a:outerShdw blurRad="38100" dist="38100" dir="2700000" algn="tl">
                    <a:srgbClr val="000000">
                      <a:alpha val="43137"/>
                    </a:srgbClr>
                  </a:outerShdw>
                </a:effectLst>
              </a:rPr>
              <a:t>L</a:t>
            </a:r>
            <a:r>
              <a:rPr lang="en-US" b="1" dirty="0" smtClean="0">
                <a:solidFill>
                  <a:schemeClr val="tx2"/>
                </a:solidFill>
                <a:effectLst>
                  <a:outerShdw blurRad="38100" dist="38100" dir="2700000" algn="tl">
                    <a:srgbClr val="000000">
                      <a:alpha val="43137"/>
                    </a:srgbClr>
                  </a:outerShdw>
                </a:effectLst>
              </a:rPr>
              <a:t>ot About Wills </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endParaRPr lang="en-US" sz="3000" dirty="0" smtClean="0">
              <a:effectLst>
                <a:outerShdw blurRad="38100" dist="38100" dir="2700000" algn="tl">
                  <a:srgbClr val="000000">
                    <a:alpha val="43137"/>
                  </a:srgbClr>
                </a:outerShdw>
              </a:effectLst>
            </a:endParaRP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Who </a:t>
            </a:r>
            <a:r>
              <a:rPr lang="en-US" sz="3200" b="1" dirty="0">
                <a:effectLst>
                  <a:outerShdw blurRad="38100" dist="38100" dir="2700000" algn="tl">
                    <a:srgbClr val="000000">
                      <a:alpha val="43137"/>
                    </a:srgbClr>
                  </a:outerShdw>
                </a:effectLst>
              </a:rPr>
              <a:t>gets what money if there is no </a:t>
            </a:r>
            <a:r>
              <a:rPr lang="en-US" sz="3200" b="1" dirty="0" smtClean="0">
                <a:effectLst>
                  <a:outerShdw blurRad="38100" dist="38100" dir="2700000" algn="tl">
                    <a:srgbClr val="000000">
                      <a:alpha val="43137"/>
                    </a:srgbClr>
                  </a:outerShdw>
                </a:effectLst>
              </a:rPr>
              <a:t>        Will</a:t>
            </a:r>
            <a:endParaRPr lang="en-US" sz="3200" b="1" dirty="0">
              <a:effectLst>
                <a:outerShdw blurRad="38100" dist="38100" dir="2700000" algn="tl">
                  <a:srgbClr val="000000">
                    <a:alpha val="43137"/>
                  </a:srgbClr>
                </a:outerShdw>
              </a:effectLst>
            </a:endParaRP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Who </a:t>
            </a:r>
            <a:r>
              <a:rPr lang="en-US" sz="3200" b="1" dirty="0">
                <a:effectLst>
                  <a:outerShdw blurRad="38100" dist="38100" dir="2700000" algn="tl">
                    <a:srgbClr val="000000">
                      <a:alpha val="43137"/>
                    </a:srgbClr>
                  </a:outerShdw>
                </a:effectLst>
              </a:rPr>
              <a:t>gets put on notice if there is a Will</a:t>
            </a: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Who </a:t>
            </a:r>
            <a:r>
              <a:rPr lang="en-US" sz="3200" b="1" dirty="0">
                <a:effectLst>
                  <a:outerShdw blurRad="38100" dist="38100" dir="2700000" algn="tl">
                    <a:srgbClr val="000000">
                      <a:alpha val="43137"/>
                    </a:srgbClr>
                  </a:outerShdw>
                </a:effectLst>
              </a:rPr>
              <a:t>has the best right to serve as Executor / Administrator</a:t>
            </a: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Who </a:t>
            </a:r>
            <a:r>
              <a:rPr lang="en-US" sz="3200" b="1" dirty="0">
                <a:effectLst>
                  <a:outerShdw blurRad="38100" dist="38100" dir="2700000" algn="tl">
                    <a:srgbClr val="000000">
                      <a:alpha val="43137"/>
                    </a:srgbClr>
                  </a:outerShdw>
                </a:effectLst>
              </a:rPr>
              <a:t>can legally contest the Will</a:t>
            </a:r>
          </a:p>
          <a:p>
            <a:pPr marL="0" indent="0">
              <a:buNone/>
            </a:pPr>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3216108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Those Denied In The State’s Will For You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b="1" dirty="0">
                <a:effectLst>
                  <a:outerShdw blurRad="38100" dist="38100" dir="2700000" algn="tl">
                    <a:srgbClr val="000000">
                      <a:alpha val="43137"/>
                    </a:srgbClr>
                  </a:outerShdw>
                </a:effectLst>
              </a:rPr>
              <a:t>1. Life Partners </a:t>
            </a:r>
          </a:p>
          <a:p>
            <a:pPr marL="0" indent="0">
              <a:buNone/>
            </a:pPr>
            <a:r>
              <a:rPr lang="en-US" sz="2800" b="1" dirty="0">
                <a:effectLst>
                  <a:outerShdw blurRad="38100" dist="38100" dir="2700000" algn="tl">
                    <a:srgbClr val="000000">
                      <a:alpha val="43137"/>
                    </a:srgbClr>
                  </a:outerShdw>
                </a:effectLst>
              </a:rPr>
              <a:t>2. Friends </a:t>
            </a:r>
          </a:p>
          <a:p>
            <a:pPr marL="0" indent="0">
              <a:buNone/>
            </a:pPr>
            <a:r>
              <a:rPr lang="en-US" sz="2800" b="1" dirty="0">
                <a:effectLst>
                  <a:outerShdw blurRad="38100" dist="38100" dir="2700000" algn="tl">
                    <a:srgbClr val="000000">
                      <a:alpha val="43137"/>
                    </a:srgbClr>
                  </a:outerShdw>
                </a:effectLst>
              </a:rPr>
              <a:t>3. Those people not in line in the priority list</a:t>
            </a:r>
          </a:p>
          <a:p>
            <a:pPr lvl="1">
              <a:buFont typeface="Arial" panose="020B0604020202020204" pitchFamily="34" charset="0"/>
              <a:buChar char="•"/>
            </a:pPr>
            <a:r>
              <a:rPr lang="en-US" sz="2800" b="1" dirty="0">
                <a:effectLst>
                  <a:outerShdw blurRad="38100" dist="38100" dir="2700000" algn="tl">
                    <a:srgbClr val="000000">
                      <a:alpha val="43137"/>
                    </a:srgbClr>
                  </a:outerShdw>
                </a:effectLst>
              </a:rPr>
              <a:t>Step-Children; non-adopted children </a:t>
            </a:r>
          </a:p>
          <a:p>
            <a:pPr marL="0" indent="0">
              <a:buNone/>
            </a:pPr>
            <a:r>
              <a:rPr lang="en-US" sz="2800" b="1" dirty="0">
                <a:effectLst>
                  <a:outerShdw blurRad="38100" dist="38100" dir="2700000" algn="tl">
                    <a:srgbClr val="000000">
                      <a:alpha val="43137"/>
                    </a:srgbClr>
                  </a:outerShdw>
                </a:effectLst>
              </a:rPr>
              <a:t>4. Pets </a:t>
            </a:r>
          </a:p>
          <a:p>
            <a:pPr marL="0" indent="0">
              <a:buNone/>
            </a:pPr>
            <a:r>
              <a:rPr lang="en-US" sz="2800" b="1" dirty="0">
                <a:effectLst>
                  <a:outerShdw blurRad="38100" dist="38100" dir="2700000" algn="tl">
                    <a:srgbClr val="000000">
                      <a:alpha val="43137"/>
                    </a:srgbClr>
                  </a:outerShdw>
                </a:effectLst>
              </a:rPr>
              <a:t>5. Organizations and Institutions </a:t>
            </a:r>
          </a:p>
          <a:p>
            <a:pPr marL="0" indent="0">
              <a:buNone/>
            </a:pPr>
            <a:r>
              <a:rPr lang="en-US" sz="2800" b="1" dirty="0">
                <a:effectLst>
                  <a:outerShdw blurRad="38100" dist="38100" dir="2700000" algn="tl">
                    <a:srgbClr val="000000">
                      <a:alpha val="43137"/>
                    </a:srgbClr>
                  </a:outerShdw>
                </a:effectLst>
              </a:rPr>
              <a:t>6. Business Partners </a:t>
            </a:r>
          </a:p>
          <a:p>
            <a:pPr marL="0" indent="0">
              <a:buNone/>
            </a:pPr>
            <a:r>
              <a:rPr lang="en-US" sz="2800" b="1" dirty="0">
                <a:effectLst>
                  <a:outerShdw blurRad="38100" dist="38100" dir="2700000" algn="tl">
                    <a:srgbClr val="000000">
                      <a:alpha val="43137"/>
                    </a:srgbClr>
                  </a:outerShdw>
                </a:effectLst>
              </a:rPr>
              <a:t>7. Specific Gifts to Specific People </a:t>
            </a:r>
          </a:p>
          <a:p>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89331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Facts </a:t>
            </a:r>
            <a:r>
              <a:rPr lang="en-US" b="1" dirty="0">
                <a:solidFill>
                  <a:schemeClr val="tx2"/>
                </a:solidFill>
                <a:effectLst>
                  <a:outerShdw blurRad="38100" dist="38100" dir="2700000" algn="tl">
                    <a:srgbClr val="000000">
                      <a:alpha val="43137"/>
                    </a:srgbClr>
                  </a:outerShdw>
                </a:effectLst>
              </a:rPr>
              <a:t>About Wills</a:t>
            </a:r>
            <a:endParaRPr lang="en-US" dirty="0"/>
          </a:p>
        </p:txBody>
      </p:sp>
      <p:sp>
        <p:nvSpPr>
          <p:cNvPr id="3" name="Content Placeholder 2"/>
          <p:cNvSpPr>
            <a:spLocks noGrp="1"/>
          </p:cNvSpPr>
          <p:nvPr>
            <p:ph idx="1"/>
          </p:nvPr>
        </p:nvSpPr>
        <p:spPr>
          <a:xfrm>
            <a:off x="838200" y="1752600"/>
            <a:ext cx="7467600" cy="4267200"/>
          </a:xfrm>
        </p:spPr>
        <p:txBody>
          <a:bodyPr>
            <a:noAutofit/>
          </a:bodyPr>
          <a:lstStyle/>
          <a:p>
            <a:pPr>
              <a:buFont typeface="Wingdings" panose="05000000000000000000" pitchFamily="2" charset="2"/>
              <a:buChar char="q"/>
            </a:pPr>
            <a:r>
              <a:rPr lang="en-US" sz="2200" b="1" dirty="0" smtClean="0">
                <a:effectLst>
                  <a:outerShdw blurRad="38100" dist="38100" dir="2700000" algn="tl">
                    <a:srgbClr val="000000">
                      <a:alpha val="43137"/>
                    </a:srgbClr>
                  </a:outerShdw>
                </a:effectLst>
              </a:rPr>
              <a:t>  A </a:t>
            </a:r>
            <a:r>
              <a:rPr lang="en-US" sz="2200" b="1" dirty="0">
                <a:effectLst>
                  <a:outerShdw blurRad="38100" dist="38100" dir="2700000" algn="tl">
                    <a:srgbClr val="000000">
                      <a:alpha val="43137"/>
                    </a:srgbClr>
                  </a:outerShdw>
                </a:effectLst>
              </a:rPr>
              <a:t>Will isn’t public until you die and it is submitted to the Surrogate’s Court</a:t>
            </a:r>
          </a:p>
          <a:p>
            <a:pPr>
              <a:buFont typeface="Wingdings" panose="05000000000000000000" pitchFamily="2" charset="2"/>
              <a:buChar char="q"/>
            </a:pPr>
            <a:r>
              <a:rPr lang="en-US" sz="2200" b="1" dirty="0" smtClean="0">
                <a:effectLst>
                  <a:outerShdw blurRad="38100" dist="38100" dir="2700000" algn="tl">
                    <a:srgbClr val="000000">
                      <a:alpha val="43137"/>
                    </a:srgbClr>
                  </a:outerShdw>
                </a:effectLst>
              </a:rPr>
              <a:t>  The </a:t>
            </a:r>
            <a:r>
              <a:rPr lang="en-US" sz="2200" b="1" dirty="0">
                <a:effectLst>
                  <a:outerShdw blurRad="38100" dist="38100" dir="2700000" algn="tl">
                    <a:srgbClr val="000000">
                      <a:alpha val="43137"/>
                    </a:srgbClr>
                  </a:outerShdw>
                </a:effectLst>
              </a:rPr>
              <a:t>court only Probates original Wills (photocopies need to be proven valid)</a:t>
            </a:r>
          </a:p>
          <a:p>
            <a:pPr>
              <a:buFont typeface="Wingdings" panose="05000000000000000000" pitchFamily="2" charset="2"/>
              <a:buChar char="q"/>
            </a:pPr>
            <a:r>
              <a:rPr lang="en-US" sz="2200" b="1" dirty="0" smtClean="0">
                <a:effectLst>
                  <a:outerShdw blurRad="38100" dist="38100" dir="2700000" algn="tl">
                    <a:srgbClr val="000000">
                      <a:alpha val="43137"/>
                    </a:srgbClr>
                  </a:outerShdw>
                </a:effectLst>
              </a:rPr>
              <a:t>  If </a:t>
            </a:r>
            <a:r>
              <a:rPr lang="en-US" sz="2200" b="1" dirty="0">
                <a:effectLst>
                  <a:outerShdw blurRad="38100" dist="38100" dir="2700000" algn="tl">
                    <a:srgbClr val="000000">
                      <a:alpha val="43137"/>
                    </a:srgbClr>
                  </a:outerShdw>
                </a:effectLst>
              </a:rPr>
              <a:t>a valid party cannot be found, the judge appoints a “Guardian Ad Litem”</a:t>
            </a:r>
          </a:p>
          <a:p>
            <a:pPr>
              <a:buFont typeface="Wingdings" panose="05000000000000000000" pitchFamily="2" charset="2"/>
              <a:buChar char="q"/>
            </a:pPr>
            <a:r>
              <a:rPr lang="en-US" sz="2200" b="1" dirty="0" smtClean="0">
                <a:effectLst>
                  <a:outerShdw blurRad="38100" dist="38100" dir="2700000" algn="tl">
                    <a:srgbClr val="000000">
                      <a:alpha val="43137"/>
                    </a:srgbClr>
                  </a:outerShdw>
                </a:effectLst>
              </a:rPr>
              <a:t>  If </a:t>
            </a:r>
            <a:r>
              <a:rPr lang="en-US" sz="2200" b="1" dirty="0">
                <a:effectLst>
                  <a:outerShdw blurRad="38100" dist="38100" dir="2700000" algn="tl">
                    <a:srgbClr val="000000">
                      <a:alpha val="43137"/>
                    </a:srgbClr>
                  </a:outerShdw>
                </a:effectLst>
              </a:rPr>
              <a:t>the “Testator” tells you one thing, but the Will says something else, the Will wins</a:t>
            </a:r>
          </a:p>
          <a:p>
            <a:pPr lvl="1">
              <a:buFont typeface="Wingdings" panose="05000000000000000000" pitchFamily="2" charset="2"/>
              <a:buChar char="§"/>
            </a:pPr>
            <a:r>
              <a:rPr lang="en-US" b="1" dirty="0" smtClean="0">
                <a:effectLst>
                  <a:outerShdw blurRad="38100" dist="38100" dir="2700000" algn="tl">
                    <a:srgbClr val="000000">
                      <a:alpha val="43137"/>
                    </a:srgbClr>
                  </a:outerShdw>
                </a:effectLst>
              </a:rPr>
              <a:t>Ex</a:t>
            </a:r>
            <a:r>
              <a:rPr lang="en-US" b="1" dirty="0">
                <a:effectLst>
                  <a:outerShdw blurRad="38100" dist="38100" dir="2700000" algn="tl">
                    <a:srgbClr val="000000">
                      <a:alpha val="43137"/>
                    </a:srgbClr>
                  </a:outerShdw>
                </a:effectLst>
              </a:rPr>
              <a:t>: Mom tells you that you get her jewelry, the Will says your sister gets it </a:t>
            </a:r>
            <a:r>
              <a:rPr lang="en-US" sz="2000" dirty="0">
                <a:solidFill>
                  <a:schemeClr val="accent4"/>
                </a:solidFill>
                <a:sym typeface="Wingdings" panose="05000000000000000000" pitchFamily="2" charset="2"/>
              </a:rPr>
              <a:t></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your sister gets the jewelry</a:t>
            </a:r>
          </a:p>
          <a:p>
            <a:pPr lvl="1">
              <a:buFont typeface="Wingdings" panose="05000000000000000000" pitchFamily="2" charset="2"/>
              <a:buChar char="§"/>
            </a:pPr>
            <a:r>
              <a:rPr lang="en-US" b="1" dirty="0" smtClean="0">
                <a:effectLst>
                  <a:outerShdw blurRad="38100" dist="38100" dir="2700000" algn="tl">
                    <a:srgbClr val="000000">
                      <a:alpha val="43137"/>
                    </a:srgbClr>
                  </a:outerShdw>
                </a:effectLst>
              </a:rPr>
              <a:t>NO </a:t>
            </a:r>
            <a:r>
              <a:rPr lang="en-US" b="1" dirty="0">
                <a:effectLst>
                  <a:outerShdw blurRad="38100" dist="38100" dir="2700000" algn="tl">
                    <a:srgbClr val="000000">
                      <a:alpha val="43137"/>
                    </a:srgbClr>
                  </a:outerShdw>
                </a:effectLst>
              </a:rPr>
              <a:t>“Dead Man’s Rule” in New York</a:t>
            </a:r>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2075683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effectLst>
                  <a:outerShdw blurRad="38100" dist="38100" dir="2700000" algn="tl">
                    <a:srgbClr val="000000">
                      <a:alpha val="43137"/>
                    </a:srgbClr>
                  </a:outerShdw>
                </a:effectLst>
              </a:rPr>
              <a:t>Facts About Wills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b="1" dirty="0" smtClean="0">
                <a:effectLst>
                  <a:outerShdw blurRad="38100" dist="38100" dir="2700000" algn="tl">
                    <a:srgbClr val="000000">
                      <a:alpha val="43137"/>
                    </a:srgbClr>
                  </a:outerShdw>
                </a:effectLst>
              </a:rPr>
              <a:t>  Minors </a:t>
            </a:r>
            <a:r>
              <a:rPr lang="en-US" b="1" dirty="0">
                <a:effectLst>
                  <a:outerShdw blurRad="38100" dist="38100" dir="2700000" algn="tl">
                    <a:srgbClr val="000000">
                      <a:alpha val="43137"/>
                    </a:srgbClr>
                  </a:outerShdw>
                </a:effectLst>
              </a:rPr>
              <a:t>(under 18 years old) cannot receive money directly from a Will: GAL appointed</a:t>
            </a: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You </a:t>
            </a:r>
            <a:r>
              <a:rPr lang="en-US" b="1" i="1" dirty="0">
                <a:effectLst>
                  <a:outerShdw blurRad="38100" dist="38100" dir="2700000" algn="tl">
                    <a:srgbClr val="000000">
                      <a:alpha val="43137"/>
                    </a:srgbClr>
                  </a:outerShdw>
                </a:effectLst>
              </a:rPr>
              <a:t>CANNOT </a:t>
            </a:r>
            <a:r>
              <a:rPr lang="en-US" b="1" dirty="0">
                <a:effectLst>
                  <a:outerShdw blurRad="38100" dist="38100" dir="2700000" algn="tl">
                    <a:srgbClr val="000000">
                      <a:alpha val="43137"/>
                    </a:srgbClr>
                  </a:outerShdw>
                </a:effectLst>
              </a:rPr>
              <a:t>completely disinherit </a:t>
            </a:r>
            <a:r>
              <a:rPr lang="en-US" b="1" dirty="0" smtClean="0">
                <a:effectLst>
                  <a:outerShdw blurRad="38100" dist="38100" dir="2700000" algn="tl">
                    <a:srgbClr val="000000">
                      <a:alpha val="43137"/>
                    </a:srgbClr>
                  </a:outerShdw>
                </a:effectLst>
              </a:rPr>
              <a:t> your </a:t>
            </a:r>
            <a:r>
              <a:rPr lang="en-US" b="1" dirty="0">
                <a:effectLst>
                  <a:outerShdw blurRad="38100" dist="38100" dir="2700000" algn="tl">
                    <a:srgbClr val="000000">
                      <a:alpha val="43137"/>
                    </a:srgbClr>
                  </a:outerShdw>
                </a:effectLst>
              </a:rPr>
              <a:t>spouse: They may elect to receive 1/3 of your TOTAL estate</a:t>
            </a: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You</a:t>
            </a:r>
            <a:r>
              <a:rPr lang="en-US" b="1" i="1" dirty="0" smtClean="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CAN </a:t>
            </a:r>
            <a:r>
              <a:rPr lang="en-US" b="1" dirty="0">
                <a:effectLst>
                  <a:outerShdw blurRad="38100" dist="38100" dir="2700000" algn="tl">
                    <a:srgbClr val="000000">
                      <a:alpha val="43137"/>
                    </a:srgbClr>
                  </a:outerShdw>
                </a:effectLst>
              </a:rPr>
              <a:t>disinherit your children</a:t>
            </a: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A </a:t>
            </a:r>
            <a:r>
              <a:rPr lang="en-US" b="1" dirty="0">
                <a:effectLst>
                  <a:outerShdw blurRad="38100" dist="38100" dir="2700000" algn="tl">
                    <a:srgbClr val="000000">
                      <a:alpha val="43137"/>
                    </a:srgbClr>
                  </a:outerShdw>
                </a:effectLst>
              </a:rPr>
              <a:t>valid Will is also valid in all 50 states, US territories and many other countries</a:t>
            </a: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Small </a:t>
            </a:r>
            <a:r>
              <a:rPr lang="en-US" b="1" dirty="0">
                <a:effectLst>
                  <a:outerShdw blurRad="38100" dist="38100" dir="2700000" algn="tl">
                    <a:srgbClr val="000000">
                      <a:alpha val="43137"/>
                    </a:srgbClr>
                  </a:outerShdw>
                </a:effectLst>
              </a:rPr>
              <a:t>bequests cost money to give out</a:t>
            </a: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Execution </a:t>
            </a:r>
            <a:r>
              <a:rPr lang="en-US" b="1" dirty="0">
                <a:effectLst>
                  <a:outerShdw blurRad="38100" dist="38100" dir="2700000" algn="tl">
                    <a:srgbClr val="000000">
                      <a:alpha val="43137"/>
                    </a:srgbClr>
                  </a:outerShdw>
                </a:effectLst>
              </a:rPr>
              <a:t>(signing and witnessing) is just as important as the actual contents of the Will</a:t>
            </a:r>
          </a:p>
          <a:p>
            <a:pPr marL="0" indent="0">
              <a:buNone/>
            </a:pPr>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3231849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List Of Who Gets Paid First</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Funeral </a:t>
            </a:r>
            <a:r>
              <a:rPr lang="en-US" sz="3200" b="1" dirty="0">
                <a:effectLst>
                  <a:outerShdw blurRad="38100" dist="38100" dir="2700000" algn="tl">
                    <a:srgbClr val="000000">
                      <a:alpha val="43137"/>
                    </a:srgbClr>
                  </a:outerShdw>
                </a:effectLst>
              </a:rPr>
              <a:t>Home &amp; Burial Costs</a:t>
            </a: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Attorney </a:t>
            </a:r>
            <a:r>
              <a:rPr lang="en-US" sz="3200" b="1" dirty="0">
                <a:effectLst>
                  <a:outerShdw blurRad="38100" dist="38100" dir="2700000" algn="tl">
                    <a:srgbClr val="000000">
                      <a:alpha val="43137"/>
                    </a:srgbClr>
                  </a:outerShdw>
                </a:effectLst>
              </a:rPr>
              <a:t>&amp; Court Fees</a:t>
            </a: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Executor </a:t>
            </a:r>
            <a:r>
              <a:rPr lang="en-US" sz="3200" b="1" dirty="0">
                <a:effectLst>
                  <a:outerShdw blurRad="38100" dist="38100" dir="2700000" algn="tl">
                    <a:srgbClr val="000000">
                      <a:alpha val="43137"/>
                    </a:srgbClr>
                  </a:outerShdw>
                </a:effectLst>
              </a:rPr>
              <a:t>Fees</a:t>
            </a: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Preferred </a:t>
            </a:r>
            <a:r>
              <a:rPr lang="en-US" sz="3200" b="1" dirty="0">
                <a:effectLst>
                  <a:outerShdw blurRad="38100" dist="38100" dir="2700000" algn="tl">
                    <a:srgbClr val="000000">
                      <a:alpha val="43137"/>
                    </a:srgbClr>
                  </a:outerShdw>
                </a:effectLst>
              </a:rPr>
              <a:t>Creditors </a:t>
            </a:r>
          </a:p>
          <a:p>
            <a:pPr marL="0" indent="0">
              <a:buNone/>
            </a:pP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Government, mortgage)</a:t>
            </a: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Non-preferred </a:t>
            </a:r>
            <a:r>
              <a:rPr lang="en-US" sz="3200" b="1" dirty="0">
                <a:effectLst>
                  <a:outerShdw blurRad="38100" dist="38100" dir="2700000" algn="tl">
                    <a:srgbClr val="000000">
                      <a:alpha val="43137"/>
                    </a:srgbClr>
                  </a:outerShdw>
                </a:effectLst>
              </a:rPr>
              <a:t>Creditors </a:t>
            </a:r>
            <a:endParaRPr lang="en-US" sz="3200" b="1" dirty="0" smtClean="0">
              <a:effectLst>
                <a:outerShdw blurRad="38100" dist="38100" dir="2700000" algn="tl">
                  <a:srgbClr val="000000">
                    <a:alpha val="43137"/>
                  </a:srgbClr>
                </a:outerShdw>
              </a:effectLst>
            </a:endParaRPr>
          </a:p>
          <a:p>
            <a:pPr marL="0" indent="0">
              <a:buNone/>
            </a:pP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everyone else)</a:t>
            </a: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Beneficiaries </a:t>
            </a:r>
            <a:r>
              <a:rPr lang="en-US" sz="3200" b="1" dirty="0">
                <a:effectLst>
                  <a:outerShdw blurRad="38100" dist="38100" dir="2700000" algn="tl">
                    <a:srgbClr val="000000">
                      <a:alpha val="43137"/>
                    </a:srgbClr>
                  </a:outerShdw>
                </a:effectLst>
              </a:rPr>
              <a:t>in Will </a:t>
            </a:r>
            <a:endParaRPr lang="en-US" sz="3200" b="1" dirty="0" smtClean="0">
              <a:effectLst>
                <a:outerShdw blurRad="38100" dist="38100" dir="2700000" algn="tl">
                  <a:srgbClr val="000000">
                    <a:alpha val="43137"/>
                  </a:srgbClr>
                </a:outerShdw>
              </a:effectLst>
            </a:endParaRPr>
          </a:p>
          <a:p>
            <a:pPr marL="0" indent="0">
              <a:buNone/>
            </a:pPr>
            <a:r>
              <a:rPr lang="en-US" sz="3200" b="1" dirty="0" smtClean="0">
                <a:effectLst>
                  <a:outerShdw blurRad="38100" dist="38100" dir="2700000" algn="tl">
                    <a:srgbClr val="000000">
                      <a:alpha val="43137"/>
                    </a:srgbClr>
                  </a:outerShdw>
                </a:effectLst>
              </a:rPr>
              <a:t>      (or Administration</a:t>
            </a:r>
            <a:r>
              <a:rPr lang="en-US" sz="3200" b="1" dirty="0">
                <a:effectLst>
                  <a:outerShdw blurRad="38100" dist="38100" dir="2700000" algn="tl">
                    <a:srgbClr val="000000">
                      <a:alpha val="43137"/>
                    </a:srgbClr>
                  </a:outerShdw>
                </a:effectLst>
              </a:rPr>
              <a:t>)</a:t>
            </a:r>
          </a:p>
          <a:p>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382899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What You Should Think About Before You See a Lawyer</a:t>
            </a:r>
            <a:endParaRPr lang="en-US" dirty="0"/>
          </a:p>
        </p:txBody>
      </p:sp>
      <p:sp>
        <p:nvSpPr>
          <p:cNvPr id="3" name="Content Placeholder 2"/>
          <p:cNvSpPr>
            <a:spLocks noGrp="1"/>
          </p:cNvSpPr>
          <p:nvPr>
            <p:ph idx="1"/>
          </p:nvPr>
        </p:nvSpPr>
        <p:spPr>
          <a:xfrm>
            <a:off x="838200" y="2286000"/>
            <a:ext cx="7467600" cy="3703725"/>
          </a:xfrm>
        </p:spPr>
        <p:txBody>
          <a:bodyPr/>
          <a:lstStyle/>
          <a:p>
            <a:pPr>
              <a:buFont typeface="Wingdings" panose="05000000000000000000" pitchFamily="2" charset="2"/>
              <a:buChar char="q"/>
            </a:pPr>
            <a:endParaRPr lang="en-US" b="1" dirty="0" smtClean="0">
              <a:effectLst>
                <a:outerShdw blurRad="38100" dist="38100" dir="2700000" algn="tl">
                  <a:srgbClr val="000000">
                    <a:alpha val="43137"/>
                  </a:srgbClr>
                </a:outerShdw>
              </a:effectLst>
            </a:endParaRP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Who </a:t>
            </a:r>
            <a:r>
              <a:rPr lang="en-US" b="1" dirty="0">
                <a:effectLst>
                  <a:outerShdw blurRad="38100" dist="38100" dir="2700000" algn="tl">
                    <a:srgbClr val="000000">
                      <a:alpha val="43137"/>
                    </a:srgbClr>
                  </a:outerShdw>
                </a:effectLst>
              </a:rPr>
              <a:t>will serve as your </a:t>
            </a:r>
            <a:r>
              <a:rPr lang="en-US" b="1" dirty="0" smtClean="0">
                <a:effectLst>
                  <a:outerShdw blurRad="38100" dist="38100" dir="2700000" algn="tl">
                    <a:srgbClr val="000000">
                      <a:alpha val="43137"/>
                    </a:srgbClr>
                  </a:outerShdw>
                </a:effectLst>
              </a:rPr>
              <a:t>executor? </a:t>
            </a:r>
            <a:r>
              <a:rPr lang="en-US" b="1" dirty="0">
                <a:effectLst>
                  <a:outerShdw blurRad="38100" dist="38100" dir="2700000" algn="tl">
                    <a:srgbClr val="000000">
                      <a:alpha val="43137"/>
                    </a:srgbClr>
                  </a:outerShdw>
                </a:effectLst>
              </a:rPr>
              <a:t>Who will be the </a:t>
            </a:r>
            <a:r>
              <a:rPr lang="en-US" b="1" dirty="0" smtClean="0">
                <a:effectLst>
                  <a:outerShdw blurRad="38100" dist="38100" dir="2700000" algn="tl">
                    <a:srgbClr val="000000">
                      <a:alpha val="43137"/>
                    </a:srgbClr>
                  </a:outerShdw>
                </a:effectLst>
              </a:rPr>
              <a:t>back-up?</a:t>
            </a:r>
            <a:endParaRPr lang="en-US" b="1" dirty="0">
              <a:effectLst>
                <a:outerShdw blurRad="38100" dist="38100" dir="2700000" algn="tl">
                  <a:srgbClr val="000000">
                    <a:alpha val="43137"/>
                  </a:srgbClr>
                </a:outerShdw>
              </a:effectLst>
            </a:endParaRP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If </a:t>
            </a:r>
            <a:r>
              <a:rPr lang="en-US" b="1" dirty="0">
                <a:effectLst>
                  <a:outerShdw blurRad="38100" dist="38100" dir="2700000" algn="tl">
                    <a:srgbClr val="000000">
                      <a:alpha val="43137"/>
                    </a:srgbClr>
                  </a:outerShdw>
                </a:effectLst>
              </a:rPr>
              <a:t>you have minor children, who will be their guardian, who will be the </a:t>
            </a:r>
            <a:r>
              <a:rPr lang="en-US" b="1" dirty="0" smtClean="0">
                <a:effectLst>
                  <a:outerShdw blurRad="38100" dist="38100" dir="2700000" algn="tl">
                    <a:srgbClr val="000000">
                      <a:alpha val="43137"/>
                    </a:srgbClr>
                  </a:outerShdw>
                </a:effectLst>
              </a:rPr>
              <a:t>back-up? </a:t>
            </a:r>
            <a:r>
              <a:rPr lang="en-US" b="1" dirty="0">
                <a:effectLst>
                  <a:outerShdw blurRad="38100" dist="38100" dir="2700000" algn="tl">
                    <a:srgbClr val="000000">
                      <a:alpha val="43137"/>
                    </a:srgbClr>
                  </a:outerShdw>
                </a:effectLst>
              </a:rPr>
              <a:t>Who will be the trustee of their </a:t>
            </a:r>
            <a:r>
              <a:rPr lang="en-US" b="1" dirty="0" smtClean="0">
                <a:effectLst>
                  <a:outerShdw blurRad="38100" dist="38100" dir="2700000" algn="tl">
                    <a:srgbClr val="000000">
                      <a:alpha val="43137"/>
                    </a:srgbClr>
                  </a:outerShdw>
                </a:effectLst>
              </a:rPr>
              <a:t>trust?</a:t>
            </a:r>
            <a:endParaRPr lang="en-US" b="1" dirty="0">
              <a:effectLst>
                <a:outerShdw blurRad="38100" dist="38100" dir="2700000" algn="tl">
                  <a:srgbClr val="000000">
                    <a:alpha val="43137"/>
                  </a:srgbClr>
                </a:outerShdw>
              </a:effectLst>
            </a:endParaRPr>
          </a:p>
          <a:p>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3261171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You Don’t Have To Leave Anything to Anyone—Except: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endParaRPr lang="en-US" b="1" dirty="0" smtClean="0">
              <a:effectLst>
                <a:outerShdw blurRad="38100" dist="38100" dir="2700000" algn="tl">
                  <a:srgbClr val="000000">
                    <a:alpha val="43137"/>
                  </a:srgbClr>
                </a:outerShdw>
              </a:effectLst>
            </a:endParaRPr>
          </a:p>
          <a:p>
            <a:pPr>
              <a:buFont typeface="Wingdings" panose="05000000000000000000" pitchFamily="2" charset="2"/>
              <a:buChar char="q"/>
            </a:pP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You </a:t>
            </a:r>
            <a:r>
              <a:rPr lang="en-US" b="1" dirty="0">
                <a:effectLst>
                  <a:outerShdw blurRad="38100" dist="38100" dir="2700000" algn="tl">
                    <a:srgbClr val="000000">
                      <a:alpha val="43137"/>
                    </a:srgbClr>
                  </a:outerShdw>
                </a:effectLst>
              </a:rPr>
              <a:t>don’t have to leave anything to adult children, parents, siblings, aunts, uncles, cousins, in-laws</a:t>
            </a: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You </a:t>
            </a:r>
            <a:r>
              <a:rPr lang="en-US" b="1" dirty="0">
                <a:effectLst>
                  <a:outerShdw blurRad="38100" dist="38100" dir="2700000" algn="tl">
                    <a:srgbClr val="000000">
                      <a:alpha val="43137"/>
                    </a:srgbClr>
                  </a:outerShdw>
                </a:effectLst>
              </a:rPr>
              <a:t>can even leave your spouse out of your will and beneficiary forms; but--IF YOU DO THAT, YOUR SPOUSE CAN GO TO COURT AND DEMAND 30% OF YOUR ENTIRE GROSS ESTATE.</a:t>
            </a:r>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2857597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tx2"/>
                </a:solidFill>
                <a:effectLst>
                  <a:outerShdw blurRad="38100" dist="38100" dir="2700000" algn="tl">
                    <a:srgbClr val="000000">
                      <a:alpha val="43137"/>
                    </a:srgbClr>
                  </a:outerShdw>
                </a:effectLst>
              </a:rPr>
              <a:t>WILLS 101</a:t>
            </a:r>
            <a:endParaRPr lang="en-US" sz="60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smtClean="0"/>
              <a:t>   </a:t>
            </a:r>
            <a:r>
              <a:rPr lang="en-US" sz="3200" b="1" dirty="0" smtClean="0">
                <a:effectLst>
                  <a:outerShdw blurRad="38100" dist="38100" dir="2700000" algn="tl">
                    <a:srgbClr val="000000">
                      <a:alpha val="43137"/>
                    </a:srgbClr>
                  </a:outerShdw>
                </a:effectLst>
              </a:rPr>
              <a:t>ALL INFORMATION CONTAINED IN THESE PAGES ARE FOR INFORMATIONAL PURPOSES ONLY.   IT SHOULD NOT BE CONSIDERED LEGAL ADVISE.  PLEASE CONSULT AN ATTORNEY BEFORE TAKING ANY STEPS BASED ON THIS INFORMATION. </a:t>
            </a:r>
            <a:endParaRPr lang="en-US" sz="3200" b="1" dirty="0">
              <a:effectLst>
                <a:outerShdw blurRad="38100" dist="38100" dir="2700000" algn="tl">
                  <a:srgbClr val="000000">
                    <a:alpha val="43137"/>
                  </a:srgbClr>
                </a:outerShdw>
              </a:effectLst>
            </a:endParaRPr>
          </a:p>
        </p:txBody>
      </p:sp>
      <p:sp>
        <p:nvSpPr>
          <p:cNvPr id="4" name="TextBox 3"/>
          <p:cNvSpPr txBox="1"/>
          <p:nvPr/>
        </p:nvSpPr>
        <p:spPr>
          <a:xfrm>
            <a:off x="76200" y="6329779"/>
            <a:ext cx="3657600" cy="307777"/>
          </a:xfrm>
          <a:prstGeom prst="rect">
            <a:avLst/>
          </a:prstGeom>
          <a:noFill/>
        </p:spPr>
        <p:txBody>
          <a:bodyPr wrap="square" rtlCol="0">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2774298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Debts When A Person Dies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smtClean="0">
                <a:effectLst>
                  <a:outerShdw blurRad="38100" dist="38100" dir="2700000" algn="tl">
                    <a:srgbClr val="000000">
                      <a:alpha val="43137"/>
                    </a:srgbClr>
                  </a:outerShdw>
                </a:effectLst>
              </a:rPr>
              <a:t>  You </a:t>
            </a:r>
            <a:r>
              <a:rPr lang="en-US" b="1" dirty="0">
                <a:effectLst>
                  <a:outerShdw blurRad="38100" dist="38100" dir="2700000" algn="tl">
                    <a:srgbClr val="000000">
                      <a:alpha val="43137"/>
                    </a:srgbClr>
                  </a:outerShdw>
                </a:effectLst>
              </a:rPr>
              <a:t>do NOT have to pay another person’s debts unless you </a:t>
            </a:r>
            <a:r>
              <a:rPr lang="en-US" b="1" dirty="0" smtClean="0">
                <a:effectLst>
                  <a:outerShdw blurRad="38100" dist="38100" dir="2700000" algn="tl">
                    <a:srgbClr val="000000">
                      <a:alpha val="43137"/>
                    </a:srgbClr>
                  </a:outerShdw>
                </a:effectLst>
              </a:rPr>
              <a:t>co-sign.</a:t>
            </a:r>
            <a:endParaRPr lang="en-US" b="1" dirty="0">
              <a:effectLst>
                <a:outerShdw blurRad="38100" dist="38100" dir="2700000" algn="tl">
                  <a:srgbClr val="000000">
                    <a:alpha val="43137"/>
                  </a:srgbClr>
                </a:outerShdw>
              </a:effectLst>
            </a:endParaRP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If </a:t>
            </a:r>
            <a:r>
              <a:rPr lang="en-US" b="1" dirty="0">
                <a:effectLst>
                  <a:outerShdw blurRad="38100" dist="38100" dir="2700000" algn="tl">
                    <a:srgbClr val="000000">
                      <a:alpha val="43137"/>
                    </a:srgbClr>
                  </a:outerShdw>
                </a:effectLst>
              </a:rPr>
              <a:t>a person dies leaving debts, that person’s estate must pay them.</a:t>
            </a: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If </a:t>
            </a:r>
            <a:r>
              <a:rPr lang="en-US" b="1" dirty="0">
                <a:effectLst>
                  <a:outerShdw blurRad="38100" dist="38100" dir="2700000" algn="tl">
                    <a:srgbClr val="000000">
                      <a:alpha val="43137"/>
                    </a:srgbClr>
                  </a:outerShdw>
                </a:effectLst>
              </a:rPr>
              <a:t>there is not enough money in the estate to pay the debts, the debts do not pass to relatives or beneficiaries.</a:t>
            </a: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Debts </a:t>
            </a:r>
            <a:r>
              <a:rPr lang="en-US" b="1" dirty="0">
                <a:effectLst>
                  <a:outerShdw blurRad="38100" dist="38100" dir="2700000" algn="tl">
                    <a:srgbClr val="000000">
                      <a:alpha val="43137"/>
                    </a:srgbClr>
                  </a:outerShdw>
                </a:effectLst>
              </a:rPr>
              <a:t>should be paid before beneficiaries receive inheritance.</a:t>
            </a:r>
          </a:p>
          <a:p>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1135963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Trusts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smtClean="0">
                <a:effectLst>
                  <a:outerShdw blurRad="38100" dist="38100" dir="2700000" algn="tl">
                    <a:srgbClr val="000000">
                      <a:alpha val="43137"/>
                    </a:srgbClr>
                  </a:outerShdw>
                </a:effectLst>
              </a:rPr>
              <a:t>  Definition</a:t>
            </a:r>
            <a:r>
              <a:rPr lang="en-US" b="1" dirty="0">
                <a:effectLst>
                  <a:outerShdw blurRad="38100" dist="38100" dir="2700000" algn="tl">
                    <a:srgbClr val="000000">
                      <a:alpha val="43137"/>
                    </a:srgbClr>
                  </a:outerShdw>
                </a:effectLst>
              </a:rPr>
              <a:t>: </a:t>
            </a:r>
          </a:p>
          <a:p>
            <a:pPr lvl="1">
              <a:buFont typeface="Wingdings" panose="05000000000000000000" pitchFamily="2" charset="2"/>
              <a:buChar char="Ø"/>
            </a:pPr>
            <a:r>
              <a:rPr lang="en-US" b="1" dirty="0">
                <a:effectLst>
                  <a:outerShdw blurRad="38100" dist="38100" dir="2700000" algn="tl">
                    <a:srgbClr val="000000">
                      <a:alpha val="43137"/>
                    </a:srgbClr>
                  </a:outerShdw>
                </a:effectLst>
              </a:rPr>
              <a:t>A trust is a legal entity which allows one person (or institution) to own assets for the benefit of another. The assets are always in the name of the trust. The trustee is the owner, the person who benefits is the beneficiary. The owner is not free to use the assets except </a:t>
            </a:r>
            <a:r>
              <a:rPr lang="en-US" b="1" dirty="0" smtClean="0">
                <a:effectLst>
                  <a:outerShdw blurRad="38100" dist="38100" dir="2700000" algn="tl">
                    <a:srgbClr val="000000">
                      <a:alpha val="43137"/>
                    </a:srgbClr>
                  </a:outerShdw>
                </a:effectLst>
              </a:rPr>
              <a:t>according  to </a:t>
            </a:r>
            <a:r>
              <a:rPr lang="en-US" b="1" dirty="0">
                <a:effectLst>
                  <a:outerShdw blurRad="38100" dist="38100" dir="2700000" algn="tl">
                    <a:srgbClr val="000000">
                      <a:alpha val="43137"/>
                    </a:srgbClr>
                  </a:outerShdw>
                </a:effectLst>
              </a:rPr>
              <a:t>the provisions of the trust. A trust can be set up within a will or on its own. </a:t>
            </a:r>
          </a:p>
          <a:p>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792026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effectLst>
                  <a:outerShdw blurRad="38100" dist="38100" dir="2700000" algn="tl">
                    <a:srgbClr val="000000">
                      <a:alpha val="43137"/>
                    </a:srgbClr>
                  </a:outerShdw>
                </a:effectLst>
              </a:rPr>
              <a:t>Trusts </a:t>
            </a:r>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pic>
        <p:nvPicPr>
          <p:cNvPr id="2050" name="Picture 2"/>
          <p:cNvPicPr>
            <a:picLocks noGrp="1" noChangeAspect="1" noChangeArrowheads="1"/>
          </p:cNvPicPr>
          <p:nvPr>
            <p:ph idx="1"/>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52700" y="2185573"/>
            <a:ext cx="4076700" cy="369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81400" y="1752600"/>
            <a:ext cx="1889684" cy="523220"/>
          </a:xfrm>
          <a:prstGeom prst="rect">
            <a:avLst/>
          </a:prstGeom>
        </p:spPr>
        <p:txBody>
          <a:bodyPr wrap="none">
            <a:spAutoFit/>
          </a:bodyPr>
          <a:lstStyle/>
          <a:p>
            <a:r>
              <a:rPr lang="en-US" sz="2800" b="1" dirty="0" smtClean="0">
                <a:solidFill>
                  <a:schemeClr val="accent5"/>
                </a:solidFill>
                <a:effectLst>
                  <a:outerShdw blurRad="38100" dist="38100" dir="2700000" algn="tl">
                    <a:srgbClr val="000000">
                      <a:alpha val="43137"/>
                    </a:srgbClr>
                  </a:outerShdw>
                </a:effectLst>
              </a:rPr>
              <a:t>GRANTOR</a:t>
            </a:r>
            <a:r>
              <a:rPr lang="en-US" b="1" dirty="0" smtClean="0">
                <a:solidFill>
                  <a:schemeClr val="accent5"/>
                </a:solidFill>
              </a:rPr>
              <a:t> </a:t>
            </a:r>
            <a:endParaRPr lang="en-US" b="1" dirty="0">
              <a:solidFill>
                <a:schemeClr val="accent5"/>
              </a:solidFill>
            </a:endParaRPr>
          </a:p>
        </p:txBody>
      </p:sp>
      <p:sp>
        <p:nvSpPr>
          <p:cNvPr id="6" name="Rectangle 5"/>
          <p:cNvSpPr/>
          <p:nvPr/>
        </p:nvSpPr>
        <p:spPr>
          <a:xfrm>
            <a:off x="990600" y="5750199"/>
            <a:ext cx="1705275" cy="523220"/>
          </a:xfrm>
          <a:prstGeom prst="rect">
            <a:avLst/>
          </a:prstGeom>
        </p:spPr>
        <p:txBody>
          <a:bodyPr wrap="none">
            <a:spAutoFit/>
          </a:bodyPr>
          <a:lstStyle/>
          <a:p>
            <a:r>
              <a:rPr lang="en-US" sz="2800" b="1" dirty="0" smtClean="0">
                <a:solidFill>
                  <a:schemeClr val="accent5"/>
                </a:solidFill>
                <a:effectLst>
                  <a:outerShdw blurRad="38100" dist="38100" dir="2700000" algn="tl">
                    <a:srgbClr val="000000">
                      <a:alpha val="43137"/>
                    </a:srgbClr>
                  </a:outerShdw>
                </a:effectLst>
              </a:rPr>
              <a:t>TRUSTEE</a:t>
            </a:r>
            <a:endParaRPr lang="en-US" sz="2800" b="1" dirty="0">
              <a:solidFill>
                <a:schemeClr val="accent5"/>
              </a:solidFill>
              <a:effectLst>
                <a:outerShdw blurRad="38100" dist="38100" dir="2700000" algn="tl">
                  <a:srgbClr val="000000">
                    <a:alpha val="43137"/>
                  </a:srgbClr>
                </a:outerShdw>
              </a:effectLst>
            </a:endParaRPr>
          </a:p>
        </p:txBody>
      </p:sp>
      <p:sp>
        <p:nvSpPr>
          <p:cNvPr id="7" name="Rectangle 6"/>
          <p:cNvSpPr/>
          <p:nvPr/>
        </p:nvSpPr>
        <p:spPr>
          <a:xfrm>
            <a:off x="5700694" y="5702089"/>
            <a:ext cx="2499659" cy="646331"/>
          </a:xfrm>
          <a:prstGeom prst="rect">
            <a:avLst/>
          </a:prstGeom>
        </p:spPr>
        <p:txBody>
          <a:bodyPr wrap="none">
            <a:spAutoFit/>
          </a:bodyPr>
          <a:lstStyle/>
          <a:p>
            <a:r>
              <a:rPr lang="en-US" sz="2800" b="1" dirty="0" smtClean="0">
                <a:solidFill>
                  <a:schemeClr val="accent5"/>
                </a:solidFill>
                <a:effectLst>
                  <a:outerShdw blurRad="38100" dist="38100" dir="2700000" algn="tl">
                    <a:srgbClr val="000000">
                      <a:alpha val="43137"/>
                    </a:srgbClr>
                  </a:outerShdw>
                </a:effectLst>
              </a:rPr>
              <a:t>BENEFICIARY</a:t>
            </a:r>
            <a:r>
              <a:rPr lang="en-US" sz="3600" b="1" dirty="0" smtClean="0">
                <a:solidFill>
                  <a:schemeClr val="accent5"/>
                </a:solidFill>
                <a:effectLst>
                  <a:outerShdw blurRad="38100" dist="38100" dir="2700000" algn="tl">
                    <a:srgbClr val="000000">
                      <a:alpha val="43137"/>
                    </a:srgbClr>
                  </a:outerShdw>
                </a:effectLst>
              </a:rPr>
              <a:t> </a:t>
            </a:r>
            <a:endParaRPr lang="en-US" sz="3600" b="1"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1536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Examples Of Trusts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Trust </a:t>
            </a:r>
            <a:r>
              <a:rPr lang="en-US" sz="3200" b="1" dirty="0">
                <a:effectLst>
                  <a:outerShdw blurRad="38100" dist="38100" dir="2700000" algn="tl">
                    <a:srgbClr val="000000">
                      <a:alpha val="43137"/>
                    </a:srgbClr>
                  </a:outerShdw>
                </a:effectLst>
              </a:rPr>
              <a:t>for Minor </a:t>
            </a:r>
            <a:r>
              <a:rPr lang="en-US" sz="3200" b="1" dirty="0" smtClean="0">
                <a:effectLst>
                  <a:outerShdw blurRad="38100" dist="38100" dir="2700000" algn="tl">
                    <a:srgbClr val="000000">
                      <a:alpha val="43137"/>
                    </a:srgbClr>
                  </a:outerShdw>
                </a:effectLst>
              </a:rPr>
              <a:t>Children</a:t>
            </a:r>
            <a:endParaRPr lang="en-US" sz="3200" b="1" dirty="0">
              <a:effectLst>
                <a:outerShdw blurRad="38100" dist="38100" dir="2700000" algn="tl">
                  <a:srgbClr val="000000">
                    <a:alpha val="43137"/>
                  </a:srgbClr>
                </a:outerShdw>
              </a:effectLst>
            </a:endParaRP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Supplemental </a:t>
            </a:r>
            <a:r>
              <a:rPr lang="en-US" sz="3200" b="1" dirty="0">
                <a:effectLst>
                  <a:outerShdw blurRad="38100" dist="38100" dir="2700000" algn="tl">
                    <a:srgbClr val="000000">
                      <a:alpha val="43137"/>
                    </a:srgbClr>
                  </a:outerShdw>
                </a:effectLst>
              </a:rPr>
              <a:t>Needs Trust for a disabled person</a:t>
            </a:r>
          </a:p>
          <a:p>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4276968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effectLst>
                  <a:outerShdw blurRad="38100" dist="38100" dir="2700000" algn="tl">
                    <a:srgbClr val="000000">
                      <a:alpha val="43137"/>
                    </a:srgbClr>
                  </a:outerShdw>
                </a:effectLst>
              </a:rPr>
              <a:t>Trusts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800" b="1" dirty="0" smtClean="0">
                <a:effectLst>
                  <a:outerShdw blurRad="38100" dist="38100" dir="2700000" algn="tl">
                    <a:srgbClr val="000000">
                      <a:alpha val="43137"/>
                    </a:srgbClr>
                  </a:outerShdw>
                </a:effectLst>
              </a:rPr>
              <a:t>  The </a:t>
            </a:r>
            <a:r>
              <a:rPr lang="en-US" sz="2800" b="1" dirty="0">
                <a:effectLst>
                  <a:outerShdw blurRad="38100" dist="38100" dir="2700000" algn="tl">
                    <a:srgbClr val="000000">
                      <a:alpha val="43137"/>
                    </a:srgbClr>
                  </a:outerShdw>
                </a:effectLst>
              </a:rPr>
              <a:t>are: </a:t>
            </a:r>
          </a:p>
          <a:p>
            <a:pPr lvl="2">
              <a:buFont typeface="Arial" panose="020B0604020202020204" pitchFamily="34" charset="0"/>
              <a:buChar char="•"/>
            </a:pPr>
            <a:r>
              <a:rPr lang="en-US" sz="2400" b="1" dirty="0">
                <a:effectLst>
                  <a:outerShdw blurRad="38100" dist="38100" dir="2700000" algn="tl">
                    <a:srgbClr val="000000">
                      <a:alpha val="43137"/>
                    </a:srgbClr>
                  </a:outerShdw>
                </a:effectLst>
              </a:rPr>
              <a:t>irrevocable trusts and </a:t>
            </a:r>
          </a:p>
          <a:p>
            <a:pPr lvl="2">
              <a:buFont typeface="Arial" panose="020B0604020202020204" pitchFamily="34" charset="0"/>
              <a:buChar char="•"/>
            </a:pPr>
            <a:r>
              <a:rPr lang="en-US" sz="2400" b="1" dirty="0">
                <a:effectLst>
                  <a:outerShdw blurRad="38100" dist="38100" dir="2700000" algn="tl">
                    <a:srgbClr val="000000">
                      <a:alpha val="43137"/>
                    </a:srgbClr>
                  </a:outerShdw>
                </a:effectLst>
              </a:rPr>
              <a:t>revocable trusts </a:t>
            </a:r>
          </a:p>
          <a:p>
            <a:pPr>
              <a:buFont typeface="Wingdings" panose="05000000000000000000" pitchFamily="2" charset="2"/>
              <a:buChar char="q"/>
            </a:pPr>
            <a:endParaRPr lang="en-US" sz="2800" b="1" dirty="0">
              <a:effectLst>
                <a:outerShdw blurRad="38100" dist="38100" dir="2700000" algn="tl">
                  <a:srgbClr val="000000">
                    <a:alpha val="43137"/>
                  </a:srgbClr>
                </a:outerShdw>
              </a:effectLst>
            </a:endParaRPr>
          </a:p>
          <a:p>
            <a:pPr>
              <a:buFont typeface="Wingdings" panose="05000000000000000000" pitchFamily="2" charset="2"/>
              <a:buChar char="q"/>
            </a:pPr>
            <a:r>
              <a:rPr lang="en-US" sz="2800" b="1" dirty="0" smtClean="0">
                <a:effectLst>
                  <a:outerShdw blurRad="38100" dist="38100" dir="2700000" algn="tl">
                    <a:srgbClr val="000000">
                      <a:alpha val="43137"/>
                    </a:srgbClr>
                  </a:outerShdw>
                </a:effectLst>
              </a:rPr>
              <a:t>  See </a:t>
            </a:r>
            <a:r>
              <a:rPr lang="en-US" sz="2800" b="1" dirty="0">
                <a:effectLst>
                  <a:outerShdw blurRad="38100" dist="38100" dir="2700000" algn="tl">
                    <a:srgbClr val="000000">
                      <a:alpha val="43137"/>
                    </a:srgbClr>
                  </a:outerShdw>
                </a:effectLst>
              </a:rPr>
              <a:t>a lawyer before attempting to set up a trust</a:t>
            </a:r>
          </a:p>
          <a:p>
            <a:pPr marL="0" indent="0">
              <a:buNone/>
            </a:pPr>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1598894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Health Care Proxy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Designates </a:t>
            </a:r>
            <a:r>
              <a:rPr lang="en-US" sz="3200" b="1" dirty="0">
                <a:effectLst>
                  <a:outerShdw blurRad="38100" dist="38100" dir="2700000" algn="tl">
                    <a:srgbClr val="000000">
                      <a:alpha val="43137"/>
                    </a:srgbClr>
                  </a:outerShdw>
                </a:effectLst>
              </a:rPr>
              <a:t>a person to make medical decisions for you if you are unable to do so. </a:t>
            </a: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Also </a:t>
            </a:r>
            <a:r>
              <a:rPr lang="en-US" sz="3200" b="1" dirty="0">
                <a:effectLst>
                  <a:outerShdw blurRad="38100" dist="38100" dir="2700000" algn="tl">
                    <a:srgbClr val="000000">
                      <a:alpha val="43137"/>
                    </a:srgbClr>
                  </a:outerShdw>
                </a:effectLst>
              </a:rPr>
              <a:t>designates a second person in case the first person is unavailable. </a:t>
            </a: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Be </a:t>
            </a:r>
            <a:r>
              <a:rPr lang="en-US" sz="3200" b="1" dirty="0">
                <a:effectLst>
                  <a:outerShdw blurRad="38100" dist="38100" dir="2700000" algn="tl">
                    <a:srgbClr val="000000">
                      <a:alpha val="43137"/>
                    </a:srgbClr>
                  </a:outerShdw>
                </a:effectLst>
              </a:rPr>
              <a:t>selective in who you choose. </a:t>
            </a:r>
          </a:p>
          <a:p>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2670163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Living Will</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q"/>
            </a:pPr>
            <a:r>
              <a:rPr lang="en-US" sz="2600" b="1" dirty="0" smtClean="0">
                <a:effectLst>
                  <a:outerShdw blurRad="38100" dist="38100" dir="2700000" algn="tl">
                    <a:srgbClr val="000000">
                      <a:alpha val="43137"/>
                    </a:srgbClr>
                  </a:outerShdw>
                </a:effectLst>
              </a:rPr>
              <a:t>  Can </a:t>
            </a:r>
            <a:r>
              <a:rPr lang="en-US" sz="2600" b="1" dirty="0">
                <a:effectLst>
                  <a:outerShdw blurRad="38100" dist="38100" dir="2700000" algn="tl">
                    <a:srgbClr val="000000">
                      <a:alpha val="43137"/>
                    </a:srgbClr>
                  </a:outerShdw>
                </a:effectLst>
              </a:rPr>
              <a:t>be within the Health Care Proxy </a:t>
            </a:r>
          </a:p>
          <a:p>
            <a:pPr>
              <a:buFont typeface="Wingdings" panose="05000000000000000000" pitchFamily="2" charset="2"/>
              <a:buChar char="q"/>
            </a:pPr>
            <a:r>
              <a:rPr lang="en-US" sz="2600" b="1" dirty="0" smtClean="0">
                <a:effectLst>
                  <a:outerShdw blurRad="38100" dist="38100" dir="2700000" algn="tl">
                    <a:srgbClr val="000000">
                      <a:alpha val="43137"/>
                    </a:srgbClr>
                  </a:outerShdw>
                </a:effectLst>
              </a:rPr>
              <a:t>  States </a:t>
            </a:r>
            <a:r>
              <a:rPr lang="en-US" sz="2600" b="1" dirty="0">
                <a:effectLst>
                  <a:outerShdw blurRad="38100" dist="38100" dir="2700000" algn="tl">
                    <a:srgbClr val="000000">
                      <a:alpha val="43137"/>
                    </a:srgbClr>
                  </a:outerShdw>
                </a:effectLst>
              </a:rPr>
              <a:t>what you would like to happen to you if you cannot make your own health care decisions and </a:t>
            </a:r>
          </a:p>
          <a:p>
            <a:pPr marL="0" indent="0">
              <a:buNone/>
            </a:pPr>
            <a:r>
              <a:rPr lang="en-US" sz="2600" b="1" dirty="0" smtClean="0">
                <a:effectLst>
                  <a:outerShdw blurRad="38100" dist="38100" dir="2700000" algn="tl">
                    <a:srgbClr val="000000">
                      <a:alpha val="43137"/>
                    </a:srgbClr>
                  </a:outerShdw>
                </a:effectLst>
              </a:rPr>
              <a:t>	1</a:t>
            </a:r>
            <a:r>
              <a:rPr lang="en-US" sz="2600" b="1" dirty="0">
                <a:effectLst>
                  <a:outerShdw blurRad="38100" dist="38100" dir="2700000" algn="tl">
                    <a:srgbClr val="000000">
                      <a:alpha val="43137"/>
                    </a:srgbClr>
                  </a:outerShdw>
                </a:effectLst>
              </a:rPr>
              <a:t>. You are in a terminal condition; or </a:t>
            </a:r>
          </a:p>
          <a:p>
            <a:pPr marL="0" indent="0">
              <a:buNone/>
            </a:pPr>
            <a:r>
              <a:rPr lang="en-US" sz="2600" b="1" dirty="0" smtClean="0">
                <a:effectLst>
                  <a:outerShdw blurRad="38100" dist="38100" dir="2700000" algn="tl">
                    <a:srgbClr val="000000">
                      <a:alpha val="43137"/>
                    </a:srgbClr>
                  </a:outerShdw>
                </a:effectLst>
              </a:rPr>
              <a:t>	2</a:t>
            </a:r>
            <a:r>
              <a:rPr lang="en-US" sz="2600" b="1" dirty="0">
                <a:effectLst>
                  <a:outerShdw blurRad="38100" dist="38100" dir="2700000" algn="tl">
                    <a:srgbClr val="000000">
                      <a:alpha val="43137"/>
                    </a:srgbClr>
                  </a:outerShdw>
                </a:effectLst>
              </a:rPr>
              <a:t>. You are permanently unconscious; or </a:t>
            </a:r>
          </a:p>
          <a:p>
            <a:pPr marL="0" indent="0">
              <a:buNone/>
            </a:pPr>
            <a:r>
              <a:rPr lang="en-US" sz="2600" b="1" dirty="0" smtClean="0">
                <a:effectLst>
                  <a:outerShdw blurRad="38100" dist="38100" dir="2700000" algn="tl">
                    <a:srgbClr val="000000">
                      <a:alpha val="43137"/>
                    </a:srgbClr>
                  </a:outerShdw>
                </a:effectLst>
              </a:rPr>
              <a:t>	3</a:t>
            </a:r>
            <a:r>
              <a:rPr lang="en-US" sz="2600" b="1" dirty="0">
                <a:effectLst>
                  <a:outerShdw blurRad="38100" dist="38100" dir="2700000" algn="tl">
                    <a:srgbClr val="000000">
                      <a:alpha val="43137"/>
                    </a:srgbClr>
                  </a:outerShdw>
                </a:effectLst>
              </a:rPr>
              <a:t>. You are conscious but have irreversible </a:t>
            </a:r>
            <a:r>
              <a:rPr lang="en-US" sz="2600" b="1" dirty="0" smtClean="0">
                <a:effectLst>
                  <a:outerShdw blurRad="38100" dist="38100" dir="2700000" algn="tl">
                    <a:srgbClr val="000000">
                      <a:alpha val="43137"/>
                    </a:srgbClr>
                  </a:outerShdw>
                </a:effectLst>
              </a:rPr>
              <a:t>			brain </a:t>
            </a:r>
            <a:r>
              <a:rPr lang="en-US" sz="2600" b="1" dirty="0">
                <a:effectLst>
                  <a:outerShdw blurRad="38100" dist="38100" dir="2700000" algn="tl">
                    <a:srgbClr val="000000">
                      <a:alpha val="43137"/>
                    </a:srgbClr>
                  </a:outerShdw>
                </a:effectLst>
              </a:rPr>
              <a:t>damage and will never regain the </a:t>
            </a:r>
            <a:r>
              <a:rPr lang="en-US" sz="2600" b="1" dirty="0" smtClean="0">
                <a:effectLst>
                  <a:outerShdw blurRad="38100" dist="38100" dir="2700000" algn="tl">
                    <a:srgbClr val="000000">
                      <a:alpha val="43137"/>
                    </a:srgbClr>
                  </a:outerShdw>
                </a:effectLst>
              </a:rPr>
              <a:t>				ability </a:t>
            </a:r>
            <a:r>
              <a:rPr lang="en-US" sz="2600" b="1" dirty="0">
                <a:effectLst>
                  <a:outerShdw blurRad="38100" dist="38100" dir="2700000" algn="tl">
                    <a:srgbClr val="000000">
                      <a:alpha val="43137"/>
                    </a:srgbClr>
                  </a:outerShdw>
                </a:effectLst>
              </a:rPr>
              <a:t>to make decisions and express your wishes. </a:t>
            </a:r>
          </a:p>
          <a:p>
            <a:pPr>
              <a:buFont typeface="Wingdings" panose="05000000000000000000" pitchFamily="2" charset="2"/>
              <a:buChar char="q"/>
            </a:pPr>
            <a:r>
              <a:rPr lang="en-US" sz="2600" b="1" dirty="0" smtClean="0">
                <a:effectLst>
                  <a:outerShdw blurRad="38100" dist="38100" dir="2700000" algn="tl">
                    <a:srgbClr val="000000">
                      <a:alpha val="43137"/>
                    </a:srgbClr>
                  </a:outerShdw>
                </a:effectLst>
              </a:rPr>
              <a:t>  These </a:t>
            </a:r>
            <a:r>
              <a:rPr lang="en-US" sz="2600" b="1" dirty="0">
                <a:effectLst>
                  <a:outerShdw blurRad="38100" dist="38100" dir="2700000" algn="tl">
                    <a:srgbClr val="000000">
                      <a:alpha val="43137"/>
                    </a:srgbClr>
                  </a:outerShdw>
                </a:effectLst>
              </a:rPr>
              <a:t>conditions are sometimes referred to as "a vegetative state." </a:t>
            </a:r>
          </a:p>
          <a:p>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222243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Living Will </a:t>
            </a:r>
            <a:endParaRPr lang="en-US" dirty="0"/>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q"/>
            </a:pPr>
            <a:r>
              <a:rPr lang="en-US" sz="2900" b="1" dirty="0" smtClean="0"/>
              <a:t>  Sample </a:t>
            </a:r>
            <a:r>
              <a:rPr lang="en-US" sz="2900" b="1" dirty="0"/>
              <a:t>language: </a:t>
            </a:r>
            <a:br>
              <a:rPr lang="en-US" sz="2900" b="1" dirty="0"/>
            </a:br>
            <a:endParaRPr lang="en-US" sz="2900" b="1" dirty="0"/>
          </a:p>
          <a:p>
            <a:pPr>
              <a:buFont typeface="Wingdings" panose="05000000000000000000" pitchFamily="2" charset="2"/>
              <a:buChar char="q"/>
            </a:pPr>
            <a:r>
              <a:rPr lang="en-US" sz="2900" b="1" dirty="0" smtClean="0"/>
              <a:t>  I </a:t>
            </a:r>
            <a:r>
              <a:rPr lang="en-US" sz="2900" b="1" dirty="0"/>
              <a:t>feel especially strongly about the following forms of treatment: </a:t>
            </a:r>
            <a:br>
              <a:rPr lang="en-US" sz="2900" b="1" dirty="0"/>
            </a:br>
            <a:endParaRPr lang="en-US" sz="2900" b="1" dirty="0"/>
          </a:p>
          <a:p>
            <a:pPr lvl="2">
              <a:buFont typeface="Wingdings" panose="05000000000000000000" pitchFamily="2" charset="2"/>
              <a:buChar char="§"/>
            </a:pPr>
            <a:r>
              <a:rPr lang="en-US" sz="2500" b="1" dirty="0"/>
              <a:t>I do not want mechanical respiration. </a:t>
            </a:r>
          </a:p>
          <a:p>
            <a:pPr lvl="2">
              <a:buFont typeface="Wingdings" panose="05000000000000000000" pitchFamily="2" charset="2"/>
              <a:buChar char="§"/>
            </a:pPr>
            <a:r>
              <a:rPr lang="en-US" sz="2500" b="1" dirty="0"/>
              <a:t>I do not want tube feeding. </a:t>
            </a:r>
          </a:p>
          <a:p>
            <a:pPr lvl="2">
              <a:buFont typeface="Wingdings" panose="05000000000000000000" pitchFamily="2" charset="2"/>
              <a:buChar char="§"/>
            </a:pPr>
            <a:r>
              <a:rPr lang="en-US" sz="2500" b="1" dirty="0"/>
              <a:t>I do not want antibiotics. </a:t>
            </a:r>
          </a:p>
          <a:p>
            <a:pPr lvl="2">
              <a:buFont typeface="Wingdings" panose="05000000000000000000" pitchFamily="2" charset="2"/>
              <a:buChar char="§"/>
            </a:pPr>
            <a:r>
              <a:rPr lang="en-US" sz="2500" b="1" dirty="0"/>
              <a:t>I do not want cardiac resuscitation. </a:t>
            </a:r>
          </a:p>
          <a:p>
            <a:pPr>
              <a:buFont typeface="Wingdings" panose="05000000000000000000" pitchFamily="2" charset="2"/>
              <a:buChar char="q"/>
            </a:pPr>
            <a:endParaRPr lang="en-US" sz="2900" b="1" dirty="0"/>
          </a:p>
          <a:p>
            <a:pPr>
              <a:buFont typeface="Wingdings" panose="05000000000000000000" pitchFamily="2" charset="2"/>
              <a:buChar char="q"/>
            </a:pPr>
            <a:r>
              <a:rPr lang="en-US" sz="2900" b="1" dirty="0"/>
              <a:t>I do want maximum pain relief, even if such treatment hastens my death. </a:t>
            </a:r>
          </a:p>
          <a:p>
            <a:pPr>
              <a:buFont typeface="Wingdings" panose="05000000000000000000" pitchFamily="2" charset="2"/>
              <a:buChar char="q"/>
            </a:pPr>
            <a:endParaRPr lang="en-US" sz="2900" b="1" dirty="0"/>
          </a:p>
          <a:p>
            <a:pPr>
              <a:buFont typeface="Wingdings" panose="05000000000000000000" pitchFamily="2" charset="2"/>
              <a:buChar char="q"/>
            </a:pPr>
            <a:r>
              <a:rPr lang="en-US" sz="2900" b="1" dirty="0"/>
              <a:t>I direct that treatment be limited to measures to keep me comfortable and to relieve pain, including any pain that might occur by withholding or withdrawing treatment. </a:t>
            </a:r>
          </a:p>
          <a:p>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2389771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Durable General Power of Attorney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smtClean="0">
                <a:effectLst>
                  <a:outerShdw blurRad="38100" dist="38100" dir="2700000" algn="tl">
                    <a:srgbClr val="000000">
                      <a:alpha val="43137"/>
                    </a:srgbClr>
                  </a:outerShdw>
                </a:effectLst>
              </a:rPr>
              <a:t>  Designate a person or persons to manage your financial affairs. </a:t>
            </a:r>
            <a:endParaRPr lang="en-US" b="1" dirty="0">
              <a:effectLst>
                <a:outerShdw blurRad="38100" dist="38100" dir="2700000" algn="tl">
                  <a:srgbClr val="000000">
                    <a:alpha val="43137"/>
                  </a:srgbClr>
                </a:outerShdw>
              </a:effectLst>
            </a:endParaRP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Also, designates what areas </a:t>
            </a:r>
            <a:r>
              <a:rPr lang="en-US" b="1" dirty="0">
                <a:effectLst>
                  <a:outerShdw blurRad="38100" dist="38100" dir="2700000" algn="tl">
                    <a:srgbClr val="000000">
                      <a:alpha val="43137"/>
                    </a:srgbClr>
                  </a:outerShdw>
                </a:effectLst>
              </a:rPr>
              <a:t>of your finances you are giving control over. </a:t>
            </a:r>
          </a:p>
          <a:p>
            <a:pPr>
              <a:buFont typeface="Wingdings" panose="05000000000000000000" pitchFamily="2" charset="2"/>
              <a:buChar char="q"/>
            </a:pPr>
            <a:r>
              <a:rPr lang="en-US" b="1" dirty="0" smtClean="0">
                <a:effectLst>
                  <a:outerShdw blurRad="38100" dist="38100" dir="2700000" algn="tl">
                    <a:srgbClr val="000000">
                      <a:alpha val="43137"/>
                    </a:srgbClr>
                  </a:outerShdw>
                </a:effectLst>
              </a:rPr>
              <a:t>  Beware</a:t>
            </a:r>
            <a:r>
              <a:rPr lang="en-US" b="1" dirty="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This is a blank check. The person you designate could take all your money. They could go to jail for it, </a:t>
            </a:r>
            <a:r>
              <a:rPr lang="en-US" b="1" dirty="0" smtClean="0">
                <a:effectLst>
                  <a:outerShdw blurRad="38100" dist="38100" dir="2700000" algn="tl">
                    <a:srgbClr val="000000">
                      <a:alpha val="43137"/>
                    </a:srgbClr>
                  </a:outerShdw>
                </a:effectLst>
              </a:rPr>
              <a:t>but the </a:t>
            </a:r>
            <a:r>
              <a:rPr lang="en-US" b="1" dirty="0">
                <a:effectLst>
                  <a:outerShdw blurRad="38100" dist="38100" dir="2700000" algn="tl">
                    <a:srgbClr val="000000">
                      <a:alpha val="43137"/>
                    </a:srgbClr>
                  </a:outerShdw>
                </a:effectLst>
              </a:rPr>
              <a:t>money </a:t>
            </a:r>
            <a:r>
              <a:rPr lang="en-US" b="1" dirty="0" smtClean="0">
                <a:effectLst>
                  <a:outerShdw blurRad="38100" dist="38100" dir="2700000" algn="tl">
                    <a:srgbClr val="000000">
                      <a:alpha val="43137"/>
                    </a:srgbClr>
                  </a:outerShdw>
                </a:effectLst>
              </a:rPr>
              <a:t>may disappear before </a:t>
            </a:r>
            <a:r>
              <a:rPr lang="en-US" b="1" dirty="0">
                <a:effectLst>
                  <a:outerShdw blurRad="38100" dist="38100" dir="2700000" algn="tl">
                    <a:srgbClr val="000000">
                      <a:alpha val="43137"/>
                    </a:srgbClr>
                  </a:outerShdw>
                </a:effectLst>
              </a:rPr>
              <a:t>they </a:t>
            </a:r>
            <a:r>
              <a:rPr lang="en-US" b="1" dirty="0" smtClean="0">
                <a:effectLst>
                  <a:outerShdw blurRad="38100" dist="38100" dir="2700000" algn="tl">
                    <a:srgbClr val="000000">
                      <a:alpha val="43137"/>
                    </a:srgbClr>
                  </a:outerShdw>
                </a:effectLst>
              </a:rPr>
              <a:t>even get caught</a:t>
            </a:r>
            <a:r>
              <a:rPr lang="en-US" b="1" dirty="0">
                <a:effectLst>
                  <a:outerShdw blurRad="38100" dist="38100" dir="2700000" algn="tl">
                    <a:srgbClr val="000000">
                      <a:alpha val="43137"/>
                    </a:srgbClr>
                  </a:outerShdw>
                </a:effectLst>
              </a:rPr>
              <a:t>. </a:t>
            </a:r>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2429182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Questions?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4000" b="1" dirty="0" smtClean="0">
                <a:effectLst>
                  <a:outerShdw blurRad="38100" dist="38100" dir="2700000" algn="tl">
                    <a:srgbClr val="000000">
                      <a:alpha val="43137"/>
                    </a:srgbClr>
                  </a:outerShdw>
                </a:effectLst>
              </a:rPr>
              <a:t> Daniel A. Timins, Esq., CFP </a:t>
            </a:r>
            <a:r>
              <a:rPr lang="en-US" sz="4000" b="1" dirty="0" smtClean="0">
                <a:effectLst>
                  <a:outerShdw blurRad="38100" dist="38100" dir="2700000" algn="tl" rotWithShape="0">
                    <a:srgbClr val="000000">
                      <a:alpha val="43137"/>
                    </a:srgbClr>
                  </a:outerShdw>
                </a:effectLst>
              </a:rPr>
              <a:t>®</a:t>
            </a:r>
          </a:p>
          <a:p>
            <a:pPr>
              <a:buFont typeface="Wingdings" panose="05000000000000000000" pitchFamily="2" charset="2"/>
              <a:buChar char="q"/>
            </a:pPr>
            <a:r>
              <a:rPr lang="en-US" sz="4000" b="1" dirty="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hlinkClick r:id="rId2"/>
              </a:rPr>
              <a:t>dan@timinslaw.com</a:t>
            </a:r>
            <a:r>
              <a:rPr lang="en-US" sz="4000" b="1" dirty="0" smtClean="0">
                <a:effectLst>
                  <a:outerShdw blurRad="38100" dist="38100" dir="2700000" algn="tl">
                    <a:srgbClr val="000000">
                      <a:alpha val="43137"/>
                    </a:srgbClr>
                  </a:outerShdw>
                </a:effectLst>
              </a:rPr>
              <a:t> </a:t>
            </a:r>
            <a:endParaRPr lang="en-US" sz="4000" b="1" dirty="0">
              <a:effectLst>
                <a:outerShdw blurRad="38100" dist="38100" dir="2700000" algn="tl">
                  <a:srgbClr val="000000">
                    <a:alpha val="43137"/>
                  </a:srgbClr>
                </a:outerShdw>
              </a:effectLst>
            </a:endParaRPr>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2159582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tx2"/>
                </a:solidFill>
                <a:effectLst>
                  <a:outerShdw blurRad="38100" dist="38100" dir="2700000" algn="tl">
                    <a:srgbClr val="000000">
                      <a:alpha val="43137"/>
                    </a:srgbClr>
                  </a:outerShdw>
                </a:effectLst>
              </a:rPr>
              <a:t>GROSS ESTATE</a:t>
            </a:r>
            <a:endParaRPr lang="en-US" sz="60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gn="ctr">
              <a:buNone/>
            </a:pPr>
            <a:r>
              <a:rPr lang="en-US" sz="5400" b="1" dirty="0" smtClean="0">
                <a:solidFill>
                  <a:schemeClr val="accent2"/>
                </a:solidFill>
                <a:effectLst>
                  <a:outerShdw blurRad="38100" dist="38100" dir="2700000" algn="tl">
                    <a:srgbClr val="000000">
                      <a:alpha val="43137"/>
                    </a:srgbClr>
                  </a:outerShdw>
                </a:effectLst>
              </a:rPr>
              <a:t>EVERYTHING </a:t>
            </a:r>
          </a:p>
          <a:p>
            <a:pPr marL="0" indent="0" algn="ctr">
              <a:buNone/>
            </a:pPr>
            <a:r>
              <a:rPr lang="en-US" sz="5400" b="1" dirty="0" smtClean="0">
                <a:solidFill>
                  <a:schemeClr val="accent2"/>
                </a:solidFill>
                <a:effectLst>
                  <a:outerShdw blurRad="38100" dist="38100" dir="2700000" algn="tl">
                    <a:srgbClr val="000000">
                      <a:alpha val="43137"/>
                    </a:srgbClr>
                  </a:outerShdw>
                </a:effectLst>
              </a:rPr>
              <a:t>YOU </a:t>
            </a:r>
          </a:p>
          <a:p>
            <a:pPr marL="0" indent="0" algn="ctr">
              <a:buNone/>
            </a:pPr>
            <a:r>
              <a:rPr lang="en-US" sz="5400" b="1" dirty="0" smtClean="0">
                <a:solidFill>
                  <a:schemeClr val="accent2"/>
                </a:solidFill>
                <a:effectLst>
                  <a:outerShdw blurRad="38100" dist="38100" dir="2700000" algn="tl">
                    <a:srgbClr val="000000">
                      <a:alpha val="43137"/>
                    </a:srgbClr>
                  </a:outerShdw>
                </a:effectLst>
              </a:rPr>
              <a:t>OWN </a:t>
            </a:r>
            <a:endParaRPr lang="en-US" sz="5400" b="1" dirty="0">
              <a:solidFill>
                <a:schemeClr val="accent2"/>
              </a:solidFill>
              <a:effectLst>
                <a:outerShdw blurRad="38100" dist="38100" dir="2700000" algn="tl">
                  <a:srgbClr val="000000">
                    <a:alpha val="43137"/>
                  </a:srgbClr>
                </a:outerShdw>
              </a:effectLst>
            </a:endParaRPr>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2537774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tx2"/>
                </a:solidFill>
                <a:effectLst>
                  <a:outerShdw blurRad="38100" dist="38100" dir="2700000" algn="tl">
                    <a:srgbClr val="000000">
                      <a:alpha val="43137"/>
                    </a:srgbClr>
                  </a:outerShdw>
                </a:effectLst>
              </a:rPr>
              <a:t>Gross Estate </a:t>
            </a:r>
            <a:endParaRPr lang="en-US" sz="60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752600"/>
            <a:ext cx="7543800" cy="4286212"/>
          </a:xfrm>
        </p:spPr>
        <p:txBody>
          <a:bodyPr>
            <a:noAutofit/>
          </a:bodyPr>
          <a:lstStyle/>
          <a:p>
            <a:pPr>
              <a:buFont typeface="Wingdings" panose="05000000000000000000" pitchFamily="2" charset="2"/>
              <a:buChar char="q"/>
            </a:pPr>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Non-probate estate </a:t>
            </a:r>
          </a:p>
          <a:p>
            <a:pPr>
              <a:buFont typeface="Wingdings" panose="05000000000000000000" pitchFamily="2" charset="2"/>
              <a:buChar char="q"/>
            </a:pPr>
            <a:r>
              <a:rPr lang="en-US" sz="3200" b="1" dirty="0" smtClean="0">
                <a:effectLst>
                  <a:outerShdw blurRad="38100" dist="38100" dir="2700000" algn="tl">
                    <a:srgbClr val="000000">
                      <a:alpha val="43137"/>
                    </a:srgbClr>
                  </a:outerShdw>
                </a:effectLst>
              </a:rPr>
              <a:t>  Probate estate </a:t>
            </a:r>
          </a:p>
          <a:p>
            <a:pPr lvl="2">
              <a:buFont typeface="Wingdings" panose="05000000000000000000" pitchFamily="2" charset="2"/>
              <a:buChar char="§"/>
            </a:pPr>
            <a:r>
              <a:rPr lang="en-US" sz="2800" b="1" dirty="0" smtClean="0">
                <a:effectLst>
                  <a:outerShdw blurRad="38100" dist="38100" dir="2700000" algn="tl">
                    <a:srgbClr val="000000">
                      <a:alpha val="43137"/>
                    </a:srgbClr>
                  </a:outerShdw>
                </a:effectLst>
              </a:rPr>
              <a:t>Most people assume that everything you own passes through your will upon your death. It does not! </a:t>
            </a:r>
          </a:p>
          <a:p>
            <a:pPr lvl="2">
              <a:buFont typeface="Wingdings" panose="05000000000000000000" pitchFamily="2" charset="2"/>
              <a:buChar char="§"/>
            </a:pPr>
            <a:r>
              <a:rPr lang="en-US" sz="2800" b="1" dirty="0" smtClean="0">
                <a:effectLst>
                  <a:outerShdw blurRad="38100" dist="38100" dir="2700000" algn="tl">
                    <a:srgbClr val="000000">
                      <a:alpha val="43137"/>
                    </a:srgbClr>
                  </a:outerShdw>
                </a:effectLst>
              </a:rPr>
              <a:t>Property passing by your Will only transfers money that “We don’t know where it goes without the Will.” </a:t>
            </a:r>
            <a:endParaRPr lang="en-US" sz="2800" b="1" dirty="0">
              <a:effectLst>
                <a:outerShdw blurRad="38100" dist="38100" dir="2700000" algn="tl">
                  <a:srgbClr val="000000">
                    <a:alpha val="43137"/>
                  </a:srgbClr>
                </a:outerShdw>
              </a:effectLst>
            </a:endParaRPr>
          </a:p>
        </p:txBody>
      </p:sp>
      <p:sp>
        <p:nvSpPr>
          <p:cNvPr id="4" name="Rectangle 3"/>
          <p:cNvSpPr/>
          <p:nvPr/>
        </p:nvSpPr>
        <p:spPr>
          <a:xfrm>
            <a:off x="76200" y="6385669"/>
            <a:ext cx="44196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4097455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Non-Probate Estate</a:t>
            </a:r>
            <a:br>
              <a:rPr lang="en-US" b="1" dirty="0" smtClean="0">
                <a:solidFill>
                  <a:schemeClr val="tx2"/>
                </a:solidFill>
                <a:effectLst>
                  <a:outerShdw blurRad="38100" dist="38100" dir="2700000" algn="tl">
                    <a:srgbClr val="000000">
                      <a:alpha val="43137"/>
                    </a:srgbClr>
                  </a:outerShdw>
                </a:effectLst>
              </a:rPr>
            </a:br>
            <a:r>
              <a:rPr lang="en-US" sz="2000" b="1" dirty="0" smtClean="0">
                <a:solidFill>
                  <a:srgbClr val="A63212"/>
                </a:solidFill>
              </a:rPr>
              <a:t>We </a:t>
            </a:r>
            <a:r>
              <a:rPr lang="en-US" sz="2000" b="1" i="1" u="sng" dirty="0" smtClean="0">
                <a:solidFill>
                  <a:srgbClr val="A63212"/>
                </a:solidFill>
              </a:rPr>
              <a:t>know </a:t>
            </a:r>
            <a:r>
              <a:rPr lang="en-US" sz="2000" b="1" dirty="0" smtClean="0">
                <a:solidFill>
                  <a:srgbClr val="A63212"/>
                </a:solidFill>
              </a:rPr>
              <a:t>who gets these accounts - a beneficiary is named on the account – so </a:t>
            </a:r>
            <a:r>
              <a:rPr lang="en-US" sz="2000" b="1" i="1" u="sng" dirty="0" smtClean="0">
                <a:solidFill>
                  <a:srgbClr val="A63212"/>
                </a:solidFill>
              </a:rPr>
              <a:t>we don’t need a Will </a:t>
            </a:r>
            <a:r>
              <a:rPr lang="en-US" sz="2000" b="1" dirty="0" smtClean="0">
                <a:solidFill>
                  <a:srgbClr val="A63212"/>
                </a:solidFill>
              </a:rPr>
              <a:t>to transfer them </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Life Insurance </a:t>
            </a:r>
            <a:endParaRPr lang="en-US" sz="2800" b="1" dirty="0">
              <a:effectLst>
                <a:outerShdw blurRad="38100" dist="38100" dir="2700000" algn="tl">
                  <a:srgbClr val="000000">
                    <a:alpha val="43137"/>
                  </a:srgbClr>
                </a:outerShdw>
              </a:effectLst>
            </a:endParaRPr>
          </a:p>
          <a:p>
            <a:pPr>
              <a:buFont typeface="Wingdings" panose="05000000000000000000" pitchFamily="2" charset="2"/>
              <a:buChar char="q"/>
            </a:pPr>
            <a:r>
              <a:rPr lang="en-US" sz="2800" b="1" dirty="0">
                <a:effectLst>
                  <a:outerShdw blurRad="38100" dist="38100" dir="2700000" algn="tl">
                    <a:srgbClr val="000000">
                      <a:alpha val="43137"/>
                    </a:srgbClr>
                  </a:outerShdw>
                </a:effectLst>
              </a:rPr>
              <a:t>  IRA, 401(k), pension plan, 403(b), TDA </a:t>
            </a:r>
          </a:p>
          <a:p>
            <a:pPr>
              <a:buFont typeface="Wingdings" panose="05000000000000000000" pitchFamily="2" charset="2"/>
              <a:buChar char="q"/>
            </a:pP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Joint </a:t>
            </a:r>
            <a:r>
              <a:rPr lang="en-US" sz="2800" b="1" dirty="0">
                <a:effectLst>
                  <a:outerShdw blurRad="38100" dist="38100" dir="2700000" algn="tl">
                    <a:srgbClr val="000000">
                      <a:alpha val="43137"/>
                    </a:srgbClr>
                  </a:outerShdw>
                </a:effectLst>
              </a:rPr>
              <a:t>Accounts with Right of Survivorship including your house, bank accounts, brokerage accounts </a:t>
            </a:r>
          </a:p>
          <a:p>
            <a:pPr>
              <a:buFont typeface="Wingdings" panose="05000000000000000000" pitchFamily="2" charset="2"/>
              <a:buChar char="q"/>
            </a:pP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Transfer </a:t>
            </a:r>
            <a:r>
              <a:rPr lang="en-US" sz="2800" b="1" dirty="0">
                <a:effectLst>
                  <a:outerShdw blurRad="38100" dist="38100" dir="2700000" algn="tl">
                    <a:srgbClr val="000000">
                      <a:alpha val="43137"/>
                    </a:srgbClr>
                  </a:outerShdw>
                </a:effectLst>
              </a:rPr>
              <a:t>on Death Accounts, </a:t>
            </a:r>
            <a:r>
              <a:rPr lang="en-US" sz="2800" b="1" dirty="0" smtClean="0">
                <a:effectLst>
                  <a:outerShdw blurRad="38100" dist="38100" dir="2700000" algn="tl">
                    <a:srgbClr val="000000">
                      <a:alpha val="43137"/>
                    </a:srgbClr>
                  </a:outerShdw>
                </a:effectLst>
              </a:rPr>
              <a:t>Totten Trusts </a:t>
            </a:r>
            <a:r>
              <a:rPr lang="en-US" sz="2800" b="1" dirty="0">
                <a:effectLst>
                  <a:outerShdw blurRad="38100" dist="38100" dir="2700000" algn="tl">
                    <a:srgbClr val="000000">
                      <a:alpha val="43137"/>
                    </a:srgbClr>
                  </a:outerShdw>
                </a:effectLst>
              </a:rPr>
              <a:t>(called "</a:t>
            </a:r>
            <a:r>
              <a:rPr lang="en-US" sz="2800" b="1" dirty="0" smtClean="0">
                <a:effectLst>
                  <a:outerShdw blurRad="38100" dist="38100" dir="2700000" algn="tl">
                    <a:srgbClr val="000000">
                      <a:alpha val="43137"/>
                    </a:srgbClr>
                  </a:outerShdw>
                </a:effectLst>
              </a:rPr>
              <a:t>In Trust </a:t>
            </a:r>
            <a:r>
              <a:rPr lang="en-US" sz="2800" b="1" dirty="0">
                <a:effectLst>
                  <a:outerShdw blurRad="38100" dist="38100" dir="2700000" algn="tl">
                    <a:srgbClr val="000000">
                      <a:alpha val="43137"/>
                    </a:srgbClr>
                  </a:outerShdw>
                </a:effectLst>
              </a:rPr>
              <a:t>For") </a:t>
            </a:r>
          </a:p>
          <a:p>
            <a:pPr>
              <a:buFont typeface="Wingdings" panose="05000000000000000000" pitchFamily="2" charset="2"/>
              <a:buChar char="q"/>
            </a:pP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Trusts </a:t>
            </a:r>
            <a:endParaRPr lang="en-US" sz="2800" b="1" dirty="0">
              <a:effectLst>
                <a:outerShdw blurRad="38100" dist="38100" dir="2700000" algn="tl">
                  <a:srgbClr val="000000">
                    <a:alpha val="43137"/>
                  </a:srgbClr>
                </a:outerShdw>
              </a:effectLst>
            </a:endParaRPr>
          </a:p>
          <a:p>
            <a:pPr>
              <a:buFont typeface="Wingdings" panose="05000000000000000000" pitchFamily="2" charset="2"/>
              <a:buChar char="q"/>
            </a:pP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 Contracts </a:t>
            </a:r>
            <a:r>
              <a:rPr lang="en-US" sz="2800" b="1" dirty="0">
                <a:effectLst>
                  <a:outerShdw blurRad="38100" dist="38100" dir="2700000" algn="tl">
                    <a:srgbClr val="000000">
                      <a:alpha val="43137"/>
                    </a:srgbClr>
                  </a:outerShdw>
                </a:effectLst>
              </a:rPr>
              <a:t>(e.g. pre-nuptial, partnership) </a:t>
            </a:r>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1696395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Collecting Non-Probate Assets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endParaRPr lang="en-US" dirty="0" smtClean="0">
              <a:effectLst>
                <a:outerShdw blurRad="38100" dist="38100" dir="2700000" algn="tl">
                  <a:srgbClr val="000000">
                    <a:alpha val="43137"/>
                  </a:srgbClr>
                </a:outerShdw>
              </a:effectLst>
            </a:endParaRPr>
          </a:p>
          <a:p>
            <a:pPr marL="457200" indent="-457200">
              <a:buFont typeface="+mj-lt"/>
              <a:buAutoNum type="arabicPeriod"/>
            </a:pPr>
            <a:endParaRPr lang="en-US" dirty="0">
              <a:effectLst>
                <a:outerShdw blurRad="38100" dist="38100" dir="2700000" algn="tl">
                  <a:srgbClr val="000000">
                    <a:alpha val="43137"/>
                  </a:srgbClr>
                </a:outerShdw>
              </a:effectLst>
            </a:endParaRPr>
          </a:p>
          <a:p>
            <a:pPr marL="457200" indent="-457200">
              <a:buFont typeface="+mj-lt"/>
              <a:buAutoNum type="arabicPeriod"/>
            </a:pPr>
            <a:r>
              <a:rPr lang="en-US" sz="3200" b="1" dirty="0" smtClean="0">
                <a:effectLst>
                  <a:outerShdw blurRad="38100" dist="38100" dir="2700000" algn="tl">
                    <a:srgbClr val="000000">
                      <a:alpha val="43137"/>
                    </a:srgbClr>
                  </a:outerShdw>
                </a:effectLst>
              </a:rPr>
              <a:t>Need </a:t>
            </a:r>
            <a:r>
              <a:rPr lang="en-US" sz="3200" b="1" dirty="0">
                <a:effectLst>
                  <a:outerShdw blurRad="38100" dist="38100" dir="2700000" algn="tl">
                    <a:srgbClr val="000000">
                      <a:alpha val="43137"/>
                    </a:srgbClr>
                  </a:outerShdw>
                </a:effectLst>
              </a:rPr>
              <a:t>a </a:t>
            </a:r>
            <a:r>
              <a:rPr lang="en-US" sz="3200" b="1" i="1" dirty="0">
                <a:effectLst>
                  <a:outerShdw blurRad="38100" dist="38100" dir="2700000" algn="tl">
                    <a:srgbClr val="000000">
                      <a:alpha val="43137"/>
                    </a:srgbClr>
                  </a:outerShdw>
                </a:effectLst>
              </a:rPr>
              <a:t>Death Certificate</a:t>
            </a:r>
          </a:p>
          <a:p>
            <a:pPr marL="457200" indent="-457200">
              <a:buFont typeface="+mj-lt"/>
              <a:buAutoNum type="arabicPeriod"/>
            </a:pPr>
            <a:r>
              <a:rPr lang="en-US" sz="3200" b="1" dirty="0">
                <a:effectLst>
                  <a:outerShdw blurRad="38100" dist="38100" dir="2700000" algn="tl">
                    <a:srgbClr val="000000">
                      <a:alpha val="43137"/>
                    </a:srgbClr>
                  </a:outerShdw>
                </a:effectLst>
              </a:rPr>
              <a:t>Need to be named a beneficiary on certain types of accounts</a:t>
            </a:r>
          </a:p>
          <a:p>
            <a:pPr marL="457200" indent="-457200">
              <a:buFont typeface="+mj-lt"/>
              <a:buAutoNum type="arabicPeriod"/>
            </a:pPr>
            <a:endParaRPr lang="en-US" dirty="0"/>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3415975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550863" y="436563"/>
            <a:ext cx="8059737" cy="5354637"/>
          </a:xfrm>
        </p:spPr>
        <p:txBody>
          <a:bodyPr/>
          <a:lstStyle/>
          <a:p>
            <a:r>
              <a:rPr lang="en-US" b="1" dirty="0" smtClean="0">
                <a:solidFill>
                  <a:schemeClr val="accent1"/>
                </a:solidFill>
                <a:effectLst>
                  <a:outerShdw blurRad="38100" dist="38100" dir="2700000" algn="tl">
                    <a:srgbClr val="000000">
                      <a:alpha val="43137"/>
                    </a:srgbClr>
                  </a:outerShdw>
                </a:effectLst>
              </a:rPr>
              <a:t>NOTHING IN YOUR </a:t>
            </a:r>
            <a:br>
              <a:rPr lang="en-US" b="1" dirty="0" smtClean="0">
                <a:solidFill>
                  <a:schemeClr val="accent1"/>
                </a:solidFill>
                <a:effectLst>
                  <a:outerShdw blurRad="38100" dist="38100" dir="2700000" algn="tl">
                    <a:srgbClr val="000000">
                      <a:alpha val="43137"/>
                    </a:srgbClr>
                  </a:outerShdw>
                </a:effectLst>
              </a:rPr>
            </a:br>
            <a:r>
              <a:rPr lang="en-US" b="1" i="1" dirty="0" smtClean="0">
                <a:solidFill>
                  <a:schemeClr val="accent1"/>
                </a:solidFill>
                <a:effectLst>
                  <a:outerShdw blurRad="38100" dist="38100" dir="2700000" algn="tl">
                    <a:srgbClr val="000000">
                      <a:alpha val="43137"/>
                    </a:srgbClr>
                  </a:outerShdw>
                </a:effectLst>
              </a:rPr>
              <a:t>NON-PROBATE</a:t>
            </a:r>
            <a:br>
              <a:rPr lang="en-US" b="1" i="1" dirty="0" smtClean="0">
                <a:solidFill>
                  <a:schemeClr val="accent1"/>
                </a:solidFill>
                <a:effectLst>
                  <a:outerShdw blurRad="38100" dist="38100" dir="2700000" algn="tl">
                    <a:srgbClr val="000000">
                      <a:alpha val="43137"/>
                    </a:srgbClr>
                  </a:outerShdw>
                </a:effectLst>
              </a:rPr>
            </a:br>
            <a:r>
              <a:rPr lang="en-US" b="1" dirty="0" smtClean="0">
                <a:solidFill>
                  <a:schemeClr val="accent1"/>
                </a:solidFill>
                <a:effectLst>
                  <a:outerShdw blurRad="38100" dist="38100" dir="2700000" algn="tl">
                    <a:srgbClr val="000000">
                      <a:alpha val="43137"/>
                    </a:srgbClr>
                  </a:outerShdw>
                </a:effectLst>
              </a:rPr>
              <a:t>ESTATE IS PART OF YOUR WILL</a:t>
            </a:r>
            <a:endParaRPr lang="en-US" i="1" dirty="0">
              <a:solidFill>
                <a:schemeClr val="accent1"/>
              </a:solidFill>
            </a:endParaRPr>
          </a:p>
        </p:txBody>
      </p:sp>
      <p:sp>
        <p:nvSpPr>
          <p:cNvPr id="5" name="Rectangle 4"/>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1145296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effectLst>
                  <a:outerShdw blurRad="38100" dist="38100" dir="2700000" algn="tl">
                    <a:srgbClr val="000000">
                      <a:alpha val="43137"/>
                    </a:srgbClr>
                  </a:outerShdw>
                </a:effectLst>
              </a:rPr>
              <a:t>Probate Estate – Your Will</a:t>
            </a:r>
            <a:br>
              <a:rPr lang="en-US" b="1" dirty="0" smtClean="0">
                <a:solidFill>
                  <a:schemeClr val="tx2"/>
                </a:solidFill>
                <a:effectLst>
                  <a:outerShdw blurRad="38100" dist="38100" dir="2700000" algn="tl">
                    <a:srgbClr val="000000">
                      <a:alpha val="43137"/>
                    </a:srgbClr>
                  </a:outerShdw>
                </a:effectLst>
              </a:rPr>
            </a:br>
            <a:r>
              <a:rPr lang="en-US" sz="2000" b="1" dirty="0" smtClean="0">
                <a:solidFill>
                  <a:schemeClr val="accent1"/>
                </a:solidFill>
              </a:rPr>
              <a:t>We </a:t>
            </a:r>
            <a:r>
              <a:rPr lang="en-US" sz="2000" b="1" i="1" u="sng" dirty="0" smtClean="0">
                <a:solidFill>
                  <a:schemeClr val="accent1"/>
                </a:solidFill>
              </a:rPr>
              <a:t>don’t know </a:t>
            </a:r>
            <a:r>
              <a:rPr lang="en-US" sz="2000" b="1" dirty="0" smtClean="0">
                <a:solidFill>
                  <a:schemeClr val="accent1"/>
                </a:solidFill>
              </a:rPr>
              <a:t>where money goes when you die, so we </a:t>
            </a:r>
            <a:r>
              <a:rPr lang="en-US" sz="2000" b="1" i="1" u="sng" dirty="0" smtClean="0">
                <a:solidFill>
                  <a:schemeClr val="accent1"/>
                </a:solidFill>
              </a:rPr>
              <a:t>need a Will </a:t>
            </a:r>
            <a:r>
              <a:rPr lang="en-US" sz="2000" b="1" dirty="0" smtClean="0">
                <a:solidFill>
                  <a:schemeClr val="accent1"/>
                </a:solidFill>
              </a:rPr>
              <a:t>to transfer them </a:t>
            </a:r>
            <a:endParaRPr lang="en-US" sz="2000" dirty="0">
              <a:solidFill>
                <a:schemeClr val="accent1"/>
              </a:solidFill>
            </a:endParaRPr>
          </a:p>
        </p:txBody>
      </p:sp>
      <p:sp>
        <p:nvSpPr>
          <p:cNvPr id="3" name="Content Placeholder 2"/>
          <p:cNvSpPr>
            <a:spLocks noGrp="1"/>
          </p:cNvSpPr>
          <p:nvPr>
            <p:ph idx="1"/>
          </p:nvPr>
        </p:nvSpPr>
        <p:spPr>
          <a:xfrm>
            <a:off x="914400" y="2438400"/>
            <a:ext cx="7467600" cy="3143212"/>
          </a:xfrm>
        </p:spPr>
        <p:txBody>
          <a:bodyPr>
            <a:normAutofit/>
          </a:bodyPr>
          <a:lstStyle/>
          <a:p>
            <a:pPr marL="0" indent="0" algn="ctr">
              <a:buNone/>
            </a:pPr>
            <a:r>
              <a:rPr lang="en-US" sz="5400" b="1" dirty="0" smtClean="0">
                <a:solidFill>
                  <a:schemeClr val="accent2"/>
                </a:solidFill>
                <a:effectLst>
                  <a:outerShdw blurRad="38100" dist="38100" dir="2700000" algn="tl">
                    <a:srgbClr val="000000">
                      <a:alpha val="43137"/>
                    </a:srgbClr>
                  </a:outerShdw>
                </a:effectLst>
              </a:rPr>
              <a:t>Everything that is not in your non-probate estate </a:t>
            </a:r>
            <a:endParaRPr lang="en-US" sz="5400" b="1" dirty="0">
              <a:solidFill>
                <a:schemeClr val="accent2"/>
              </a:solidFill>
              <a:effectLst>
                <a:outerShdw blurRad="38100" dist="38100" dir="2700000" algn="tl">
                  <a:srgbClr val="000000">
                    <a:alpha val="43137"/>
                  </a:srgbClr>
                </a:outerShdw>
              </a:effectLst>
            </a:endParaRPr>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96894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2"/>
            <a:ext cx="8059320" cy="5964237"/>
          </a:xfrm>
        </p:spPr>
        <p:txBody>
          <a:bodyPr/>
          <a:lstStyle/>
          <a:p>
            <a:r>
              <a:rPr lang="en-US" b="1" dirty="0" smtClean="0">
                <a:solidFill>
                  <a:schemeClr val="accent1"/>
                </a:solidFill>
                <a:effectLst>
                  <a:outerShdw blurRad="38100" dist="38100" dir="2700000" algn="tl">
                    <a:srgbClr val="000000">
                      <a:alpha val="43137"/>
                    </a:srgbClr>
                  </a:outerShdw>
                </a:effectLst>
              </a:rPr>
              <a:t>MAKE SURE YOU KNOW YOUR ESTATE USING YOUR ENTIRE </a:t>
            </a:r>
            <a:r>
              <a:rPr lang="en-US" b="1" i="1" u="sng" dirty="0" smtClean="0">
                <a:solidFill>
                  <a:schemeClr val="accent1"/>
                </a:solidFill>
                <a:effectLst>
                  <a:outerShdw blurRad="38100" dist="38100" dir="2700000" algn="tl">
                    <a:srgbClr val="000000">
                      <a:alpha val="43137"/>
                    </a:srgbClr>
                  </a:outerShdw>
                </a:effectLst>
              </a:rPr>
              <a:t>GROSS ESTATE, </a:t>
            </a:r>
            <a:r>
              <a:rPr lang="en-US" b="1" dirty="0" smtClean="0">
                <a:solidFill>
                  <a:schemeClr val="accent1"/>
                </a:solidFill>
                <a:effectLst>
                  <a:outerShdw blurRad="38100" dist="38100" dir="2700000" algn="tl">
                    <a:srgbClr val="000000">
                      <a:alpha val="43137"/>
                    </a:srgbClr>
                  </a:outerShdw>
                </a:effectLst>
              </a:rPr>
              <a:t>NOT JUST WHAT GOES THROUGH YOUR </a:t>
            </a:r>
            <a:r>
              <a:rPr lang="en-US" b="1" i="1" u="sng" dirty="0" smtClean="0">
                <a:solidFill>
                  <a:schemeClr val="accent1"/>
                </a:solidFill>
                <a:effectLst>
                  <a:outerShdw blurRad="38100" dist="38100" dir="2700000" algn="tl">
                    <a:srgbClr val="000000">
                      <a:alpha val="43137"/>
                    </a:srgbClr>
                  </a:outerShdw>
                </a:effectLst>
              </a:rPr>
              <a:t>WILL </a:t>
            </a:r>
            <a:endParaRPr lang="en-US" i="1" u="sng" dirty="0">
              <a:solidFill>
                <a:schemeClr val="accent1"/>
              </a:solidFill>
            </a:endParaRPr>
          </a:p>
        </p:txBody>
      </p:sp>
      <p:sp>
        <p:nvSpPr>
          <p:cNvPr id="4" name="Rectangle 3"/>
          <p:cNvSpPr/>
          <p:nvPr/>
        </p:nvSpPr>
        <p:spPr>
          <a:xfrm>
            <a:off x="76200" y="6329066"/>
            <a:ext cx="4953000" cy="307777"/>
          </a:xfrm>
          <a:prstGeom prst="rect">
            <a:avLst/>
          </a:prstGeom>
        </p:spPr>
        <p:txBody>
          <a:bodyPr wrap="square">
            <a:spAutoFit/>
          </a:bodyPr>
          <a:lstStyle/>
          <a:p>
            <a:pPr lvl="0">
              <a:defRPr sz="1800">
                <a:solidFill>
                  <a:srgbClr val="000000"/>
                </a:solidFill>
              </a:defRPr>
            </a:pPr>
            <a:r>
              <a:rPr lang="en-US" sz="1400" dirty="0">
                <a:solidFill>
                  <a:schemeClr val="tx2"/>
                </a:solidFill>
              </a:rPr>
              <a:t>Financial Planning Association of New York©</a:t>
            </a:r>
            <a:endParaRPr lang="en-US" sz="1400" dirty="0">
              <a:solidFill>
                <a:schemeClr val="tx2"/>
              </a:solidFill>
            </a:endParaRPr>
          </a:p>
        </p:txBody>
      </p:sp>
    </p:spTree>
    <p:extLst>
      <p:ext uri="{BB962C8B-B14F-4D97-AF65-F5344CB8AC3E}">
        <p14:creationId xmlns:p14="http://schemas.microsoft.com/office/powerpoint/2010/main" val="590493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229</TotalTime>
  <Words>1362</Words>
  <Application>Microsoft Office PowerPoint</Application>
  <PresentationFormat>On-screen Show (4:3)</PresentationFormat>
  <Paragraphs>179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Sketchbook</vt:lpstr>
      <vt:lpstr>MONEYW!ISE</vt:lpstr>
      <vt:lpstr>WILLS 101</vt:lpstr>
      <vt:lpstr>GROSS ESTATE</vt:lpstr>
      <vt:lpstr>Gross Estate </vt:lpstr>
      <vt:lpstr>Non-Probate Estate We know who gets these accounts - a beneficiary is named on the account – so we don’t need a Will to transfer them </vt:lpstr>
      <vt:lpstr>Collecting Non-Probate Assets</vt:lpstr>
      <vt:lpstr>NOTHING IN YOUR  NON-PROBATE ESTATE IS PART OF YOUR WILL</vt:lpstr>
      <vt:lpstr>Probate Estate – Your Will We don’t know where money goes when you die, so we need a Will to transfer them </vt:lpstr>
      <vt:lpstr>MAKE SURE YOU KNOW YOUR ESTATE USING YOUR ENTIRE GROSS ESTATE, NOT JUST WHAT GOES THROUGH YOUR WILL </vt:lpstr>
      <vt:lpstr>YOU HAVE A WILL WHETHER YOU HAVE WRITTEN ONE OR NOT </vt:lpstr>
      <vt:lpstr>“Intestacy”: Priorities of the State’s Will for You</vt:lpstr>
      <vt:lpstr>The State’s Priority: “Administration”</vt:lpstr>
      <vt:lpstr>The State’s Priority Controls A Lot About Wills </vt:lpstr>
      <vt:lpstr>Those Denied In The State’s Will For You </vt:lpstr>
      <vt:lpstr>Facts About Wills</vt:lpstr>
      <vt:lpstr>Facts About Wills</vt:lpstr>
      <vt:lpstr>List Of Who Gets Paid First</vt:lpstr>
      <vt:lpstr>What You Should Think About Before You See a Lawyer</vt:lpstr>
      <vt:lpstr>You Don’t Have To Leave Anything to Anyone—Except:</vt:lpstr>
      <vt:lpstr>Debts When A Person Dies</vt:lpstr>
      <vt:lpstr>Trusts </vt:lpstr>
      <vt:lpstr>Trusts </vt:lpstr>
      <vt:lpstr>Examples Of Trusts </vt:lpstr>
      <vt:lpstr>Trusts </vt:lpstr>
      <vt:lpstr>Health Care Proxy</vt:lpstr>
      <vt:lpstr>Living Will</vt:lpstr>
      <vt:lpstr>Living Will </vt:lpstr>
      <vt:lpstr>Durable General Power of Attorney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MONEYW!ISE</dc:title>
  <dc:creator>Gissel</dc:creator>
  <cp:lastModifiedBy>Gissel</cp:lastModifiedBy>
  <cp:revision>16</cp:revision>
  <dcterms:created xsi:type="dcterms:W3CDTF">2017-03-29T17:04:02Z</dcterms:created>
  <dcterms:modified xsi:type="dcterms:W3CDTF">2017-03-29T20:53:36Z</dcterms:modified>
</cp:coreProperties>
</file>