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04" r:id="rId14"/>
    <p:sldId id="268" r:id="rId15"/>
    <p:sldId id="269" r:id="rId16"/>
    <p:sldId id="270" r:id="rId17"/>
    <p:sldId id="271" r:id="rId18"/>
    <p:sldId id="272" r:id="rId19"/>
    <p:sldId id="273" r:id="rId20"/>
    <p:sldId id="274" r:id="rId21"/>
    <p:sldId id="275" r:id="rId22"/>
    <p:sldId id="276" r:id="rId23"/>
    <p:sldId id="280" r:id="rId24"/>
    <p:sldId id="278" r:id="rId25"/>
    <p:sldId id="284" r:id="rId26"/>
    <p:sldId id="283" r:id="rId27"/>
    <p:sldId id="286" r:id="rId28"/>
    <p:sldId id="285" r:id="rId29"/>
    <p:sldId id="287" r:id="rId30"/>
    <p:sldId id="291" r:id="rId31"/>
    <p:sldId id="292" r:id="rId32"/>
    <p:sldId id="290" r:id="rId33"/>
    <p:sldId id="295" r:id="rId34"/>
    <p:sldId id="294" r:id="rId35"/>
    <p:sldId id="293" r:id="rId36"/>
    <p:sldId id="296" r:id="rId37"/>
    <p:sldId id="289" r:id="rId38"/>
    <p:sldId id="288" r:id="rId39"/>
    <p:sldId id="301" r:id="rId40"/>
    <p:sldId id="300" r:id="rId41"/>
    <p:sldId id="299" r:id="rId42"/>
    <p:sldId id="298" r:id="rId43"/>
    <p:sldId id="303" r:id="rId44"/>
    <p:sldId id="297" r:id="rId45"/>
    <p:sldId id="302" r:id="rId46"/>
    <p:sldId id="277"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829" autoAdjust="0"/>
  </p:normalViewPr>
  <p:slideViewPr>
    <p:cSldViewPr>
      <p:cViewPr>
        <p:scale>
          <a:sx n="80" d="100"/>
          <a:sy n="80" d="100"/>
        </p:scale>
        <p:origin x="-1522" y="-10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2"/>
            <c:bubble3D val="0"/>
            <c:spPr>
              <a:solidFill>
                <a:srgbClr val="00B050"/>
              </a:solidFill>
            </c:spPr>
          </c:dPt>
          <c:dLbls>
            <c:dLbl>
              <c:idx val="0"/>
              <c:layout>
                <c:manualLayout>
                  <c:x val="-0.16524650043744532"/>
                  <c:y val="0.12018749038232249"/>
                </c:manualLayout>
              </c:layout>
              <c:dLblPos val="bestFit"/>
              <c:showLegendKey val="0"/>
              <c:showVal val="1"/>
              <c:showCatName val="1"/>
              <c:showSerName val="0"/>
              <c:showPercent val="1"/>
              <c:showBubbleSize val="0"/>
            </c:dLbl>
            <c:dLbl>
              <c:idx val="1"/>
              <c:layout>
                <c:manualLayout>
                  <c:x val="-0.19742738407699037"/>
                  <c:y val="5.7681984078412116E-2"/>
                </c:manualLayout>
              </c:layout>
              <c:dLblPos val="bestFit"/>
              <c:showLegendKey val="0"/>
              <c:showVal val="1"/>
              <c:showCatName val="1"/>
              <c:showSerName val="0"/>
              <c:showPercent val="1"/>
              <c:showBubbleSize val="0"/>
            </c:dLbl>
            <c:dLbl>
              <c:idx val="2"/>
              <c:layout>
                <c:manualLayout>
                  <c:x val="0.18983048993875765"/>
                  <c:y val="-0.28878463108778069"/>
                </c:manualLayout>
              </c:layout>
              <c:dLblPos val="bestFit"/>
              <c:showLegendKey val="0"/>
              <c:showVal val="1"/>
              <c:showCatName val="1"/>
              <c:showSerName val="0"/>
              <c:showPercent val="1"/>
              <c:showBubbleSize val="0"/>
            </c:dLbl>
            <c:txPr>
              <a:bodyPr/>
              <a:lstStyle/>
              <a:p>
                <a:pPr>
                  <a:defRPr>
                    <a:solidFill>
                      <a:schemeClr val="bg1"/>
                    </a:solidFill>
                  </a:defRPr>
                </a:pPr>
                <a:endParaRPr lang="en-US"/>
              </a:p>
            </c:txPr>
            <c:dLblPos val="ctr"/>
            <c:showLegendKey val="0"/>
            <c:showVal val="1"/>
            <c:showCatName val="1"/>
            <c:showSerName val="0"/>
            <c:showPercent val="1"/>
            <c:showBubbleSize val="0"/>
            <c:showLeaderLines val="1"/>
          </c:dLbls>
          <c:cat>
            <c:strRef>
              <c:f>Sheet1!$B$5:$B$7</c:f>
              <c:strCache>
                <c:ptCount val="3"/>
                <c:pt idx="0">
                  <c:v>Minority Interest Discount</c:v>
                </c:pt>
                <c:pt idx="1">
                  <c:v>Tenants in Common Discount</c:v>
                </c:pt>
                <c:pt idx="2">
                  <c:v>Valuation for Estate Tax Purposes</c:v>
                </c:pt>
              </c:strCache>
            </c:strRef>
          </c:cat>
          <c:val>
            <c:numRef>
              <c:f>Sheet1!$C$5:$C$7</c:f>
              <c:numCache>
                <c:formatCode>_("$"* #,##0_);_("$"* \(#,##0\);_("$"* "-"??_);_(@_)</c:formatCode>
                <c:ptCount val="3"/>
                <c:pt idx="0">
                  <c:v>1500000</c:v>
                </c:pt>
                <c:pt idx="1">
                  <c:v>1500000</c:v>
                </c:pt>
                <c:pt idx="2">
                  <c:v>7000000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solidFill>
      <a:schemeClr val="tx1"/>
    </a:solidFill>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247C7F-205B-48F8-959D-779BB23A4CEB}" type="doc">
      <dgm:prSet loTypeId="urn:microsoft.com/office/officeart/2005/8/layout/cycle7" loCatId="cycle" qsTypeId="urn:microsoft.com/office/officeart/2005/8/quickstyle/simple3" qsCatId="simple" csTypeId="urn:microsoft.com/office/officeart/2005/8/colors/accent1_2" csCatId="accent1" phldr="1"/>
      <dgm:spPr/>
      <dgm:t>
        <a:bodyPr/>
        <a:lstStyle/>
        <a:p>
          <a:endParaRPr lang="en-US"/>
        </a:p>
      </dgm:t>
    </dgm:pt>
    <dgm:pt modelId="{A6D5E5BE-9C7D-4C1B-A6CD-C230D26ADFF7}">
      <dgm:prSet phldrT="[Text]" custT="1"/>
      <dgm:spPr>
        <a:solidFill>
          <a:schemeClr val="bg1"/>
        </a:solidFill>
        <a:ln>
          <a:solidFill>
            <a:schemeClr val="tx1"/>
          </a:solidFill>
        </a:ln>
      </dgm:spPr>
      <dgm:t>
        <a:bodyPr/>
        <a:lstStyle/>
        <a:p>
          <a:pPr algn="ctr"/>
          <a:r>
            <a:rPr lang="en-US" sz="2200" b="1" i="0" u="sng" baseline="0" dirty="0" smtClean="0"/>
            <a:t>Creator / Grantor / Settlor</a:t>
          </a:r>
        </a:p>
        <a:p>
          <a:pPr algn="l"/>
          <a:r>
            <a:rPr lang="en-US" sz="1600" dirty="0" smtClean="0"/>
            <a:t>&gt; Creates the Trust</a:t>
          </a:r>
        </a:p>
        <a:p>
          <a:pPr algn="l"/>
          <a:r>
            <a:rPr lang="en-US" sz="1600" dirty="0" smtClean="0"/>
            <a:t>&gt; Determines Terms of the Trust</a:t>
          </a:r>
        </a:p>
        <a:p>
          <a:pPr algn="l"/>
          <a:r>
            <a:rPr lang="en-US" sz="1600" dirty="0" smtClean="0"/>
            <a:t>&gt; Funds the Trust</a:t>
          </a:r>
          <a:endParaRPr lang="en-US" sz="1600" dirty="0"/>
        </a:p>
      </dgm:t>
    </dgm:pt>
    <dgm:pt modelId="{39E7FE4D-2B6F-49BF-945B-8DBFBFB766A3}" type="parTrans" cxnId="{BE89A2D6-088D-4805-BF73-8344B0DD6581}">
      <dgm:prSet/>
      <dgm:spPr/>
      <dgm:t>
        <a:bodyPr/>
        <a:lstStyle/>
        <a:p>
          <a:endParaRPr lang="en-US"/>
        </a:p>
      </dgm:t>
    </dgm:pt>
    <dgm:pt modelId="{682FBCD2-E738-468D-A7E7-E700B054DD1F}" type="sibTrans" cxnId="{BE89A2D6-088D-4805-BF73-8344B0DD6581}">
      <dgm:prSet/>
      <dgm:spPr>
        <a:solidFill>
          <a:schemeClr val="tx1"/>
        </a:solidFill>
      </dgm:spPr>
      <dgm:t>
        <a:bodyPr/>
        <a:lstStyle/>
        <a:p>
          <a:endParaRPr lang="en-US" dirty="0"/>
        </a:p>
      </dgm:t>
    </dgm:pt>
    <dgm:pt modelId="{13B2C22F-B139-4973-AF10-35E9B6E4AA0B}">
      <dgm:prSet phldrT="[Text]" custT="1"/>
      <dgm:spPr>
        <a:solidFill>
          <a:schemeClr val="bg1"/>
        </a:solidFill>
        <a:ln>
          <a:solidFill>
            <a:schemeClr val="tx1"/>
          </a:solidFill>
        </a:ln>
      </dgm:spPr>
      <dgm:t>
        <a:bodyPr/>
        <a:lstStyle/>
        <a:p>
          <a:pPr algn="ctr"/>
          <a:r>
            <a:rPr lang="en-US" sz="2200" b="1" i="0" u="sng" baseline="0" dirty="0" smtClean="0"/>
            <a:t>Beneficiaries</a:t>
          </a:r>
        </a:p>
        <a:p>
          <a:pPr algn="just"/>
          <a:r>
            <a:rPr lang="en-US" sz="1600" dirty="0" smtClean="0"/>
            <a:t>&gt; Entitled to the property under the terms of the Trust</a:t>
          </a:r>
        </a:p>
        <a:p>
          <a:pPr algn="just"/>
          <a:endParaRPr lang="en-US" sz="1600" dirty="0"/>
        </a:p>
      </dgm:t>
    </dgm:pt>
    <dgm:pt modelId="{E8DCCC4B-E5E3-43CF-A84C-D83CE3E4EE63}" type="parTrans" cxnId="{9826988D-F265-4D83-8089-39C97574F960}">
      <dgm:prSet/>
      <dgm:spPr/>
      <dgm:t>
        <a:bodyPr/>
        <a:lstStyle/>
        <a:p>
          <a:endParaRPr lang="en-US"/>
        </a:p>
      </dgm:t>
    </dgm:pt>
    <dgm:pt modelId="{1D27FF18-1DDF-438F-9E64-C231D5BF8B4E}" type="sibTrans" cxnId="{9826988D-F265-4D83-8089-39C97574F960}">
      <dgm:prSet/>
      <dgm:spPr>
        <a:solidFill>
          <a:schemeClr val="tx1"/>
        </a:solidFill>
      </dgm:spPr>
      <dgm:t>
        <a:bodyPr/>
        <a:lstStyle/>
        <a:p>
          <a:endParaRPr lang="en-US" dirty="0"/>
        </a:p>
      </dgm:t>
    </dgm:pt>
    <dgm:pt modelId="{490EE15E-AA7F-4A61-AE5F-87D89CD46AD7}">
      <dgm:prSet phldrT="[Text]" custT="1"/>
      <dgm:spPr>
        <a:solidFill>
          <a:schemeClr val="bg1"/>
        </a:solidFill>
        <a:ln>
          <a:solidFill>
            <a:schemeClr val="tx1"/>
          </a:solidFill>
        </a:ln>
      </dgm:spPr>
      <dgm:t>
        <a:bodyPr/>
        <a:lstStyle/>
        <a:p>
          <a:pPr algn="ctr"/>
          <a:r>
            <a:rPr lang="en-US" sz="2200" b="1" i="0" u="sng" baseline="0" dirty="0" smtClean="0"/>
            <a:t>Trustee</a:t>
          </a:r>
        </a:p>
        <a:p>
          <a:pPr algn="l"/>
          <a:r>
            <a:rPr lang="en-US" sz="1600" dirty="0" smtClean="0"/>
            <a:t>&gt; Manages the trust property</a:t>
          </a:r>
        </a:p>
        <a:p>
          <a:pPr algn="l"/>
          <a:r>
            <a:rPr lang="en-US" sz="1600" dirty="0" smtClean="0"/>
            <a:t>&gt; Follows the Terms of the Trust</a:t>
          </a:r>
        </a:p>
        <a:p>
          <a:pPr algn="l"/>
          <a:r>
            <a:rPr lang="en-US" sz="1600" dirty="0" smtClean="0"/>
            <a:t>&gt; Entitled to a Commission</a:t>
          </a:r>
          <a:endParaRPr lang="en-US" sz="1600" dirty="0"/>
        </a:p>
      </dgm:t>
    </dgm:pt>
    <dgm:pt modelId="{D2DEC695-8A8E-4D22-9619-C06EB5A86342}" type="parTrans" cxnId="{419C2F14-6830-4B67-9112-1901E27B9CB0}">
      <dgm:prSet/>
      <dgm:spPr/>
      <dgm:t>
        <a:bodyPr/>
        <a:lstStyle/>
        <a:p>
          <a:endParaRPr lang="en-US"/>
        </a:p>
      </dgm:t>
    </dgm:pt>
    <dgm:pt modelId="{A083CB31-CB2A-471A-B64D-6F0E06708F15}" type="sibTrans" cxnId="{419C2F14-6830-4B67-9112-1901E27B9CB0}">
      <dgm:prSet/>
      <dgm:spPr>
        <a:solidFill>
          <a:schemeClr val="tx1"/>
        </a:solidFill>
      </dgm:spPr>
      <dgm:t>
        <a:bodyPr/>
        <a:lstStyle/>
        <a:p>
          <a:endParaRPr lang="en-US" dirty="0"/>
        </a:p>
      </dgm:t>
    </dgm:pt>
    <dgm:pt modelId="{92E4FF71-FB30-4384-AF19-2D0F153397AD}" type="pres">
      <dgm:prSet presAssocID="{D4247C7F-205B-48F8-959D-779BB23A4CEB}" presName="Name0" presStyleCnt="0">
        <dgm:presLayoutVars>
          <dgm:dir/>
          <dgm:resizeHandles val="exact"/>
        </dgm:presLayoutVars>
      </dgm:prSet>
      <dgm:spPr/>
      <dgm:t>
        <a:bodyPr/>
        <a:lstStyle/>
        <a:p>
          <a:endParaRPr lang="en-US"/>
        </a:p>
      </dgm:t>
    </dgm:pt>
    <dgm:pt modelId="{84A27B9F-94B4-4864-813B-FAE0F7352DD2}" type="pres">
      <dgm:prSet presAssocID="{A6D5E5BE-9C7D-4C1B-A6CD-C230D26ADFF7}" presName="node" presStyleLbl="node1" presStyleIdx="0" presStyleCnt="3" custScaleX="195878" custScaleY="152195" custRadScaleRad="81966" custRadScaleInc="-735">
        <dgm:presLayoutVars>
          <dgm:bulletEnabled val="1"/>
        </dgm:presLayoutVars>
      </dgm:prSet>
      <dgm:spPr/>
      <dgm:t>
        <a:bodyPr/>
        <a:lstStyle/>
        <a:p>
          <a:endParaRPr lang="en-US"/>
        </a:p>
      </dgm:t>
    </dgm:pt>
    <dgm:pt modelId="{020C5185-C60E-4A21-BE10-F6742AC64C4D}" type="pres">
      <dgm:prSet presAssocID="{682FBCD2-E738-468D-A7E7-E700B054DD1F}" presName="sibTrans" presStyleLbl="sibTrans2D1" presStyleIdx="0" presStyleCnt="3"/>
      <dgm:spPr/>
      <dgm:t>
        <a:bodyPr/>
        <a:lstStyle/>
        <a:p>
          <a:endParaRPr lang="en-US"/>
        </a:p>
      </dgm:t>
    </dgm:pt>
    <dgm:pt modelId="{AA41CB20-5EEB-499A-AF9B-C7DD7C2DCCA8}" type="pres">
      <dgm:prSet presAssocID="{682FBCD2-E738-468D-A7E7-E700B054DD1F}" presName="connectorText" presStyleLbl="sibTrans2D1" presStyleIdx="0" presStyleCnt="3"/>
      <dgm:spPr/>
      <dgm:t>
        <a:bodyPr/>
        <a:lstStyle/>
        <a:p>
          <a:endParaRPr lang="en-US"/>
        </a:p>
      </dgm:t>
    </dgm:pt>
    <dgm:pt modelId="{6FDCE603-D9B5-4486-AB9B-BBEA868F02F0}" type="pres">
      <dgm:prSet presAssocID="{13B2C22F-B139-4973-AF10-35E9B6E4AA0B}" presName="node" presStyleLbl="node1" presStyleIdx="1" presStyleCnt="3" custScaleX="170759" custScaleY="154074" custRadScaleRad="109071" custRadScaleInc="-19285">
        <dgm:presLayoutVars>
          <dgm:bulletEnabled val="1"/>
        </dgm:presLayoutVars>
      </dgm:prSet>
      <dgm:spPr/>
      <dgm:t>
        <a:bodyPr/>
        <a:lstStyle/>
        <a:p>
          <a:endParaRPr lang="en-US"/>
        </a:p>
      </dgm:t>
    </dgm:pt>
    <dgm:pt modelId="{BA3B8311-6E8A-437D-9C27-4FF4E8792F71}" type="pres">
      <dgm:prSet presAssocID="{1D27FF18-1DDF-438F-9E64-C231D5BF8B4E}" presName="sibTrans" presStyleLbl="sibTrans2D1" presStyleIdx="1" presStyleCnt="3"/>
      <dgm:spPr/>
      <dgm:t>
        <a:bodyPr/>
        <a:lstStyle/>
        <a:p>
          <a:endParaRPr lang="en-US"/>
        </a:p>
      </dgm:t>
    </dgm:pt>
    <dgm:pt modelId="{049E7279-42AC-44A8-880B-BD212AC7125C}" type="pres">
      <dgm:prSet presAssocID="{1D27FF18-1DDF-438F-9E64-C231D5BF8B4E}" presName="connectorText" presStyleLbl="sibTrans2D1" presStyleIdx="1" presStyleCnt="3"/>
      <dgm:spPr/>
      <dgm:t>
        <a:bodyPr/>
        <a:lstStyle/>
        <a:p>
          <a:endParaRPr lang="en-US"/>
        </a:p>
      </dgm:t>
    </dgm:pt>
    <dgm:pt modelId="{BC8F642E-C40C-4F75-A50E-20A3427F6F06}" type="pres">
      <dgm:prSet presAssocID="{490EE15E-AA7F-4A61-AE5F-87D89CD46AD7}" presName="node" presStyleLbl="node1" presStyleIdx="2" presStyleCnt="3" custScaleX="169688" custScaleY="149839" custRadScaleRad="107792" custRadScaleInc="17469">
        <dgm:presLayoutVars>
          <dgm:bulletEnabled val="1"/>
        </dgm:presLayoutVars>
      </dgm:prSet>
      <dgm:spPr/>
      <dgm:t>
        <a:bodyPr/>
        <a:lstStyle/>
        <a:p>
          <a:endParaRPr lang="en-US"/>
        </a:p>
      </dgm:t>
    </dgm:pt>
    <dgm:pt modelId="{4FD812D9-BC19-4933-ADA3-CB2B8D4F2B44}" type="pres">
      <dgm:prSet presAssocID="{A083CB31-CB2A-471A-B64D-6F0E06708F15}" presName="sibTrans" presStyleLbl="sibTrans2D1" presStyleIdx="2" presStyleCnt="3"/>
      <dgm:spPr/>
      <dgm:t>
        <a:bodyPr/>
        <a:lstStyle/>
        <a:p>
          <a:endParaRPr lang="en-US"/>
        </a:p>
      </dgm:t>
    </dgm:pt>
    <dgm:pt modelId="{A40981ED-44FF-425B-9F23-8E13933B3BAC}" type="pres">
      <dgm:prSet presAssocID="{A083CB31-CB2A-471A-B64D-6F0E06708F15}" presName="connectorText" presStyleLbl="sibTrans2D1" presStyleIdx="2" presStyleCnt="3"/>
      <dgm:spPr/>
      <dgm:t>
        <a:bodyPr/>
        <a:lstStyle/>
        <a:p>
          <a:endParaRPr lang="en-US"/>
        </a:p>
      </dgm:t>
    </dgm:pt>
  </dgm:ptLst>
  <dgm:cxnLst>
    <dgm:cxn modelId="{D0E94137-8B5D-4801-A78F-B9351C75C465}" type="presOf" srcId="{D4247C7F-205B-48F8-959D-779BB23A4CEB}" destId="{92E4FF71-FB30-4384-AF19-2D0F153397AD}" srcOrd="0" destOrd="0" presId="urn:microsoft.com/office/officeart/2005/8/layout/cycle7"/>
    <dgm:cxn modelId="{9826988D-F265-4D83-8089-39C97574F960}" srcId="{D4247C7F-205B-48F8-959D-779BB23A4CEB}" destId="{13B2C22F-B139-4973-AF10-35E9B6E4AA0B}" srcOrd="1" destOrd="0" parTransId="{E8DCCC4B-E5E3-43CF-A84C-D83CE3E4EE63}" sibTransId="{1D27FF18-1DDF-438F-9E64-C231D5BF8B4E}"/>
    <dgm:cxn modelId="{E73A199B-A126-49CC-A598-C913A52820DA}" type="presOf" srcId="{682FBCD2-E738-468D-A7E7-E700B054DD1F}" destId="{020C5185-C60E-4A21-BE10-F6742AC64C4D}" srcOrd="0" destOrd="0" presId="urn:microsoft.com/office/officeart/2005/8/layout/cycle7"/>
    <dgm:cxn modelId="{A42AFD17-5182-4F89-8E63-6D4E7671E7CB}" type="presOf" srcId="{A083CB31-CB2A-471A-B64D-6F0E06708F15}" destId="{A40981ED-44FF-425B-9F23-8E13933B3BAC}" srcOrd="1" destOrd="0" presId="urn:microsoft.com/office/officeart/2005/8/layout/cycle7"/>
    <dgm:cxn modelId="{BE89A2D6-088D-4805-BF73-8344B0DD6581}" srcId="{D4247C7F-205B-48F8-959D-779BB23A4CEB}" destId="{A6D5E5BE-9C7D-4C1B-A6CD-C230D26ADFF7}" srcOrd="0" destOrd="0" parTransId="{39E7FE4D-2B6F-49BF-945B-8DBFBFB766A3}" sibTransId="{682FBCD2-E738-468D-A7E7-E700B054DD1F}"/>
    <dgm:cxn modelId="{66A15ACC-A8CF-4579-9E04-5895B5D1CF6C}" type="presOf" srcId="{490EE15E-AA7F-4A61-AE5F-87D89CD46AD7}" destId="{BC8F642E-C40C-4F75-A50E-20A3427F6F06}" srcOrd="0" destOrd="0" presId="urn:microsoft.com/office/officeart/2005/8/layout/cycle7"/>
    <dgm:cxn modelId="{24443958-01FA-4184-9334-030D209ABC02}" type="presOf" srcId="{A6D5E5BE-9C7D-4C1B-A6CD-C230D26ADFF7}" destId="{84A27B9F-94B4-4864-813B-FAE0F7352DD2}" srcOrd="0" destOrd="0" presId="urn:microsoft.com/office/officeart/2005/8/layout/cycle7"/>
    <dgm:cxn modelId="{46A4BD86-4164-467C-A1D7-C0F9540D41EF}" type="presOf" srcId="{1D27FF18-1DDF-438F-9E64-C231D5BF8B4E}" destId="{049E7279-42AC-44A8-880B-BD212AC7125C}" srcOrd="1" destOrd="0" presId="urn:microsoft.com/office/officeart/2005/8/layout/cycle7"/>
    <dgm:cxn modelId="{74960AB1-0626-4D9B-A849-AE23594AC215}" type="presOf" srcId="{1D27FF18-1DDF-438F-9E64-C231D5BF8B4E}" destId="{BA3B8311-6E8A-437D-9C27-4FF4E8792F71}" srcOrd="0" destOrd="0" presId="urn:microsoft.com/office/officeart/2005/8/layout/cycle7"/>
    <dgm:cxn modelId="{A2FD2AB4-8D8A-4B7F-A67F-29DF505794FE}" type="presOf" srcId="{682FBCD2-E738-468D-A7E7-E700B054DD1F}" destId="{AA41CB20-5EEB-499A-AF9B-C7DD7C2DCCA8}" srcOrd="1" destOrd="0" presId="urn:microsoft.com/office/officeart/2005/8/layout/cycle7"/>
    <dgm:cxn modelId="{738DFA3C-7FEA-4A52-8BCC-70A33FCB5EBC}" type="presOf" srcId="{13B2C22F-B139-4973-AF10-35E9B6E4AA0B}" destId="{6FDCE603-D9B5-4486-AB9B-BBEA868F02F0}" srcOrd="0" destOrd="0" presId="urn:microsoft.com/office/officeart/2005/8/layout/cycle7"/>
    <dgm:cxn modelId="{A4FB9A1C-F973-419F-A698-483707ED66AB}" type="presOf" srcId="{A083CB31-CB2A-471A-B64D-6F0E06708F15}" destId="{4FD812D9-BC19-4933-ADA3-CB2B8D4F2B44}" srcOrd="0" destOrd="0" presId="urn:microsoft.com/office/officeart/2005/8/layout/cycle7"/>
    <dgm:cxn modelId="{419C2F14-6830-4B67-9112-1901E27B9CB0}" srcId="{D4247C7F-205B-48F8-959D-779BB23A4CEB}" destId="{490EE15E-AA7F-4A61-AE5F-87D89CD46AD7}" srcOrd="2" destOrd="0" parTransId="{D2DEC695-8A8E-4D22-9619-C06EB5A86342}" sibTransId="{A083CB31-CB2A-471A-B64D-6F0E06708F15}"/>
    <dgm:cxn modelId="{4472CF02-87CE-40F7-81E2-288998875EE3}" type="presParOf" srcId="{92E4FF71-FB30-4384-AF19-2D0F153397AD}" destId="{84A27B9F-94B4-4864-813B-FAE0F7352DD2}" srcOrd="0" destOrd="0" presId="urn:microsoft.com/office/officeart/2005/8/layout/cycle7"/>
    <dgm:cxn modelId="{581245E6-1C7E-4873-A69A-C8479494C3FB}" type="presParOf" srcId="{92E4FF71-FB30-4384-AF19-2D0F153397AD}" destId="{020C5185-C60E-4A21-BE10-F6742AC64C4D}" srcOrd="1" destOrd="0" presId="urn:microsoft.com/office/officeart/2005/8/layout/cycle7"/>
    <dgm:cxn modelId="{1EBF120D-0B2D-477E-9637-495C5D4A7382}" type="presParOf" srcId="{020C5185-C60E-4A21-BE10-F6742AC64C4D}" destId="{AA41CB20-5EEB-499A-AF9B-C7DD7C2DCCA8}" srcOrd="0" destOrd="0" presId="urn:microsoft.com/office/officeart/2005/8/layout/cycle7"/>
    <dgm:cxn modelId="{3CF284E7-A26F-43FA-AEF8-7D66D1C26BFA}" type="presParOf" srcId="{92E4FF71-FB30-4384-AF19-2D0F153397AD}" destId="{6FDCE603-D9B5-4486-AB9B-BBEA868F02F0}" srcOrd="2" destOrd="0" presId="urn:microsoft.com/office/officeart/2005/8/layout/cycle7"/>
    <dgm:cxn modelId="{16ACE2E6-B7AE-4A9F-A29B-805C38A18BBD}" type="presParOf" srcId="{92E4FF71-FB30-4384-AF19-2D0F153397AD}" destId="{BA3B8311-6E8A-437D-9C27-4FF4E8792F71}" srcOrd="3" destOrd="0" presId="urn:microsoft.com/office/officeart/2005/8/layout/cycle7"/>
    <dgm:cxn modelId="{D7D60E6F-6CEE-46E2-9878-84405FD36EA8}" type="presParOf" srcId="{BA3B8311-6E8A-437D-9C27-4FF4E8792F71}" destId="{049E7279-42AC-44A8-880B-BD212AC7125C}" srcOrd="0" destOrd="0" presId="urn:microsoft.com/office/officeart/2005/8/layout/cycle7"/>
    <dgm:cxn modelId="{12740178-FE81-4B0A-991B-BE7EF497CC41}" type="presParOf" srcId="{92E4FF71-FB30-4384-AF19-2D0F153397AD}" destId="{BC8F642E-C40C-4F75-A50E-20A3427F6F06}" srcOrd="4" destOrd="0" presId="urn:microsoft.com/office/officeart/2005/8/layout/cycle7"/>
    <dgm:cxn modelId="{9AA766A4-E7AB-4A6A-A3E2-74F556B02314}" type="presParOf" srcId="{92E4FF71-FB30-4384-AF19-2D0F153397AD}" destId="{4FD812D9-BC19-4933-ADA3-CB2B8D4F2B44}" srcOrd="5" destOrd="0" presId="urn:microsoft.com/office/officeart/2005/8/layout/cycle7"/>
    <dgm:cxn modelId="{02699B68-0A42-4481-A8D2-87388D366549}" type="presParOf" srcId="{4FD812D9-BC19-4933-ADA3-CB2B8D4F2B44}" destId="{A40981ED-44FF-425B-9F23-8E13933B3BAC}"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4E0E5CB-C8B4-430C-B91C-6C6560F40A5E}"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US"/>
        </a:p>
      </dgm:t>
    </dgm:pt>
    <dgm:pt modelId="{F0530727-7027-4F95-97D6-857AEFA40358}">
      <dgm:prSet phldrT="[Text]" custT="1"/>
      <dgm:spPr/>
      <dgm:t>
        <a:bodyPr/>
        <a:lstStyle/>
        <a:p>
          <a:r>
            <a:rPr lang="en-US" sz="1200" b="1" dirty="0" smtClean="0"/>
            <a:t>Proceeds of LIFE INSURANCE policies on the life of the decedent, payable to the decedent’s ESTATE, or in which the decedent had  any "INCIDENTS OF OWNERSHIP"</a:t>
          </a:r>
          <a:endParaRPr lang="en-US" sz="1200" dirty="0"/>
        </a:p>
      </dgm:t>
    </dgm:pt>
    <dgm:pt modelId="{7941B7FD-36D9-4CC7-B77D-8E9D213B6EB0}" type="parTrans" cxnId="{419E9833-D9A9-4430-B856-0BFFFA56AFEC}">
      <dgm:prSet/>
      <dgm:spPr/>
      <dgm:t>
        <a:bodyPr/>
        <a:lstStyle/>
        <a:p>
          <a:endParaRPr lang="en-US"/>
        </a:p>
      </dgm:t>
    </dgm:pt>
    <dgm:pt modelId="{273EDAB0-A34A-47FF-8F9C-BF596283109F}" type="sibTrans" cxnId="{419E9833-D9A9-4430-B856-0BFFFA56AFEC}">
      <dgm:prSet/>
      <dgm:spPr/>
      <dgm:t>
        <a:bodyPr/>
        <a:lstStyle/>
        <a:p>
          <a:endParaRPr lang="en-US"/>
        </a:p>
      </dgm:t>
    </dgm:pt>
    <dgm:pt modelId="{3D26C043-C48B-4456-8ECE-7C03ACDF1897}">
      <dgm:prSet phldrT="[Text]" custT="1"/>
      <dgm:spPr/>
      <dgm:t>
        <a:bodyPr/>
        <a:lstStyle/>
        <a:p>
          <a:pPr algn="just"/>
          <a:r>
            <a:rPr lang="en-US" sz="1200" dirty="0" smtClean="0"/>
            <a:t>This takes place when the decedent “</a:t>
          </a:r>
          <a:r>
            <a:rPr lang="en-US" sz="1200" b="1" dirty="0" smtClean="0"/>
            <a:t>owned</a:t>
          </a:r>
          <a:r>
            <a:rPr lang="en-US" sz="1200" dirty="0" smtClean="0"/>
            <a:t>” a life insurance policy at death OR had “</a:t>
          </a:r>
          <a:r>
            <a:rPr lang="en-US" sz="1200" b="1" dirty="0" smtClean="0"/>
            <a:t>incidents of ownership</a:t>
          </a:r>
          <a:r>
            <a:rPr lang="en-US" sz="1200" dirty="0" smtClean="0"/>
            <a:t>” in the policy, such as the right to:</a:t>
          </a:r>
          <a:endParaRPr lang="en-US" sz="1200" dirty="0"/>
        </a:p>
      </dgm:t>
    </dgm:pt>
    <dgm:pt modelId="{21234120-7241-4377-AC01-95BCCB5BFEA9}" type="parTrans" cxnId="{6A724F95-F548-47AA-8631-A2070DDD4B53}">
      <dgm:prSet/>
      <dgm:spPr/>
      <dgm:t>
        <a:bodyPr/>
        <a:lstStyle/>
        <a:p>
          <a:endParaRPr lang="en-US"/>
        </a:p>
      </dgm:t>
    </dgm:pt>
    <dgm:pt modelId="{F51EC2D8-C946-4688-8073-FE277759E6D4}" type="sibTrans" cxnId="{6A724F95-F548-47AA-8631-A2070DDD4B53}">
      <dgm:prSet/>
      <dgm:spPr/>
      <dgm:t>
        <a:bodyPr/>
        <a:lstStyle/>
        <a:p>
          <a:endParaRPr lang="en-US"/>
        </a:p>
      </dgm:t>
    </dgm:pt>
    <dgm:pt modelId="{8C99E850-2DD5-4AB8-9600-974198DBDF6E}">
      <dgm:prSet phldrT="[Text]" custT="1"/>
      <dgm:spPr/>
      <dgm:t>
        <a:bodyPr/>
        <a:lstStyle/>
        <a:p>
          <a:r>
            <a:rPr lang="en-US" sz="1200" b="1" dirty="0" smtClean="0"/>
            <a:t>Gifts over which the decedent retained the power ALTER, AMEND or REVOKE the transfer (either already made or in trust)</a:t>
          </a:r>
          <a:endParaRPr lang="en-US" sz="1200" dirty="0"/>
        </a:p>
      </dgm:t>
    </dgm:pt>
    <dgm:pt modelId="{99CB3804-FEA2-4682-B5F8-E3982643ED46}" type="parTrans" cxnId="{3034403C-96B1-4088-A53F-651D153641B4}">
      <dgm:prSet/>
      <dgm:spPr/>
      <dgm:t>
        <a:bodyPr/>
        <a:lstStyle/>
        <a:p>
          <a:endParaRPr lang="en-US"/>
        </a:p>
      </dgm:t>
    </dgm:pt>
    <dgm:pt modelId="{1E442693-2A67-4989-BF31-A739459B0E33}" type="sibTrans" cxnId="{3034403C-96B1-4088-A53F-651D153641B4}">
      <dgm:prSet/>
      <dgm:spPr/>
      <dgm:t>
        <a:bodyPr/>
        <a:lstStyle/>
        <a:p>
          <a:endParaRPr lang="en-US"/>
        </a:p>
      </dgm:t>
    </dgm:pt>
    <dgm:pt modelId="{D6357059-4E43-4219-9E2C-96967AC5F794}">
      <dgm:prSet phldrT="[Text]"/>
      <dgm:spPr/>
      <dgm:t>
        <a:bodyPr/>
        <a:lstStyle/>
        <a:p>
          <a:pPr algn="just"/>
          <a:r>
            <a:rPr lang="en-US" dirty="0" smtClean="0"/>
            <a:t>EXAMPLE 4: Bob creates a Trust for his grandchildren that allows him to </a:t>
          </a:r>
          <a:r>
            <a:rPr lang="en-US" u="sng" dirty="0" smtClean="0"/>
            <a:t>Alter</a:t>
          </a:r>
          <a:r>
            <a:rPr lang="en-US" dirty="0" smtClean="0"/>
            <a:t> the beneficiaries’ percentages, (OR </a:t>
          </a:r>
          <a:r>
            <a:rPr lang="en-US" u="sng" dirty="0" smtClean="0"/>
            <a:t>Amend</a:t>
          </a:r>
          <a:r>
            <a:rPr lang="en-US" dirty="0" smtClean="0"/>
            <a:t> the terms of the Trust OR </a:t>
          </a:r>
          <a:r>
            <a:rPr lang="en-US" u="sng" dirty="0" smtClean="0"/>
            <a:t>Revoke</a:t>
          </a:r>
          <a:r>
            <a:rPr lang="en-US" dirty="0" smtClean="0"/>
            <a:t> the Trust).  At Bob’s death the Trust assets are worth $1,000,000. His Gross Estate includes  this $1,000,000.</a:t>
          </a:r>
          <a:endParaRPr lang="en-US" dirty="0"/>
        </a:p>
      </dgm:t>
    </dgm:pt>
    <dgm:pt modelId="{E1712883-1F23-45D4-B3A7-512BC46E7254}" type="parTrans" cxnId="{BD3A43B3-68A7-43FE-8B60-1E5CE78F99E0}">
      <dgm:prSet/>
      <dgm:spPr/>
      <dgm:t>
        <a:bodyPr/>
        <a:lstStyle/>
        <a:p>
          <a:endParaRPr lang="en-US"/>
        </a:p>
      </dgm:t>
    </dgm:pt>
    <dgm:pt modelId="{37F3B3BF-93C1-49AF-8729-D4751FC99762}" type="sibTrans" cxnId="{BD3A43B3-68A7-43FE-8B60-1E5CE78F99E0}">
      <dgm:prSet/>
      <dgm:spPr/>
      <dgm:t>
        <a:bodyPr/>
        <a:lstStyle/>
        <a:p>
          <a:endParaRPr lang="en-US"/>
        </a:p>
      </dgm:t>
    </dgm:pt>
    <dgm:pt modelId="{63EDFED5-5F81-4180-A126-7EAC458E308D}">
      <dgm:prSet phldrT="[Text]" custT="1"/>
      <dgm:spPr/>
      <dgm:t>
        <a:bodyPr/>
        <a:lstStyle/>
        <a:p>
          <a:r>
            <a:rPr lang="en-US" sz="1200" b="1" dirty="0" smtClean="0"/>
            <a:t>Property held in joint tenancy with rights of survivorship</a:t>
          </a:r>
          <a:endParaRPr lang="en-US" sz="1200" dirty="0"/>
        </a:p>
      </dgm:t>
    </dgm:pt>
    <dgm:pt modelId="{8FEE68BE-9E05-41A2-8F5B-FBD55D8B0798}" type="parTrans" cxnId="{8A8D96A4-7E82-4D08-8531-A284D95C00EC}">
      <dgm:prSet/>
      <dgm:spPr/>
      <dgm:t>
        <a:bodyPr/>
        <a:lstStyle/>
        <a:p>
          <a:endParaRPr lang="en-US"/>
        </a:p>
      </dgm:t>
    </dgm:pt>
    <dgm:pt modelId="{9C5E415E-0368-4A89-A2C5-3F69A572A688}" type="sibTrans" cxnId="{8A8D96A4-7E82-4D08-8531-A284D95C00EC}">
      <dgm:prSet/>
      <dgm:spPr/>
      <dgm:t>
        <a:bodyPr/>
        <a:lstStyle/>
        <a:p>
          <a:endParaRPr lang="en-US"/>
        </a:p>
      </dgm:t>
    </dgm:pt>
    <dgm:pt modelId="{B3E53442-78EF-43E2-AFE8-0ED71FB7A1B6}">
      <dgm:prSet phldrT="[Text]"/>
      <dgm:spPr/>
      <dgm:t>
        <a:bodyPr/>
        <a:lstStyle/>
        <a:p>
          <a:pPr algn="just"/>
          <a:r>
            <a:rPr lang="en-US" b="1" u="sng" dirty="0" smtClean="0"/>
            <a:t>Spouses</a:t>
          </a:r>
          <a:r>
            <a:rPr lang="en-US" dirty="0" smtClean="0"/>
            <a:t>: 50% attributed to decedent, regardless of who contributed what amount.</a:t>
          </a:r>
          <a:endParaRPr lang="en-US" dirty="0"/>
        </a:p>
      </dgm:t>
    </dgm:pt>
    <dgm:pt modelId="{357887C0-3EA7-41AF-A5B6-A8A7B040CEEB}" type="parTrans" cxnId="{26F45892-5AE6-4A42-81DD-CA919C037D00}">
      <dgm:prSet/>
      <dgm:spPr/>
      <dgm:t>
        <a:bodyPr/>
        <a:lstStyle/>
        <a:p>
          <a:endParaRPr lang="en-US"/>
        </a:p>
      </dgm:t>
    </dgm:pt>
    <dgm:pt modelId="{44C1319D-15BD-4C07-ADD9-AD1B407B0EE8}" type="sibTrans" cxnId="{26F45892-5AE6-4A42-81DD-CA919C037D00}">
      <dgm:prSet/>
      <dgm:spPr/>
      <dgm:t>
        <a:bodyPr/>
        <a:lstStyle/>
        <a:p>
          <a:endParaRPr lang="en-US"/>
        </a:p>
      </dgm:t>
    </dgm:pt>
    <dgm:pt modelId="{265A7595-C49D-440E-B17F-C2AFE3A0FA3C}">
      <dgm:prSet/>
      <dgm:spPr/>
      <dgm:t>
        <a:bodyPr/>
        <a:lstStyle/>
        <a:p>
          <a:pPr algn="just"/>
          <a:r>
            <a:rPr lang="en-US" b="1" u="sng" dirty="0" smtClean="0"/>
            <a:t>Anyone Else</a:t>
          </a:r>
          <a:r>
            <a:rPr lang="en-US" dirty="0" smtClean="0"/>
            <a:t>: the ENTIRE VALUE  is included in the decedent’s estate UNLESS there is proof of who contributed what amount.</a:t>
          </a:r>
          <a:endParaRPr lang="en-US" dirty="0"/>
        </a:p>
      </dgm:t>
    </dgm:pt>
    <dgm:pt modelId="{938FBE33-9E95-403D-A70A-8E28D34C9C3C}" type="parTrans" cxnId="{E993ECF0-0FC7-4928-B45F-0F4250D82F7A}">
      <dgm:prSet/>
      <dgm:spPr/>
      <dgm:t>
        <a:bodyPr/>
        <a:lstStyle/>
        <a:p>
          <a:endParaRPr lang="en-US"/>
        </a:p>
      </dgm:t>
    </dgm:pt>
    <dgm:pt modelId="{A6533D67-7E70-438A-A32F-D4F82376B410}" type="sibTrans" cxnId="{E993ECF0-0FC7-4928-B45F-0F4250D82F7A}">
      <dgm:prSet/>
      <dgm:spPr/>
      <dgm:t>
        <a:bodyPr/>
        <a:lstStyle/>
        <a:p>
          <a:endParaRPr lang="en-US"/>
        </a:p>
      </dgm:t>
    </dgm:pt>
    <dgm:pt modelId="{FADACF98-943E-4F05-B76E-805BACC326D4}">
      <dgm:prSet custT="1"/>
      <dgm:spPr/>
      <dgm:t>
        <a:bodyPr/>
        <a:lstStyle/>
        <a:p>
          <a:pPr algn="l"/>
          <a:r>
            <a:rPr lang="en-US" sz="1100" dirty="0" smtClean="0"/>
            <a:t> name or change the beneficiary</a:t>
          </a:r>
          <a:endParaRPr lang="en-US" sz="1100" dirty="0"/>
        </a:p>
      </dgm:t>
    </dgm:pt>
    <dgm:pt modelId="{A7D9FAC4-E197-497B-B193-589667AEDE55}" type="parTrans" cxnId="{BCD5791C-DF79-46B7-B9FF-9F17EA6BE819}">
      <dgm:prSet/>
      <dgm:spPr/>
      <dgm:t>
        <a:bodyPr/>
        <a:lstStyle/>
        <a:p>
          <a:endParaRPr lang="en-US"/>
        </a:p>
      </dgm:t>
    </dgm:pt>
    <dgm:pt modelId="{942190CC-7254-4C9D-BE3B-753F62223B27}" type="sibTrans" cxnId="{BCD5791C-DF79-46B7-B9FF-9F17EA6BE819}">
      <dgm:prSet/>
      <dgm:spPr/>
      <dgm:t>
        <a:bodyPr/>
        <a:lstStyle/>
        <a:p>
          <a:endParaRPr lang="en-US"/>
        </a:p>
      </dgm:t>
    </dgm:pt>
    <dgm:pt modelId="{3D1FCE9A-ECDC-4BA8-89AF-6232ACB60D44}">
      <dgm:prSet custT="1"/>
      <dgm:spPr/>
      <dgm:t>
        <a:bodyPr/>
        <a:lstStyle/>
        <a:p>
          <a:pPr algn="l"/>
          <a:r>
            <a:rPr lang="en-US" sz="1100" dirty="0" smtClean="0"/>
            <a:t> surrender the policy for its cash value</a:t>
          </a:r>
          <a:endParaRPr lang="en-US" sz="1100" dirty="0"/>
        </a:p>
      </dgm:t>
    </dgm:pt>
    <dgm:pt modelId="{CCE8C5AC-48F7-4CB4-83FB-A6CF61E29A7F}" type="parTrans" cxnId="{73CE600E-B3C9-4FB4-A7D3-72DE6A370DD2}">
      <dgm:prSet/>
      <dgm:spPr/>
      <dgm:t>
        <a:bodyPr/>
        <a:lstStyle/>
        <a:p>
          <a:endParaRPr lang="en-US"/>
        </a:p>
      </dgm:t>
    </dgm:pt>
    <dgm:pt modelId="{00F1E82E-A8BC-4758-B5D9-1811E5B5AF22}" type="sibTrans" cxnId="{73CE600E-B3C9-4FB4-A7D3-72DE6A370DD2}">
      <dgm:prSet/>
      <dgm:spPr/>
      <dgm:t>
        <a:bodyPr/>
        <a:lstStyle/>
        <a:p>
          <a:endParaRPr lang="en-US"/>
        </a:p>
      </dgm:t>
    </dgm:pt>
    <dgm:pt modelId="{7EFD30D8-C7F0-48BC-B707-FFA16A79B40F}">
      <dgm:prSet custT="1"/>
      <dgm:spPr/>
      <dgm:t>
        <a:bodyPr/>
        <a:lstStyle/>
        <a:p>
          <a:pPr algn="l"/>
          <a:r>
            <a:rPr lang="en-US" sz="1100" dirty="0" smtClean="0"/>
            <a:t> receive any policy dividends</a:t>
          </a:r>
          <a:endParaRPr lang="en-US" sz="1100" dirty="0"/>
        </a:p>
      </dgm:t>
    </dgm:pt>
    <dgm:pt modelId="{775C6D8C-12E9-4273-AEA8-6C201117D751}" type="parTrans" cxnId="{531CCCFA-FED9-48CD-92AB-7C73B8A3F196}">
      <dgm:prSet/>
      <dgm:spPr/>
      <dgm:t>
        <a:bodyPr/>
        <a:lstStyle/>
        <a:p>
          <a:endParaRPr lang="en-US"/>
        </a:p>
      </dgm:t>
    </dgm:pt>
    <dgm:pt modelId="{7CDDCBBC-DD9B-4FAF-8BBE-2711CC7B9374}" type="sibTrans" cxnId="{531CCCFA-FED9-48CD-92AB-7C73B8A3F196}">
      <dgm:prSet/>
      <dgm:spPr/>
      <dgm:t>
        <a:bodyPr/>
        <a:lstStyle/>
        <a:p>
          <a:endParaRPr lang="en-US"/>
        </a:p>
      </dgm:t>
    </dgm:pt>
    <dgm:pt modelId="{1E001173-017B-45EC-838F-68DD0354C4DC}">
      <dgm:prSet custT="1"/>
      <dgm:spPr/>
      <dgm:t>
        <a:bodyPr/>
        <a:lstStyle/>
        <a:p>
          <a:pPr algn="l"/>
          <a:r>
            <a:rPr lang="en-US" sz="1100" dirty="0" smtClean="0"/>
            <a:t> borrow against the policy cash value</a:t>
          </a:r>
          <a:endParaRPr lang="en-US" sz="1100" dirty="0"/>
        </a:p>
      </dgm:t>
    </dgm:pt>
    <dgm:pt modelId="{33E3837F-1BB1-455C-AF2F-A9B08958F49E}" type="parTrans" cxnId="{E7B25D88-2604-4E8A-A02B-25B33CBD753A}">
      <dgm:prSet/>
      <dgm:spPr/>
      <dgm:t>
        <a:bodyPr/>
        <a:lstStyle/>
        <a:p>
          <a:endParaRPr lang="en-US"/>
        </a:p>
      </dgm:t>
    </dgm:pt>
    <dgm:pt modelId="{E5A972CC-0C70-4389-BDED-95E2F55A019A}" type="sibTrans" cxnId="{E7B25D88-2604-4E8A-A02B-25B33CBD753A}">
      <dgm:prSet/>
      <dgm:spPr/>
      <dgm:t>
        <a:bodyPr/>
        <a:lstStyle/>
        <a:p>
          <a:endParaRPr lang="en-US"/>
        </a:p>
      </dgm:t>
    </dgm:pt>
    <dgm:pt modelId="{12D99F55-FF74-483A-8313-FE541E80F48F}">
      <dgm:prSet custT="1"/>
      <dgm:spPr/>
      <dgm:t>
        <a:bodyPr/>
        <a:lstStyle/>
        <a:p>
          <a:pPr algn="l"/>
          <a:r>
            <a:rPr lang="en-US" sz="1100" dirty="0" smtClean="0"/>
            <a:t> pledge the policy as collateral for a loan</a:t>
          </a:r>
          <a:endParaRPr lang="en-US" sz="1100" dirty="0"/>
        </a:p>
      </dgm:t>
    </dgm:pt>
    <dgm:pt modelId="{C8234DEA-6A81-45CE-B70B-036B0E662AE9}" type="parTrans" cxnId="{C74A416E-09A9-419E-9E24-BA2B31983F30}">
      <dgm:prSet/>
      <dgm:spPr/>
      <dgm:t>
        <a:bodyPr/>
        <a:lstStyle/>
        <a:p>
          <a:endParaRPr lang="en-US"/>
        </a:p>
      </dgm:t>
    </dgm:pt>
    <dgm:pt modelId="{FF3524A9-B7C6-4B60-944A-3426EDCF9055}" type="sibTrans" cxnId="{C74A416E-09A9-419E-9E24-BA2B31983F30}">
      <dgm:prSet/>
      <dgm:spPr/>
      <dgm:t>
        <a:bodyPr/>
        <a:lstStyle/>
        <a:p>
          <a:endParaRPr lang="en-US"/>
        </a:p>
      </dgm:t>
    </dgm:pt>
    <dgm:pt modelId="{7BD5918D-C1DD-4F4A-B41B-70C6523EF33A}">
      <dgm:prSet custT="1"/>
      <dgm:spPr/>
      <dgm:t>
        <a:bodyPr/>
        <a:lstStyle/>
        <a:p>
          <a:pPr algn="l"/>
          <a:r>
            <a:rPr lang="en-US" sz="1100" dirty="0" smtClean="0"/>
            <a:t> assign the policy or to assign any of these named rights</a:t>
          </a:r>
          <a:endParaRPr lang="en-US" sz="1100" dirty="0"/>
        </a:p>
      </dgm:t>
    </dgm:pt>
    <dgm:pt modelId="{ADDBF28D-8F24-401A-89D3-E1EB9CDED291}" type="parTrans" cxnId="{F6421839-4D5F-4521-A476-11197AC601BE}">
      <dgm:prSet/>
      <dgm:spPr/>
      <dgm:t>
        <a:bodyPr/>
        <a:lstStyle/>
        <a:p>
          <a:endParaRPr lang="en-US"/>
        </a:p>
      </dgm:t>
    </dgm:pt>
    <dgm:pt modelId="{6699D6D1-A6BF-4AA5-BDA2-BF815D35C18E}" type="sibTrans" cxnId="{F6421839-4D5F-4521-A476-11197AC601BE}">
      <dgm:prSet/>
      <dgm:spPr/>
      <dgm:t>
        <a:bodyPr/>
        <a:lstStyle/>
        <a:p>
          <a:endParaRPr lang="en-US"/>
        </a:p>
      </dgm:t>
    </dgm:pt>
    <dgm:pt modelId="{74F4BA6A-4361-4072-81B6-E2DC44ECC8AA}">
      <dgm:prSet custT="1"/>
      <dgm:spPr/>
      <dgm:t>
        <a:bodyPr/>
        <a:lstStyle/>
        <a:p>
          <a:pPr algn="l"/>
          <a:r>
            <a:rPr lang="en-US" sz="1100" dirty="0" smtClean="0"/>
            <a:t> revoke any assignment of the policy</a:t>
          </a:r>
          <a:endParaRPr lang="en-US" sz="1100" dirty="0"/>
        </a:p>
      </dgm:t>
    </dgm:pt>
    <dgm:pt modelId="{D39DD175-FBD0-45FD-81BE-61C4D1B1E0FC}" type="parTrans" cxnId="{1FC64F7A-E0BC-470F-9487-9DDB1D14FC9C}">
      <dgm:prSet/>
      <dgm:spPr/>
      <dgm:t>
        <a:bodyPr/>
        <a:lstStyle/>
        <a:p>
          <a:endParaRPr lang="en-US"/>
        </a:p>
      </dgm:t>
    </dgm:pt>
    <dgm:pt modelId="{6BAF859B-B724-4973-8C64-C083788CE6DB}" type="sibTrans" cxnId="{1FC64F7A-E0BC-470F-9487-9DDB1D14FC9C}">
      <dgm:prSet/>
      <dgm:spPr/>
      <dgm:t>
        <a:bodyPr/>
        <a:lstStyle/>
        <a:p>
          <a:endParaRPr lang="en-US"/>
        </a:p>
      </dgm:t>
    </dgm:pt>
    <dgm:pt modelId="{41134A24-E53B-4A23-B624-CDC5A0C3E93C}" type="pres">
      <dgm:prSet presAssocID="{64E0E5CB-C8B4-430C-B91C-6C6560F40A5E}" presName="Name0" presStyleCnt="0">
        <dgm:presLayoutVars>
          <dgm:dir/>
          <dgm:animLvl val="lvl"/>
          <dgm:resizeHandles val="exact"/>
        </dgm:presLayoutVars>
      </dgm:prSet>
      <dgm:spPr/>
      <dgm:t>
        <a:bodyPr/>
        <a:lstStyle/>
        <a:p>
          <a:endParaRPr lang="en-US"/>
        </a:p>
      </dgm:t>
    </dgm:pt>
    <dgm:pt modelId="{87F43066-6638-4DFF-A683-26060018CDE8}" type="pres">
      <dgm:prSet presAssocID="{F0530727-7027-4F95-97D6-857AEFA40358}" presName="linNode" presStyleCnt="0"/>
      <dgm:spPr/>
      <dgm:t>
        <a:bodyPr/>
        <a:lstStyle/>
        <a:p>
          <a:endParaRPr lang="en-US"/>
        </a:p>
      </dgm:t>
    </dgm:pt>
    <dgm:pt modelId="{28904480-B704-4C44-ABC9-B9AAA2F31DDF}" type="pres">
      <dgm:prSet presAssocID="{F0530727-7027-4F95-97D6-857AEFA40358}" presName="parentText" presStyleLbl="node1" presStyleIdx="0" presStyleCnt="3" custScaleY="214433">
        <dgm:presLayoutVars>
          <dgm:chMax val="1"/>
          <dgm:bulletEnabled val="1"/>
        </dgm:presLayoutVars>
      </dgm:prSet>
      <dgm:spPr/>
      <dgm:t>
        <a:bodyPr/>
        <a:lstStyle/>
        <a:p>
          <a:endParaRPr lang="en-US"/>
        </a:p>
      </dgm:t>
    </dgm:pt>
    <dgm:pt modelId="{588DD8CA-1D07-46F3-A697-91FCA87DD03E}" type="pres">
      <dgm:prSet presAssocID="{F0530727-7027-4F95-97D6-857AEFA40358}" presName="descendantText" presStyleLbl="alignAccFollowNode1" presStyleIdx="0" presStyleCnt="3" custScaleY="282094">
        <dgm:presLayoutVars>
          <dgm:bulletEnabled val="1"/>
        </dgm:presLayoutVars>
      </dgm:prSet>
      <dgm:spPr/>
      <dgm:t>
        <a:bodyPr/>
        <a:lstStyle/>
        <a:p>
          <a:endParaRPr lang="en-US"/>
        </a:p>
      </dgm:t>
    </dgm:pt>
    <dgm:pt modelId="{93027FB7-D01C-455D-B8BB-7879AB2120A5}" type="pres">
      <dgm:prSet presAssocID="{273EDAB0-A34A-47FF-8F9C-BF596283109F}" presName="sp" presStyleCnt="0"/>
      <dgm:spPr/>
      <dgm:t>
        <a:bodyPr/>
        <a:lstStyle/>
        <a:p>
          <a:endParaRPr lang="en-US"/>
        </a:p>
      </dgm:t>
    </dgm:pt>
    <dgm:pt modelId="{694125E3-BB95-4587-AB3C-D2CEA4DA9CE2}" type="pres">
      <dgm:prSet presAssocID="{8C99E850-2DD5-4AB8-9600-974198DBDF6E}" presName="linNode" presStyleCnt="0"/>
      <dgm:spPr/>
      <dgm:t>
        <a:bodyPr/>
        <a:lstStyle/>
        <a:p>
          <a:endParaRPr lang="en-US"/>
        </a:p>
      </dgm:t>
    </dgm:pt>
    <dgm:pt modelId="{E5B384FC-9DFF-4EA5-89FA-13559ED1A785}" type="pres">
      <dgm:prSet presAssocID="{8C99E850-2DD5-4AB8-9600-974198DBDF6E}" presName="parentText" presStyleLbl="node1" presStyleIdx="1" presStyleCnt="3">
        <dgm:presLayoutVars>
          <dgm:chMax val="1"/>
          <dgm:bulletEnabled val="1"/>
        </dgm:presLayoutVars>
      </dgm:prSet>
      <dgm:spPr/>
      <dgm:t>
        <a:bodyPr/>
        <a:lstStyle/>
        <a:p>
          <a:endParaRPr lang="en-US"/>
        </a:p>
      </dgm:t>
    </dgm:pt>
    <dgm:pt modelId="{E7259AFC-632C-47CC-8CA5-0A7407DC84EC}" type="pres">
      <dgm:prSet presAssocID="{8C99E850-2DD5-4AB8-9600-974198DBDF6E}" presName="descendantText" presStyleLbl="alignAccFollowNode1" presStyleIdx="1" presStyleCnt="3" custScaleY="116630">
        <dgm:presLayoutVars>
          <dgm:bulletEnabled val="1"/>
        </dgm:presLayoutVars>
      </dgm:prSet>
      <dgm:spPr/>
      <dgm:t>
        <a:bodyPr/>
        <a:lstStyle/>
        <a:p>
          <a:endParaRPr lang="en-US"/>
        </a:p>
      </dgm:t>
    </dgm:pt>
    <dgm:pt modelId="{26CF1260-8E41-4C0F-97F3-E8DC7526E651}" type="pres">
      <dgm:prSet presAssocID="{1E442693-2A67-4989-BF31-A739459B0E33}" presName="sp" presStyleCnt="0"/>
      <dgm:spPr/>
      <dgm:t>
        <a:bodyPr/>
        <a:lstStyle/>
        <a:p>
          <a:endParaRPr lang="en-US"/>
        </a:p>
      </dgm:t>
    </dgm:pt>
    <dgm:pt modelId="{44AED28F-7D6D-4E83-B9A2-F53DF1AEC3DB}" type="pres">
      <dgm:prSet presAssocID="{63EDFED5-5F81-4180-A126-7EAC458E308D}" presName="linNode" presStyleCnt="0"/>
      <dgm:spPr/>
      <dgm:t>
        <a:bodyPr/>
        <a:lstStyle/>
        <a:p>
          <a:endParaRPr lang="en-US"/>
        </a:p>
      </dgm:t>
    </dgm:pt>
    <dgm:pt modelId="{CC9DAFC9-CB3A-4256-A757-37C8E90966DB}" type="pres">
      <dgm:prSet presAssocID="{63EDFED5-5F81-4180-A126-7EAC458E308D}" presName="parentText" presStyleLbl="node1" presStyleIdx="2" presStyleCnt="3">
        <dgm:presLayoutVars>
          <dgm:chMax val="1"/>
          <dgm:bulletEnabled val="1"/>
        </dgm:presLayoutVars>
      </dgm:prSet>
      <dgm:spPr/>
      <dgm:t>
        <a:bodyPr/>
        <a:lstStyle/>
        <a:p>
          <a:endParaRPr lang="en-US"/>
        </a:p>
      </dgm:t>
    </dgm:pt>
    <dgm:pt modelId="{10395853-C925-435D-96A3-BA7903E210B9}" type="pres">
      <dgm:prSet presAssocID="{63EDFED5-5F81-4180-A126-7EAC458E308D}" presName="descendantText" presStyleLbl="alignAccFollowNode1" presStyleIdx="2" presStyleCnt="3" custScaleY="109927">
        <dgm:presLayoutVars>
          <dgm:bulletEnabled val="1"/>
        </dgm:presLayoutVars>
      </dgm:prSet>
      <dgm:spPr/>
      <dgm:t>
        <a:bodyPr/>
        <a:lstStyle/>
        <a:p>
          <a:endParaRPr lang="en-US"/>
        </a:p>
      </dgm:t>
    </dgm:pt>
  </dgm:ptLst>
  <dgm:cxnLst>
    <dgm:cxn modelId="{3034403C-96B1-4088-A53F-651D153641B4}" srcId="{64E0E5CB-C8B4-430C-B91C-6C6560F40A5E}" destId="{8C99E850-2DD5-4AB8-9600-974198DBDF6E}" srcOrd="1" destOrd="0" parTransId="{99CB3804-FEA2-4682-B5F8-E3982643ED46}" sibTransId="{1E442693-2A67-4989-BF31-A739459B0E33}"/>
    <dgm:cxn modelId="{531CCCFA-FED9-48CD-92AB-7C73B8A3F196}" srcId="{3D26C043-C48B-4456-8ECE-7C03ACDF1897}" destId="{7EFD30D8-C7F0-48BC-B707-FFA16A79B40F}" srcOrd="2" destOrd="0" parTransId="{775C6D8C-12E9-4273-AEA8-6C201117D751}" sibTransId="{7CDDCBBC-DD9B-4FAF-8BBE-2711CC7B9374}"/>
    <dgm:cxn modelId="{F6421839-4D5F-4521-A476-11197AC601BE}" srcId="{3D26C043-C48B-4456-8ECE-7C03ACDF1897}" destId="{7BD5918D-C1DD-4F4A-B41B-70C6523EF33A}" srcOrd="5" destOrd="0" parTransId="{ADDBF28D-8F24-401A-89D3-E1EB9CDED291}" sibTransId="{6699D6D1-A6BF-4AA5-BDA2-BF815D35C18E}"/>
    <dgm:cxn modelId="{82B55653-4F55-4345-BD62-70D5CEDC8F05}" type="presOf" srcId="{F0530727-7027-4F95-97D6-857AEFA40358}" destId="{28904480-B704-4C44-ABC9-B9AAA2F31DDF}" srcOrd="0" destOrd="0" presId="urn:microsoft.com/office/officeart/2005/8/layout/vList5"/>
    <dgm:cxn modelId="{210E53A3-E760-4E46-96AC-7B27A67A10DF}" type="presOf" srcId="{74F4BA6A-4361-4072-81B6-E2DC44ECC8AA}" destId="{588DD8CA-1D07-46F3-A697-91FCA87DD03E}" srcOrd="0" destOrd="7" presId="urn:microsoft.com/office/officeart/2005/8/layout/vList5"/>
    <dgm:cxn modelId="{2A89E752-4D88-40E3-BFF2-28A0ECDF15D0}" type="presOf" srcId="{8C99E850-2DD5-4AB8-9600-974198DBDF6E}" destId="{E5B384FC-9DFF-4EA5-89FA-13559ED1A785}" srcOrd="0" destOrd="0" presId="urn:microsoft.com/office/officeart/2005/8/layout/vList5"/>
    <dgm:cxn modelId="{06911E8E-E180-4883-AF9C-0AF1F03A5896}" type="presOf" srcId="{B3E53442-78EF-43E2-AFE8-0ED71FB7A1B6}" destId="{10395853-C925-435D-96A3-BA7903E210B9}" srcOrd="0" destOrd="0" presId="urn:microsoft.com/office/officeart/2005/8/layout/vList5"/>
    <dgm:cxn modelId="{1FC64F7A-E0BC-470F-9487-9DDB1D14FC9C}" srcId="{3D26C043-C48B-4456-8ECE-7C03ACDF1897}" destId="{74F4BA6A-4361-4072-81B6-E2DC44ECC8AA}" srcOrd="6" destOrd="0" parTransId="{D39DD175-FBD0-45FD-81BE-61C4D1B1E0FC}" sibTransId="{6BAF859B-B724-4973-8C64-C083788CE6DB}"/>
    <dgm:cxn modelId="{BCD5791C-DF79-46B7-B9FF-9F17EA6BE819}" srcId="{3D26C043-C48B-4456-8ECE-7C03ACDF1897}" destId="{FADACF98-943E-4F05-B76E-805BACC326D4}" srcOrd="0" destOrd="0" parTransId="{A7D9FAC4-E197-497B-B193-589667AEDE55}" sibTransId="{942190CC-7254-4C9D-BE3B-753F62223B27}"/>
    <dgm:cxn modelId="{B3529370-9DF2-4211-94F4-D02B61BC93B8}" type="presOf" srcId="{7BD5918D-C1DD-4F4A-B41B-70C6523EF33A}" destId="{588DD8CA-1D07-46F3-A697-91FCA87DD03E}" srcOrd="0" destOrd="6" presId="urn:microsoft.com/office/officeart/2005/8/layout/vList5"/>
    <dgm:cxn modelId="{8A92F3E7-2180-4F3B-8FFF-3E26D98631B9}" type="presOf" srcId="{FADACF98-943E-4F05-B76E-805BACC326D4}" destId="{588DD8CA-1D07-46F3-A697-91FCA87DD03E}" srcOrd="0" destOrd="1" presId="urn:microsoft.com/office/officeart/2005/8/layout/vList5"/>
    <dgm:cxn modelId="{2A390100-8961-4148-A2B7-D9E3A71FF126}" type="presOf" srcId="{3D1FCE9A-ECDC-4BA8-89AF-6232ACB60D44}" destId="{588DD8CA-1D07-46F3-A697-91FCA87DD03E}" srcOrd="0" destOrd="2" presId="urn:microsoft.com/office/officeart/2005/8/layout/vList5"/>
    <dgm:cxn modelId="{6A724F95-F548-47AA-8631-A2070DDD4B53}" srcId="{F0530727-7027-4F95-97D6-857AEFA40358}" destId="{3D26C043-C48B-4456-8ECE-7C03ACDF1897}" srcOrd="0" destOrd="0" parTransId="{21234120-7241-4377-AC01-95BCCB5BFEA9}" sibTransId="{F51EC2D8-C946-4688-8073-FE277759E6D4}"/>
    <dgm:cxn modelId="{2D927573-9C48-4E4F-A163-D6B0A7FA21C4}" type="presOf" srcId="{7EFD30D8-C7F0-48BC-B707-FFA16A79B40F}" destId="{588DD8CA-1D07-46F3-A697-91FCA87DD03E}" srcOrd="0" destOrd="3" presId="urn:microsoft.com/office/officeart/2005/8/layout/vList5"/>
    <dgm:cxn modelId="{1688AA7D-CD8C-482D-A14C-A70C11EFF293}" type="presOf" srcId="{265A7595-C49D-440E-B17F-C2AFE3A0FA3C}" destId="{10395853-C925-435D-96A3-BA7903E210B9}" srcOrd="0" destOrd="1" presId="urn:microsoft.com/office/officeart/2005/8/layout/vList5"/>
    <dgm:cxn modelId="{E7B25D88-2604-4E8A-A02B-25B33CBD753A}" srcId="{3D26C043-C48B-4456-8ECE-7C03ACDF1897}" destId="{1E001173-017B-45EC-838F-68DD0354C4DC}" srcOrd="3" destOrd="0" parTransId="{33E3837F-1BB1-455C-AF2F-A9B08958F49E}" sibTransId="{E5A972CC-0C70-4389-BDED-95E2F55A019A}"/>
    <dgm:cxn modelId="{3DE2A12D-9027-4631-94ED-9A8161373091}" type="presOf" srcId="{63EDFED5-5F81-4180-A126-7EAC458E308D}" destId="{CC9DAFC9-CB3A-4256-A757-37C8E90966DB}" srcOrd="0" destOrd="0" presId="urn:microsoft.com/office/officeart/2005/8/layout/vList5"/>
    <dgm:cxn modelId="{77DDED67-94E6-4BA2-B80C-2D81CC3B5C5C}" type="presOf" srcId="{3D26C043-C48B-4456-8ECE-7C03ACDF1897}" destId="{588DD8CA-1D07-46F3-A697-91FCA87DD03E}" srcOrd="0" destOrd="0" presId="urn:microsoft.com/office/officeart/2005/8/layout/vList5"/>
    <dgm:cxn modelId="{419E9833-D9A9-4430-B856-0BFFFA56AFEC}" srcId="{64E0E5CB-C8B4-430C-B91C-6C6560F40A5E}" destId="{F0530727-7027-4F95-97D6-857AEFA40358}" srcOrd="0" destOrd="0" parTransId="{7941B7FD-36D9-4CC7-B77D-8E9D213B6EB0}" sibTransId="{273EDAB0-A34A-47FF-8F9C-BF596283109F}"/>
    <dgm:cxn modelId="{C74A416E-09A9-419E-9E24-BA2B31983F30}" srcId="{3D26C043-C48B-4456-8ECE-7C03ACDF1897}" destId="{12D99F55-FF74-483A-8313-FE541E80F48F}" srcOrd="4" destOrd="0" parTransId="{C8234DEA-6A81-45CE-B70B-036B0E662AE9}" sibTransId="{FF3524A9-B7C6-4B60-944A-3426EDCF9055}"/>
    <dgm:cxn modelId="{A197A7FE-A071-4051-A781-5FD1ADB01183}" type="presOf" srcId="{12D99F55-FF74-483A-8313-FE541E80F48F}" destId="{588DD8CA-1D07-46F3-A697-91FCA87DD03E}" srcOrd="0" destOrd="5" presId="urn:microsoft.com/office/officeart/2005/8/layout/vList5"/>
    <dgm:cxn modelId="{0D747A58-4404-4745-9441-79286C9D19CF}" type="presOf" srcId="{D6357059-4E43-4219-9E2C-96967AC5F794}" destId="{E7259AFC-632C-47CC-8CA5-0A7407DC84EC}" srcOrd="0" destOrd="0" presId="urn:microsoft.com/office/officeart/2005/8/layout/vList5"/>
    <dgm:cxn modelId="{26F45892-5AE6-4A42-81DD-CA919C037D00}" srcId="{63EDFED5-5F81-4180-A126-7EAC458E308D}" destId="{B3E53442-78EF-43E2-AFE8-0ED71FB7A1B6}" srcOrd="0" destOrd="0" parTransId="{357887C0-3EA7-41AF-A5B6-A8A7B040CEEB}" sibTransId="{44C1319D-15BD-4C07-ADD9-AD1B407B0EE8}"/>
    <dgm:cxn modelId="{B1E14BA4-87AB-4BEF-8954-62AE62BD645D}" type="presOf" srcId="{1E001173-017B-45EC-838F-68DD0354C4DC}" destId="{588DD8CA-1D07-46F3-A697-91FCA87DD03E}" srcOrd="0" destOrd="4" presId="urn:microsoft.com/office/officeart/2005/8/layout/vList5"/>
    <dgm:cxn modelId="{8A8D96A4-7E82-4D08-8531-A284D95C00EC}" srcId="{64E0E5CB-C8B4-430C-B91C-6C6560F40A5E}" destId="{63EDFED5-5F81-4180-A126-7EAC458E308D}" srcOrd="2" destOrd="0" parTransId="{8FEE68BE-9E05-41A2-8F5B-FBD55D8B0798}" sibTransId="{9C5E415E-0368-4A89-A2C5-3F69A572A688}"/>
    <dgm:cxn modelId="{E993ECF0-0FC7-4928-B45F-0F4250D82F7A}" srcId="{63EDFED5-5F81-4180-A126-7EAC458E308D}" destId="{265A7595-C49D-440E-B17F-C2AFE3A0FA3C}" srcOrd="1" destOrd="0" parTransId="{938FBE33-9E95-403D-A70A-8E28D34C9C3C}" sibTransId="{A6533D67-7E70-438A-A32F-D4F82376B410}"/>
    <dgm:cxn modelId="{4605495A-609A-4321-98DD-7D1F8CF5AB1B}" type="presOf" srcId="{64E0E5CB-C8B4-430C-B91C-6C6560F40A5E}" destId="{41134A24-E53B-4A23-B624-CDC5A0C3E93C}" srcOrd="0" destOrd="0" presId="urn:microsoft.com/office/officeart/2005/8/layout/vList5"/>
    <dgm:cxn modelId="{BD3A43B3-68A7-43FE-8B60-1E5CE78F99E0}" srcId="{8C99E850-2DD5-4AB8-9600-974198DBDF6E}" destId="{D6357059-4E43-4219-9E2C-96967AC5F794}" srcOrd="0" destOrd="0" parTransId="{E1712883-1F23-45D4-B3A7-512BC46E7254}" sibTransId="{37F3B3BF-93C1-49AF-8729-D4751FC99762}"/>
    <dgm:cxn modelId="{73CE600E-B3C9-4FB4-A7D3-72DE6A370DD2}" srcId="{3D26C043-C48B-4456-8ECE-7C03ACDF1897}" destId="{3D1FCE9A-ECDC-4BA8-89AF-6232ACB60D44}" srcOrd="1" destOrd="0" parTransId="{CCE8C5AC-48F7-4CB4-83FB-A6CF61E29A7F}" sibTransId="{00F1E82E-A8BC-4758-B5D9-1811E5B5AF22}"/>
    <dgm:cxn modelId="{1B115D57-0326-449C-96E8-99976E772B07}" type="presParOf" srcId="{41134A24-E53B-4A23-B624-CDC5A0C3E93C}" destId="{87F43066-6638-4DFF-A683-26060018CDE8}" srcOrd="0" destOrd="0" presId="urn:microsoft.com/office/officeart/2005/8/layout/vList5"/>
    <dgm:cxn modelId="{4EE52B73-7DCB-4EC0-AB4B-E08FB12BF6C5}" type="presParOf" srcId="{87F43066-6638-4DFF-A683-26060018CDE8}" destId="{28904480-B704-4C44-ABC9-B9AAA2F31DDF}" srcOrd="0" destOrd="0" presId="urn:microsoft.com/office/officeart/2005/8/layout/vList5"/>
    <dgm:cxn modelId="{BD39ADE1-06C9-4A2B-B566-E417582A5062}" type="presParOf" srcId="{87F43066-6638-4DFF-A683-26060018CDE8}" destId="{588DD8CA-1D07-46F3-A697-91FCA87DD03E}" srcOrd="1" destOrd="0" presId="urn:microsoft.com/office/officeart/2005/8/layout/vList5"/>
    <dgm:cxn modelId="{D570F9CE-9020-4391-AD10-A816439DF065}" type="presParOf" srcId="{41134A24-E53B-4A23-B624-CDC5A0C3E93C}" destId="{93027FB7-D01C-455D-B8BB-7879AB2120A5}" srcOrd="1" destOrd="0" presId="urn:microsoft.com/office/officeart/2005/8/layout/vList5"/>
    <dgm:cxn modelId="{C78D994E-F430-4D7A-B9F0-074F461448BE}" type="presParOf" srcId="{41134A24-E53B-4A23-B624-CDC5A0C3E93C}" destId="{694125E3-BB95-4587-AB3C-D2CEA4DA9CE2}" srcOrd="2" destOrd="0" presId="urn:microsoft.com/office/officeart/2005/8/layout/vList5"/>
    <dgm:cxn modelId="{A0AF088B-5C1F-4EFE-A4B2-8F8857E640CF}" type="presParOf" srcId="{694125E3-BB95-4587-AB3C-D2CEA4DA9CE2}" destId="{E5B384FC-9DFF-4EA5-89FA-13559ED1A785}" srcOrd="0" destOrd="0" presId="urn:microsoft.com/office/officeart/2005/8/layout/vList5"/>
    <dgm:cxn modelId="{EFA94218-7FB1-4724-9B82-02D25AFF30AA}" type="presParOf" srcId="{694125E3-BB95-4587-AB3C-D2CEA4DA9CE2}" destId="{E7259AFC-632C-47CC-8CA5-0A7407DC84EC}" srcOrd="1" destOrd="0" presId="urn:microsoft.com/office/officeart/2005/8/layout/vList5"/>
    <dgm:cxn modelId="{2FC2D372-4A2B-4B80-B28B-8FC04B4B8E34}" type="presParOf" srcId="{41134A24-E53B-4A23-B624-CDC5A0C3E93C}" destId="{26CF1260-8E41-4C0F-97F3-E8DC7526E651}" srcOrd="3" destOrd="0" presId="urn:microsoft.com/office/officeart/2005/8/layout/vList5"/>
    <dgm:cxn modelId="{511A433A-DE7F-45EE-80E7-74FCB752C732}" type="presParOf" srcId="{41134A24-E53B-4A23-B624-CDC5A0C3E93C}" destId="{44AED28F-7D6D-4E83-B9A2-F53DF1AEC3DB}" srcOrd="4" destOrd="0" presId="urn:microsoft.com/office/officeart/2005/8/layout/vList5"/>
    <dgm:cxn modelId="{7A214CFB-7153-4941-9DB1-BCACFA8F6C1B}" type="presParOf" srcId="{44AED28F-7D6D-4E83-B9A2-F53DF1AEC3DB}" destId="{CC9DAFC9-CB3A-4256-A757-37C8E90966DB}" srcOrd="0" destOrd="0" presId="urn:microsoft.com/office/officeart/2005/8/layout/vList5"/>
    <dgm:cxn modelId="{4C4BA8D0-CC7C-46A0-B824-6A35263A7096}" type="presParOf" srcId="{44AED28F-7D6D-4E83-B9A2-F53DF1AEC3DB}" destId="{10395853-C925-435D-96A3-BA7903E210B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7DD2F8D-7DE2-475D-99BC-70C47598D93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B67F6C0-5EA9-4BAE-A1F0-47638C2CB089}">
      <dgm:prSet phldrT="[Text]"/>
      <dgm:spPr/>
      <dgm:t>
        <a:bodyPr/>
        <a:lstStyle/>
        <a:p>
          <a:r>
            <a:rPr lang="en-US" b="1" u="none" dirty="0" smtClean="0"/>
            <a:t>Spendthrift Provisions</a:t>
          </a:r>
          <a:endParaRPr lang="en-US" u="none" dirty="0"/>
        </a:p>
      </dgm:t>
    </dgm:pt>
    <dgm:pt modelId="{0C6104AF-F536-41C3-86EB-14C9B7017633}" type="parTrans" cxnId="{448505C8-5D23-4B55-824F-E48C2E6F99DA}">
      <dgm:prSet/>
      <dgm:spPr/>
      <dgm:t>
        <a:bodyPr/>
        <a:lstStyle/>
        <a:p>
          <a:endParaRPr lang="en-US"/>
        </a:p>
      </dgm:t>
    </dgm:pt>
    <dgm:pt modelId="{3D7A64A1-E592-44EC-8997-3BEBC5F55383}" type="sibTrans" cxnId="{448505C8-5D23-4B55-824F-E48C2E6F99DA}">
      <dgm:prSet/>
      <dgm:spPr/>
      <dgm:t>
        <a:bodyPr/>
        <a:lstStyle/>
        <a:p>
          <a:endParaRPr lang="en-US"/>
        </a:p>
      </dgm:t>
    </dgm:pt>
    <dgm:pt modelId="{59FADB37-FA48-4CDA-BE16-824728C22C96}">
      <dgm:prSet phldrT="[Text]"/>
      <dgm:spPr/>
      <dgm:t>
        <a:bodyPr/>
        <a:lstStyle/>
        <a:p>
          <a:pPr algn="just"/>
          <a:r>
            <a:rPr lang="en-US" dirty="0" smtClean="0"/>
            <a:t>Protects beneficiaries from creditors. The Trustee will negotiate a settlement with the creditor (maybe 25 cents on the dollar, depending on the creditor) or else the Trustee will not transfer the funds (because funds are in the trust are not truly the beneficiary's money, unless the beneficiary is also the Trustee).</a:t>
          </a:r>
          <a:endParaRPr lang="en-US" dirty="0"/>
        </a:p>
      </dgm:t>
    </dgm:pt>
    <dgm:pt modelId="{A9835FD1-DE00-4395-917A-AC21373CC38B}" type="parTrans" cxnId="{156CB5EC-01ED-4AA8-910E-C3387DE1C1E5}">
      <dgm:prSet/>
      <dgm:spPr/>
      <dgm:t>
        <a:bodyPr/>
        <a:lstStyle/>
        <a:p>
          <a:endParaRPr lang="en-US"/>
        </a:p>
      </dgm:t>
    </dgm:pt>
    <dgm:pt modelId="{AECE62F5-FC5B-497F-93FA-1ED643A53189}" type="sibTrans" cxnId="{156CB5EC-01ED-4AA8-910E-C3387DE1C1E5}">
      <dgm:prSet/>
      <dgm:spPr/>
      <dgm:t>
        <a:bodyPr/>
        <a:lstStyle/>
        <a:p>
          <a:endParaRPr lang="en-US"/>
        </a:p>
      </dgm:t>
    </dgm:pt>
    <dgm:pt modelId="{38B553DE-A0E9-46A6-9518-E6E27A0A7DC7}">
      <dgm:prSet phldrT="[Text]"/>
      <dgm:spPr/>
      <dgm:t>
        <a:bodyPr/>
        <a:lstStyle/>
        <a:p>
          <a:r>
            <a:rPr lang="en-US" b="1" u="none" dirty="0" smtClean="0"/>
            <a:t>Substance Abuse Provisions</a:t>
          </a:r>
          <a:endParaRPr lang="en-US" u="none" dirty="0"/>
        </a:p>
      </dgm:t>
    </dgm:pt>
    <dgm:pt modelId="{36251F37-E6C8-40E3-9539-0653030F8086}" type="parTrans" cxnId="{838264EF-3DD6-4A52-A986-72858BE9A57D}">
      <dgm:prSet/>
      <dgm:spPr/>
      <dgm:t>
        <a:bodyPr/>
        <a:lstStyle/>
        <a:p>
          <a:endParaRPr lang="en-US"/>
        </a:p>
      </dgm:t>
    </dgm:pt>
    <dgm:pt modelId="{8B65B4C4-6D6E-46A1-8609-B3716C3E5716}" type="sibTrans" cxnId="{838264EF-3DD6-4A52-A986-72858BE9A57D}">
      <dgm:prSet/>
      <dgm:spPr/>
      <dgm:t>
        <a:bodyPr/>
        <a:lstStyle/>
        <a:p>
          <a:endParaRPr lang="en-US"/>
        </a:p>
      </dgm:t>
    </dgm:pt>
    <dgm:pt modelId="{C057FF9C-DFF4-41BE-92DB-AF664CD0B8D7}">
      <dgm:prSet phldrT="[Text]"/>
      <dgm:spPr/>
      <dgm:t>
        <a:bodyPr/>
        <a:lstStyle/>
        <a:p>
          <a:pPr algn="just"/>
          <a:r>
            <a:rPr lang="en-US" dirty="0" smtClean="0"/>
            <a:t>If the beneficiary has a </a:t>
          </a:r>
          <a:r>
            <a:rPr lang="en-US" b="1" dirty="0" smtClean="0"/>
            <a:t>substance abuse</a:t>
          </a:r>
          <a:r>
            <a:rPr lang="en-US" dirty="0" smtClean="0"/>
            <a:t> issue, or likes to gamble to excess, special provisions can be inserted in the Trust allowing the Trustee to withhold distributions until these problems are cleared up. This is helpful for children who are well-intentioned but in the grasps of harmful addictive behavior.</a:t>
          </a:r>
          <a:endParaRPr lang="en-US" dirty="0"/>
        </a:p>
      </dgm:t>
    </dgm:pt>
    <dgm:pt modelId="{D4664925-BD69-4D8A-B4CE-D0C65A38AA9F}" type="parTrans" cxnId="{EA45C765-1E4E-4176-B978-405DFC634486}">
      <dgm:prSet/>
      <dgm:spPr/>
      <dgm:t>
        <a:bodyPr/>
        <a:lstStyle/>
        <a:p>
          <a:endParaRPr lang="en-US"/>
        </a:p>
      </dgm:t>
    </dgm:pt>
    <dgm:pt modelId="{69B74FCD-ED29-44FB-985F-0FEF6BD2B1A4}" type="sibTrans" cxnId="{EA45C765-1E4E-4176-B978-405DFC634486}">
      <dgm:prSet/>
      <dgm:spPr/>
      <dgm:t>
        <a:bodyPr/>
        <a:lstStyle/>
        <a:p>
          <a:endParaRPr lang="en-US"/>
        </a:p>
      </dgm:t>
    </dgm:pt>
    <dgm:pt modelId="{FC3244D6-89A4-4372-9CC5-24B5FC46C2A8}">
      <dgm:prSet phldrT="[Text]"/>
      <dgm:spPr/>
      <dgm:t>
        <a:bodyPr/>
        <a:lstStyle/>
        <a:p>
          <a:r>
            <a:rPr lang="en-US" b="1" u="none" dirty="0" smtClean="0"/>
            <a:t>Spousal Anti-Comingling Provisions</a:t>
          </a:r>
          <a:endParaRPr lang="en-US" u="none" dirty="0"/>
        </a:p>
      </dgm:t>
    </dgm:pt>
    <dgm:pt modelId="{DF94569C-2F7C-4CA5-8BB0-05BA54D81671}" type="parTrans" cxnId="{9E7DBE93-E061-4BD2-A7FD-7C1B9F84F6D4}">
      <dgm:prSet/>
      <dgm:spPr/>
      <dgm:t>
        <a:bodyPr/>
        <a:lstStyle/>
        <a:p>
          <a:endParaRPr lang="en-US"/>
        </a:p>
      </dgm:t>
    </dgm:pt>
    <dgm:pt modelId="{293466C4-CD86-4615-9D6C-5DD62C8C5D1D}" type="sibTrans" cxnId="{9E7DBE93-E061-4BD2-A7FD-7C1B9F84F6D4}">
      <dgm:prSet/>
      <dgm:spPr/>
      <dgm:t>
        <a:bodyPr/>
        <a:lstStyle/>
        <a:p>
          <a:endParaRPr lang="en-US"/>
        </a:p>
      </dgm:t>
    </dgm:pt>
    <dgm:pt modelId="{4A987919-753A-4350-8030-FEDC46F25B88}">
      <dgm:prSet phldrT="[Text]"/>
      <dgm:spPr/>
      <dgm:t>
        <a:bodyPr/>
        <a:lstStyle/>
        <a:p>
          <a:pPr algn="just"/>
          <a:r>
            <a:rPr lang="en-US" dirty="0" smtClean="0"/>
            <a:t>Any gift or bequest a person receives is outside of the marital property that shall be split between the spouses during divorce proceedings. However, what typically happens is that one spouse will receive a bequest from a deceased parent and place the funds in a joint account. Once these funds have been </a:t>
          </a:r>
          <a:r>
            <a:rPr lang="en-US" b="1" dirty="0" smtClean="0"/>
            <a:t>“comingled” </a:t>
          </a:r>
          <a:r>
            <a:rPr lang="en-US" dirty="0" smtClean="0"/>
            <a:t>with the other spouse’s money it becomes nearly impossible to trace these funds and separate them. An </a:t>
          </a:r>
          <a:r>
            <a:rPr lang="en-US" b="1" dirty="0" smtClean="0"/>
            <a:t>Anti-Comingling Provision</a:t>
          </a:r>
          <a:r>
            <a:rPr lang="en-US" dirty="0" smtClean="0"/>
            <a:t> will better ensure these funds are distributed properly to avoid inclusion in the marital estate. </a:t>
          </a:r>
          <a:endParaRPr lang="en-US" dirty="0"/>
        </a:p>
      </dgm:t>
    </dgm:pt>
    <dgm:pt modelId="{216183A1-07C2-4633-A4F0-3C61A9D756AD}" type="parTrans" cxnId="{C36354EB-05C1-4239-9948-49965BED72C0}">
      <dgm:prSet/>
      <dgm:spPr/>
      <dgm:t>
        <a:bodyPr/>
        <a:lstStyle/>
        <a:p>
          <a:endParaRPr lang="en-US"/>
        </a:p>
      </dgm:t>
    </dgm:pt>
    <dgm:pt modelId="{AE8362F7-122E-434F-B35C-9771D0ADDE3D}" type="sibTrans" cxnId="{C36354EB-05C1-4239-9948-49965BED72C0}">
      <dgm:prSet/>
      <dgm:spPr/>
      <dgm:t>
        <a:bodyPr/>
        <a:lstStyle/>
        <a:p>
          <a:endParaRPr lang="en-US"/>
        </a:p>
      </dgm:t>
    </dgm:pt>
    <dgm:pt modelId="{32C8A63B-74CF-4B0A-AB79-7B1D3ECE8900}" type="pres">
      <dgm:prSet presAssocID="{E7DD2F8D-7DE2-475D-99BC-70C47598D932}" presName="Name0" presStyleCnt="0">
        <dgm:presLayoutVars>
          <dgm:dir/>
          <dgm:animLvl val="lvl"/>
          <dgm:resizeHandles val="exact"/>
        </dgm:presLayoutVars>
      </dgm:prSet>
      <dgm:spPr/>
      <dgm:t>
        <a:bodyPr/>
        <a:lstStyle/>
        <a:p>
          <a:endParaRPr lang="en-US"/>
        </a:p>
      </dgm:t>
    </dgm:pt>
    <dgm:pt modelId="{FB3AC01E-ABF5-49EB-8CB8-78A4B19C422D}" type="pres">
      <dgm:prSet presAssocID="{BB67F6C0-5EA9-4BAE-A1F0-47638C2CB089}" presName="linNode" presStyleCnt="0"/>
      <dgm:spPr/>
    </dgm:pt>
    <dgm:pt modelId="{CE20F539-801A-4C0D-AE6B-34C7449B145A}" type="pres">
      <dgm:prSet presAssocID="{BB67F6C0-5EA9-4BAE-A1F0-47638C2CB089}" presName="parentText" presStyleLbl="node1" presStyleIdx="0" presStyleCnt="3">
        <dgm:presLayoutVars>
          <dgm:chMax val="1"/>
          <dgm:bulletEnabled val="1"/>
        </dgm:presLayoutVars>
      </dgm:prSet>
      <dgm:spPr/>
      <dgm:t>
        <a:bodyPr/>
        <a:lstStyle/>
        <a:p>
          <a:endParaRPr lang="en-US"/>
        </a:p>
      </dgm:t>
    </dgm:pt>
    <dgm:pt modelId="{17B2C9C5-5CDB-4BCC-8530-FA03BF21BB4D}" type="pres">
      <dgm:prSet presAssocID="{BB67F6C0-5EA9-4BAE-A1F0-47638C2CB089}" presName="descendantText" presStyleLbl="alignAccFollowNode1" presStyleIdx="0" presStyleCnt="3">
        <dgm:presLayoutVars>
          <dgm:bulletEnabled val="1"/>
        </dgm:presLayoutVars>
      </dgm:prSet>
      <dgm:spPr/>
      <dgm:t>
        <a:bodyPr/>
        <a:lstStyle/>
        <a:p>
          <a:endParaRPr lang="en-US"/>
        </a:p>
      </dgm:t>
    </dgm:pt>
    <dgm:pt modelId="{9687652B-13FF-4D6F-A697-F318718EBE1B}" type="pres">
      <dgm:prSet presAssocID="{3D7A64A1-E592-44EC-8997-3BEBC5F55383}" presName="sp" presStyleCnt="0"/>
      <dgm:spPr/>
    </dgm:pt>
    <dgm:pt modelId="{41C9FBA1-8084-4EC3-B621-AD5DCE8A8ACC}" type="pres">
      <dgm:prSet presAssocID="{38B553DE-A0E9-46A6-9518-E6E27A0A7DC7}" presName="linNode" presStyleCnt="0"/>
      <dgm:spPr/>
    </dgm:pt>
    <dgm:pt modelId="{F14414A8-3BEF-4C59-9C87-4F8BEB0D9D78}" type="pres">
      <dgm:prSet presAssocID="{38B553DE-A0E9-46A6-9518-E6E27A0A7DC7}" presName="parentText" presStyleLbl="node1" presStyleIdx="1" presStyleCnt="3">
        <dgm:presLayoutVars>
          <dgm:chMax val="1"/>
          <dgm:bulletEnabled val="1"/>
        </dgm:presLayoutVars>
      </dgm:prSet>
      <dgm:spPr/>
      <dgm:t>
        <a:bodyPr/>
        <a:lstStyle/>
        <a:p>
          <a:endParaRPr lang="en-US"/>
        </a:p>
      </dgm:t>
    </dgm:pt>
    <dgm:pt modelId="{6939BD2D-79D9-4405-82B6-EADA6D21BBA6}" type="pres">
      <dgm:prSet presAssocID="{38B553DE-A0E9-46A6-9518-E6E27A0A7DC7}" presName="descendantText" presStyleLbl="alignAccFollowNode1" presStyleIdx="1" presStyleCnt="3">
        <dgm:presLayoutVars>
          <dgm:bulletEnabled val="1"/>
        </dgm:presLayoutVars>
      </dgm:prSet>
      <dgm:spPr/>
      <dgm:t>
        <a:bodyPr/>
        <a:lstStyle/>
        <a:p>
          <a:endParaRPr lang="en-US"/>
        </a:p>
      </dgm:t>
    </dgm:pt>
    <dgm:pt modelId="{39738382-11C5-4E0C-A97D-8A9D1B259010}" type="pres">
      <dgm:prSet presAssocID="{8B65B4C4-6D6E-46A1-8609-B3716C3E5716}" presName="sp" presStyleCnt="0"/>
      <dgm:spPr/>
    </dgm:pt>
    <dgm:pt modelId="{80D2D558-9E13-4175-A1A5-F94A8802FB87}" type="pres">
      <dgm:prSet presAssocID="{FC3244D6-89A4-4372-9CC5-24B5FC46C2A8}" presName="linNode" presStyleCnt="0"/>
      <dgm:spPr/>
    </dgm:pt>
    <dgm:pt modelId="{DDCEAC58-C62C-43D3-BE5B-A76402FC911B}" type="pres">
      <dgm:prSet presAssocID="{FC3244D6-89A4-4372-9CC5-24B5FC46C2A8}" presName="parentText" presStyleLbl="node1" presStyleIdx="2" presStyleCnt="3">
        <dgm:presLayoutVars>
          <dgm:chMax val="1"/>
          <dgm:bulletEnabled val="1"/>
        </dgm:presLayoutVars>
      </dgm:prSet>
      <dgm:spPr/>
      <dgm:t>
        <a:bodyPr/>
        <a:lstStyle/>
        <a:p>
          <a:endParaRPr lang="en-US"/>
        </a:p>
      </dgm:t>
    </dgm:pt>
    <dgm:pt modelId="{28A866A0-A620-4607-A975-5FD00AD1A1BA}" type="pres">
      <dgm:prSet presAssocID="{FC3244D6-89A4-4372-9CC5-24B5FC46C2A8}" presName="descendantText" presStyleLbl="alignAccFollowNode1" presStyleIdx="2" presStyleCnt="3" custScaleX="107479" custScaleY="124606">
        <dgm:presLayoutVars>
          <dgm:bulletEnabled val="1"/>
        </dgm:presLayoutVars>
      </dgm:prSet>
      <dgm:spPr/>
      <dgm:t>
        <a:bodyPr/>
        <a:lstStyle/>
        <a:p>
          <a:endParaRPr lang="en-US"/>
        </a:p>
      </dgm:t>
    </dgm:pt>
  </dgm:ptLst>
  <dgm:cxnLst>
    <dgm:cxn modelId="{448505C8-5D23-4B55-824F-E48C2E6F99DA}" srcId="{E7DD2F8D-7DE2-475D-99BC-70C47598D932}" destId="{BB67F6C0-5EA9-4BAE-A1F0-47638C2CB089}" srcOrd="0" destOrd="0" parTransId="{0C6104AF-F536-41C3-86EB-14C9B7017633}" sibTransId="{3D7A64A1-E592-44EC-8997-3BEBC5F55383}"/>
    <dgm:cxn modelId="{4F9BF92C-E1FF-4AA4-A464-2686A884D3E8}" type="presOf" srcId="{59FADB37-FA48-4CDA-BE16-824728C22C96}" destId="{17B2C9C5-5CDB-4BCC-8530-FA03BF21BB4D}" srcOrd="0" destOrd="0" presId="urn:microsoft.com/office/officeart/2005/8/layout/vList5"/>
    <dgm:cxn modelId="{156CB5EC-01ED-4AA8-910E-C3387DE1C1E5}" srcId="{BB67F6C0-5EA9-4BAE-A1F0-47638C2CB089}" destId="{59FADB37-FA48-4CDA-BE16-824728C22C96}" srcOrd="0" destOrd="0" parTransId="{A9835FD1-DE00-4395-917A-AC21373CC38B}" sibTransId="{AECE62F5-FC5B-497F-93FA-1ED643A53189}"/>
    <dgm:cxn modelId="{A8754477-857A-4350-876D-C9A0B3A82CE1}" type="presOf" srcId="{4A987919-753A-4350-8030-FEDC46F25B88}" destId="{28A866A0-A620-4607-A975-5FD00AD1A1BA}" srcOrd="0" destOrd="0" presId="urn:microsoft.com/office/officeart/2005/8/layout/vList5"/>
    <dgm:cxn modelId="{195594D2-C9EE-48C8-955B-E7912C3D2271}" type="presOf" srcId="{E7DD2F8D-7DE2-475D-99BC-70C47598D932}" destId="{32C8A63B-74CF-4B0A-AB79-7B1D3ECE8900}" srcOrd="0" destOrd="0" presId="urn:microsoft.com/office/officeart/2005/8/layout/vList5"/>
    <dgm:cxn modelId="{E93F8689-C7D3-4E51-B89B-ABADD869E180}" type="presOf" srcId="{38B553DE-A0E9-46A6-9518-E6E27A0A7DC7}" destId="{F14414A8-3BEF-4C59-9C87-4F8BEB0D9D78}" srcOrd="0" destOrd="0" presId="urn:microsoft.com/office/officeart/2005/8/layout/vList5"/>
    <dgm:cxn modelId="{C36354EB-05C1-4239-9948-49965BED72C0}" srcId="{FC3244D6-89A4-4372-9CC5-24B5FC46C2A8}" destId="{4A987919-753A-4350-8030-FEDC46F25B88}" srcOrd="0" destOrd="0" parTransId="{216183A1-07C2-4633-A4F0-3C61A9D756AD}" sibTransId="{AE8362F7-122E-434F-B35C-9771D0ADDE3D}"/>
    <dgm:cxn modelId="{838264EF-3DD6-4A52-A986-72858BE9A57D}" srcId="{E7DD2F8D-7DE2-475D-99BC-70C47598D932}" destId="{38B553DE-A0E9-46A6-9518-E6E27A0A7DC7}" srcOrd="1" destOrd="0" parTransId="{36251F37-E6C8-40E3-9539-0653030F8086}" sibTransId="{8B65B4C4-6D6E-46A1-8609-B3716C3E5716}"/>
    <dgm:cxn modelId="{AA745ACC-5353-48F7-9C79-B0EECDA70CD8}" type="presOf" srcId="{FC3244D6-89A4-4372-9CC5-24B5FC46C2A8}" destId="{DDCEAC58-C62C-43D3-BE5B-A76402FC911B}" srcOrd="0" destOrd="0" presId="urn:microsoft.com/office/officeart/2005/8/layout/vList5"/>
    <dgm:cxn modelId="{9E7DBE93-E061-4BD2-A7FD-7C1B9F84F6D4}" srcId="{E7DD2F8D-7DE2-475D-99BC-70C47598D932}" destId="{FC3244D6-89A4-4372-9CC5-24B5FC46C2A8}" srcOrd="2" destOrd="0" parTransId="{DF94569C-2F7C-4CA5-8BB0-05BA54D81671}" sibTransId="{293466C4-CD86-4615-9D6C-5DD62C8C5D1D}"/>
    <dgm:cxn modelId="{CA0EF0E2-88D7-4810-A3C3-85DC134837E4}" type="presOf" srcId="{C057FF9C-DFF4-41BE-92DB-AF664CD0B8D7}" destId="{6939BD2D-79D9-4405-82B6-EADA6D21BBA6}" srcOrd="0" destOrd="0" presId="urn:microsoft.com/office/officeart/2005/8/layout/vList5"/>
    <dgm:cxn modelId="{9AB422E8-2A55-4292-BFB4-00EDC909C9F1}" type="presOf" srcId="{BB67F6C0-5EA9-4BAE-A1F0-47638C2CB089}" destId="{CE20F539-801A-4C0D-AE6B-34C7449B145A}" srcOrd="0" destOrd="0" presId="urn:microsoft.com/office/officeart/2005/8/layout/vList5"/>
    <dgm:cxn modelId="{EA45C765-1E4E-4176-B978-405DFC634486}" srcId="{38B553DE-A0E9-46A6-9518-E6E27A0A7DC7}" destId="{C057FF9C-DFF4-41BE-92DB-AF664CD0B8D7}" srcOrd="0" destOrd="0" parTransId="{D4664925-BD69-4D8A-B4CE-D0C65A38AA9F}" sibTransId="{69B74FCD-ED29-44FB-985F-0FEF6BD2B1A4}"/>
    <dgm:cxn modelId="{DADBFA73-2DAF-4F1B-89A5-AA77AAE92C0D}" type="presParOf" srcId="{32C8A63B-74CF-4B0A-AB79-7B1D3ECE8900}" destId="{FB3AC01E-ABF5-49EB-8CB8-78A4B19C422D}" srcOrd="0" destOrd="0" presId="urn:microsoft.com/office/officeart/2005/8/layout/vList5"/>
    <dgm:cxn modelId="{3D214654-DEB1-4552-9EAE-C34FB0D0B0F7}" type="presParOf" srcId="{FB3AC01E-ABF5-49EB-8CB8-78A4B19C422D}" destId="{CE20F539-801A-4C0D-AE6B-34C7449B145A}" srcOrd="0" destOrd="0" presId="urn:microsoft.com/office/officeart/2005/8/layout/vList5"/>
    <dgm:cxn modelId="{76A69581-EB32-4E7F-8B9D-2079A4914EF6}" type="presParOf" srcId="{FB3AC01E-ABF5-49EB-8CB8-78A4B19C422D}" destId="{17B2C9C5-5CDB-4BCC-8530-FA03BF21BB4D}" srcOrd="1" destOrd="0" presId="urn:microsoft.com/office/officeart/2005/8/layout/vList5"/>
    <dgm:cxn modelId="{C30F5233-8A13-40E2-9F6B-792DF2309EEB}" type="presParOf" srcId="{32C8A63B-74CF-4B0A-AB79-7B1D3ECE8900}" destId="{9687652B-13FF-4D6F-A697-F318718EBE1B}" srcOrd="1" destOrd="0" presId="urn:microsoft.com/office/officeart/2005/8/layout/vList5"/>
    <dgm:cxn modelId="{095499B3-90E2-4F69-A03E-FD240FED21BA}" type="presParOf" srcId="{32C8A63B-74CF-4B0A-AB79-7B1D3ECE8900}" destId="{41C9FBA1-8084-4EC3-B621-AD5DCE8A8ACC}" srcOrd="2" destOrd="0" presId="urn:microsoft.com/office/officeart/2005/8/layout/vList5"/>
    <dgm:cxn modelId="{CFDFFFB5-80CF-476C-BC53-2DB8E28A3BC2}" type="presParOf" srcId="{41C9FBA1-8084-4EC3-B621-AD5DCE8A8ACC}" destId="{F14414A8-3BEF-4C59-9C87-4F8BEB0D9D78}" srcOrd="0" destOrd="0" presId="urn:microsoft.com/office/officeart/2005/8/layout/vList5"/>
    <dgm:cxn modelId="{64274DB9-1812-4332-87DC-7BAC7AD834E7}" type="presParOf" srcId="{41C9FBA1-8084-4EC3-B621-AD5DCE8A8ACC}" destId="{6939BD2D-79D9-4405-82B6-EADA6D21BBA6}" srcOrd="1" destOrd="0" presId="urn:microsoft.com/office/officeart/2005/8/layout/vList5"/>
    <dgm:cxn modelId="{7CEF92FD-6190-4D76-B479-6A36DB857D2D}" type="presParOf" srcId="{32C8A63B-74CF-4B0A-AB79-7B1D3ECE8900}" destId="{39738382-11C5-4E0C-A97D-8A9D1B259010}" srcOrd="3" destOrd="0" presId="urn:microsoft.com/office/officeart/2005/8/layout/vList5"/>
    <dgm:cxn modelId="{CBECF2E1-EE14-4921-9F10-38E78E71B9D1}" type="presParOf" srcId="{32C8A63B-74CF-4B0A-AB79-7B1D3ECE8900}" destId="{80D2D558-9E13-4175-A1A5-F94A8802FB87}" srcOrd="4" destOrd="0" presId="urn:microsoft.com/office/officeart/2005/8/layout/vList5"/>
    <dgm:cxn modelId="{8808F4AE-BE92-4922-AB8D-EDF920FCAAA5}" type="presParOf" srcId="{80D2D558-9E13-4175-A1A5-F94A8802FB87}" destId="{DDCEAC58-C62C-43D3-BE5B-A76402FC911B}" srcOrd="0" destOrd="0" presId="urn:microsoft.com/office/officeart/2005/8/layout/vList5"/>
    <dgm:cxn modelId="{742FBA75-75C0-4B86-9BC0-92033AF243D2}" type="presParOf" srcId="{80D2D558-9E13-4175-A1A5-F94A8802FB87}" destId="{28A866A0-A620-4607-A975-5FD00AD1A1B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D215820-BE83-401D-BFBB-54070C30DFAE}" type="doc">
      <dgm:prSet loTypeId="urn:microsoft.com/office/officeart/2005/8/layout/chevron2" loCatId="list" qsTypeId="urn:microsoft.com/office/officeart/2005/8/quickstyle/simple4" qsCatId="simple" csTypeId="urn:microsoft.com/office/officeart/2005/8/colors/accent0_3" csCatId="mainScheme" phldr="1"/>
      <dgm:spPr/>
      <dgm:t>
        <a:bodyPr/>
        <a:lstStyle/>
        <a:p>
          <a:endParaRPr lang="en-US"/>
        </a:p>
      </dgm:t>
    </dgm:pt>
    <dgm:pt modelId="{EB594B09-5672-4DB4-AC9F-F6571500ED31}">
      <dgm:prSet phldrT="[Text]" custT="1"/>
      <dgm:spPr/>
      <dgm:t>
        <a:bodyPr/>
        <a:lstStyle/>
        <a:p>
          <a:r>
            <a:rPr lang="en-US" sz="1400" b="1" dirty="0" smtClean="0"/>
            <a:t>Qualified / “See Through” Trusts</a:t>
          </a:r>
          <a:r>
            <a:rPr lang="en-US" sz="1400" dirty="0" smtClean="0"/>
            <a:t> </a:t>
          </a:r>
          <a:endParaRPr lang="en-US" sz="1400" dirty="0"/>
        </a:p>
      </dgm:t>
    </dgm:pt>
    <dgm:pt modelId="{B79E4149-876D-43C0-9A72-5FAC57F903F5}" type="parTrans" cxnId="{E589E8E8-28FF-4933-86FD-3361627FA36B}">
      <dgm:prSet/>
      <dgm:spPr/>
      <dgm:t>
        <a:bodyPr/>
        <a:lstStyle/>
        <a:p>
          <a:endParaRPr lang="en-US"/>
        </a:p>
      </dgm:t>
    </dgm:pt>
    <dgm:pt modelId="{A0E00938-409B-46DC-B4F1-E229486FF6FC}" type="sibTrans" cxnId="{E589E8E8-28FF-4933-86FD-3361627FA36B}">
      <dgm:prSet/>
      <dgm:spPr/>
      <dgm:t>
        <a:bodyPr/>
        <a:lstStyle/>
        <a:p>
          <a:endParaRPr lang="en-US"/>
        </a:p>
      </dgm:t>
    </dgm:pt>
    <dgm:pt modelId="{4384D1FE-B720-4EDA-9E7C-726A1B8381C2}">
      <dgm:prSet phldrT="[Text]"/>
      <dgm:spPr/>
      <dgm:t>
        <a:bodyPr/>
        <a:lstStyle/>
        <a:p>
          <a:r>
            <a:rPr lang="en-US" b="1" dirty="0" smtClean="0"/>
            <a:t>Conduit Trusts</a:t>
          </a:r>
          <a:r>
            <a:rPr lang="en-US" dirty="0" smtClean="0"/>
            <a:t> </a:t>
          </a:r>
          <a:endParaRPr lang="en-US" dirty="0"/>
        </a:p>
      </dgm:t>
    </dgm:pt>
    <dgm:pt modelId="{0F00D4BF-25F1-4206-A816-480C4608E106}" type="parTrans" cxnId="{9BCF7912-7202-415B-9799-49FB72B17F95}">
      <dgm:prSet/>
      <dgm:spPr/>
      <dgm:t>
        <a:bodyPr/>
        <a:lstStyle/>
        <a:p>
          <a:endParaRPr lang="en-US"/>
        </a:p>
      </dgm:t>
    </dgm:pt>
    <dgm:pt modelId="{C94535AB-CD4A-4B66-88EE-F894BE7838C1}" type="sibTrans" cxnId="{9BCF7912-7202-415B-9799-49FB72B17F95}">
      <dgm:prSet/>
      <dgm:spPr/>
      <dgm:t>
        <a:bodyPr/>
        <a:lstStyle/>
        <a:p>
          <a:endParaRPr lang="en-US"/>
        </a:p>
      </dgm:t>
    </dgm:pt>
    <dgm:pt modelId="{B4AC7089-0E04-4238-B097-7EEF3BCFBEB3}">
      <dgm:prSet phldrT="[Text]" custT="1"/>
      <dgm:spPr/>
      <dgm:t>
        <a:bodyPr/>
        <a:lstStyle/>
        <a:p>
          <a:pPr algn="just"/>
          <a:r>
            <a:rPr lang="en-US" sz="1200" dirty="0" smtClean="0"/>
            <a:t>With a </a:t>
          </a:r>
          <a:r>
            <a:rPr lang="en-US" sz="1200" b="1" dirty="0" smtClean="0"/>
            <a:t>Conduit Trust </a:t>
          </a:r>
          <a:r>
            <a:rPr lang="en-US" sz="1200" dirty="0" smtClean="0"/>
            <a:t>all distributions paid to the trust are immediately distributed to the beneficiary and not accumulated for future distributions to the successor beneficiaries. This language must be written into the trust in order for it to be effective. In addition, make sure there are separate trusts for each beneficiary in order to take advantage of favorable stretch RMD distributions for the younger beneficiaries..</a:t>
          </a:r>
          <a:endParaRPr lang="en-US" sz="1200" dirty="0"/>
        </a:p>
      </dgm:t>
    </dgm:pt>
    <dgm:pt modelId="{6BBB705A-3EDC-4AEF-973C-276B6BAD99C6}" type="parTrans" cxnId="{3660D2DE-D3B7-4A92-8DC5-F86232F79D63}">
      <dgm:prSet/>
      <dgm:spPr/>
      <dgm:t>
        <a:bodyPr/>
        <a:lstStyle/>
        <a:p>
          <a:endParaRPr lang="en-US"/>
        </a:p>
      </dgm:t>
    </dgm:pt>
    <dgm:pt modelId="{C76A037C-F754-480A-93A2-DA42ADE5A44C}" type="sibTrans" cxnId="{3660D2DE-D3B7-4A92-8DC5-F86232F79D63}">
      <dgm:prSet/>
      <dgm:spPr/>
      <dgm:t>
        <a:bodyPr/>
        <a:lstStyle/>
        <a:p>
          <a:endParaRPr lang="en-US"/>
        </a:p>
      </dgm:t>
    </dgm:pt>
    <dgm:pt modelId="{3D444424-71D2-443F-8323-29B7814F1083}">
      <dgm:prSet phldrT="[Text]"/>
      <dgm:spPr/>
      <dgm:t>
        <a:bodyPr/>
        <a:lstStyle/>
        <a:p>
          <a:r>
            <a:rPr lang="en-US" b="1" dirty="0" smtClean="0"/>
            <a:t>Accumulation Trusts</a:t>
          </a:r>
          <a:r>
            <a:rPr lang="en-US" dirty="0" smtClean="0"/>
            <a:t> </a:t>
          </a:r>
          <a:endParaRPr lang="en-US" dirty="0"/>
        </a:p>
      </dgm:t>
    </dgm:pt>
    <dgm:pt modelId="{7CF74967-9B18-4D1D-8669-0B2DE2E89EE8}" type="parTrans" cxnId="{E5440882-4F5C-4E7D-BE81-4C7148F0F278}">
      <dgm:prSet/>
      <dgm:spPr/>
      <dgm:t>
        <a:bodyPr/>
        <a:lstStyle/>
        <a:p>
          <a:endParaRPr lang="en-US"/>
        </a:p>
      </dgm:t>
    </dgm:pt>
    <dgm:pt modelId="{A45701A1-1ACE-4A83-9CA2-DF283E2E960A}" type="sibTrans" cxnId="{E5440882-4F5C-4E7D-BE81-4C7148F0F278}">
      <dgm:prSet/>
      <dgm:spPr/>
      <dgm:t>
        <a:bodyPr/>
        <a:lstStyle/>
        <a:p>
          <a:endParaRPr lang="en-US"/>
        </a:p>
      </dgm:t>
    </dgm:pt>
    <dgm:pt modelId="{5200B020-5D1F-4EE7-B1F4-726F16D52F5E}">
      <dgm:prSet phldrT="[Text]" custT="1"/>
      <dgm:spPr/>
      <dgm:t>
        <a:bodyPr/>
        <a:lstStyle/>
        <a:p>
          <a:pPr algn="just"/>
          <a:r>
            <a:rPr lang="en-US" sz="1100" b="1" dirty="0" smtClean="0"/>
            <a:t>Accumulation Trusts </a:t>
          </a:r>
          <a:r>
            <a:rPr lang="en-US" sz="1100" dirty="0" smtClean="0"/>
            <a:t>are good if the Settlor / plan participant wants to withhold principal and income from the initial trust beneficiaries, thus it is the opposite of a Conduit Trust. However, these trusts receive the worst RMD treatment as they must use the life expectancy of the oldest beneficiary, even if he or she is only a contingent beneficiary, and even if there is an extremely low probability that beneficiary will collect the funds.</a:t>
          </a:r>
          <a:endParaRPr lang="en-US" sz="1100" dirty="0"/>
        </a:p>
      </dgm:t>
    </dgm:pt>
    <dgm:pt modelId="{72138AF9-9E27-4BDF-9C1D-19367E53DBA8}" type="parTrans" cxnId="{92EA3848-A3DE-4F81-B20F-181CC23CE262}">
      <dgm:prSet/>
      <dgm:spPr/>
      <dgm:t>
        <a:bodyPr/>
        <a:lstStyle/>
        <a:p>
          <a:endParaRPr lang="en-US"/>
        </a:p>
      </dgm:t>
    </dgm:pt>
    <dgm:pt modelId="{3AF3F09A-7190-4B10-943E-0EA35E17F1DE}" type="sibTrans" cxnId="{92EA3848-A3DE-4F81-B20F-181CC23CE262}">
      <dgm:prSet/>
      <dgm:spPr/>
      <dgm:t>
        <a:bodyPr/>
        <a:lstStyle/>
        <a:p>
          <a:endParaRPr lang="en-US"/>
        </a:p>
      </dgm:t>
    </dgm:pt>
    <dgm:pt modelId="{6B6F5630-6693-4F25-A846-3F177F8E74F9}">
      <dgm:prSet/>
      <dgm:spPr/>
      <dgm:t>
        <a:bodyPr/>
        <a:lstStyle/>
        <a:p>
          <a:endParaRPr lang="en-US" dirty="0"/>
        </a:p>
      </dgm:t>
    </dgm:pt>
    <dgm:pt modelId="{D574DFAC-AF02-4D5E-98C6-CB1DDE2B4F3B}" type="parTrans" cxnId="{2F78FEC5-5F73-41C1-9B96-E6F620B4846E}">
      <dgm:prSet/>
      <dgm:spPr/>
      <dgm:t>
        <a:bodyPr/>
        <a:lstStyle/>
        <a:p>
          <a:endParaRPr lang="en-US"/>
        </a:p>
      </dgm:t>
    </dgm:pt>
    <dgm:pt modelId="{AE8B7D72-DD25-4F88-B2C7-EC013FEDE78C}" type="sibTrans" cxnId="{2F78FEC5-5F73-41C1-9B96-E6F620B4846E}">
      <dgm:prSet/>
      <dgm:spPr/>
      <dgm:t>
        <a:bodyPr/>
        <a:lstStyle/>
        <a:p>
          <a:endParaRPr lang="en-US"/>
        </a:p>
      </dgm:t>
    </dgm:pt>
    <dgm:pt modelId="{627A6D6A-F5B7-4FA6-A0FC-F00477664042}">
      <dgm:prSet/>
      <dgm:spPr/>
      <dgm:t>
        <a:bodyPr/>
        <a:lstStyle/>
        <a:p>
          <a:endParaRPr lang="en-US" dirty="0"/>
        </a:p>
      </dgm:t>
    </dgm:pt>
    <dgm:pt modelId="{C55FB9FB-1E3D-4406-AC56-7F0A509A892B}" type="parTrans" cxnId="{8D2DC28C-215A-4893-B3D0-0DAC5B94886F}">
      <dgm:prSet/>
      <dgm:spPr/>
      <dgm:t>
        <a:bodyPr/>
        <a:lstStyle/>
        <a:p>
          <a:endParaRPr lang="en-US"/>
        </a:p>
      </dgm:t>
    </dgm:pt>
    <dgm:pt modelId="{A3EE0556-050E-4E35-9F75-0872C87D222A}" type="sibTrans" cxnId="{8D2DC28C-215A-4893-B3D0-0DAC5B94886F}">
      <dgm:prSet/>
      <dgm:spPr/>
      <dgm:t>
        <a:bodyPr/>
        <a:lstStyle/>
        <a:p>
          <a:endParaRPr lang="en-US"/>
        </a:p>
      </dgm:t>
    </dgm:pt>
    <dgm:pt modelId="{CF7D139B-23B1-4D4F-B272-091DCD3D481C}">
      <dgm:prSet/>
      <dgm:spPr/>
      <dgm:t>
        <a:bodyPr/>
        <a:lstStyle/>
        <a:p>
          <a:r>
            <a:rPr lang="en-US" b="1" dirty="0" smtClean="0"/>
            <a:t>Qualified / “See Through” Trusts</a:t>
          </a:r>
          <a:r>
            <a:rPr lang="en-US" dirty="0" smtClean="0"/>
            <a:t>: With these trusts the beneficiary is treated as the beneficiary of the retirement account for purposes of determining whether there is a Designated Beneficiary. </a:t>
          </a:r>
          <a:r>
            <a:rPr lang="en-US" i="1" dirty="0" smtClean="0"/>
            <a:t>This is the most desirable outcome for a parent to child transfer</a:t>
          </a:r>
          <a:r>
            <a:rPr lang="en-US" dirty="0" smtClean="0"/>
            <a:t>, especially if the child is still a minor, since RMDs will take place at the rate of the child beneficiary. In order for a See Through Trust to accomplish this end the following requirements must be met: </a:t>
          </a:r>
          <a:endParaRPr lang="en-US" dirty="0"/>
        </a:p>
      </dgm:t>
    </dgm:pt>
    <dgm:pt modelId="{77827515-BABF-4E7E-8975-A664C6D2844D}" type="parTrans" cxnId="{62E68B7B-A9E0-4DC2-919C-BFE5FFB56AA6}">
      <dgm:prSet/>
      <dgm:spPr/>
      <dgm:t>
        <a:bodyPr/>
        <a:lstStyle/>
        <a:p>
          <a:endParaRPr lang="en-US"/>
        </a:p>
      </dgm:t>
    </dgm:pt>
    <dgm:pt modelId="{400AAF08-EEA1-4BFD-A723-D9852490EE13}" type="sibTrans" cxnId="{62E68B7B-A9E0-4DC2-919C-BFE5FFB56AA6}">
      <dgm:prSet/>
      <dgm:spPr/>
      <dgm:t>
        <a:bodyPr/>
        <a:lstStyle/>
        <a:p>
          <a:endParaRPr lang="en-US"/>
        </a:p>
      </dgm:t>
    </dgm:pt>
    <dgm:pt modelId="{900F772E-3A09-4FA3-9768-3EF598E0D77D}" type="pres">
      <dgm:prSet presAssocID="{0D215820-BE83-401D-BFBB-54070C30DFAE}" presName="linearFlow" presStyleCnt="0">
        <dgm:presLayoutVars>
          <dgm:dir/>
          <dgm:animLvl val="lvl"/>
          <dgm:resizeHandles val="exact"/>
        </dgm:presLayoutVars>
      </dgm:prSet>
      <dgm:spPr/>
      <dgm:t>
        <a:bodyPr/>
        <a:lstStyle/>
        <a:p>
          <a:endParaRPr lang="en-US"/>
        </a:p>
      </dgm:t>
    </dgm:pt>
    <dgm:pt modelId="{03BE0868-067A-447F-851D-AF0C4B828CEF}" type="pres">
      <dgm:prSet presAssocID="{EB594B09-5672-4DB4-AC9F-F6571500ED31}" presName="composite" presStyleCnt="0"/>
      <dgm:spPr/>
    </dgm:pt>
    <dgm:pt modelId="{67705AB9-3DD9-42D5-8537-F64FFC481925}" type="pres">
      <dgm:prSet presAssocID="{EB594B09-5672-4DB4-AC9F-F6571500ED31}" presName="parentText" presStyleLbl="alignNode1" presStyleIdx="0" presStyleCnt="3">
        <dgm:presLayoutVars>
          <dgm:chMax val="1"/>
          <dgm:bulletEnabled val="1"/>
        </dgm:presLayoutVars>
      </dgm:prSet>
      <dgm:spPr/>
      <dgm:t>
        <a:bodyPr/>
        <a:lstStyle/>
        <a:p>
          <a:endParaRPr lang="en-US"/>
        </a:p>
      </dgm:t>
    </dgm:pt>
    <dgm:pt modelId="{7A073123-ABCE-4C2E-8277-9FC5B2049866}" type="pres">
      <dgm:prSet presAssocID="{EB594B09-5672-4DB4-AC9F-F6571500ED31}" presName="descendantText" presStyleLbl="alignAcc1" presStyleIdx="0" presStyleCnt="3">
        <dgm:presLayoutVars>
          <dgm:bulletEnabled val="1"/>
        </dgm:presLayoutVars>
      </dgm:prSet>
      <dgm:spPr/>
      <dgm:t>
        <a:bodyPr/>
        <a:lstStyle/>
        <a:p>
          <a:endParaRPr lang="en-US"/>
        </a:p>
      </dgm:t>
    </dgm:pt>
    <dgm:pt modelId="{82E7DDD9-950B-46C9-9A91-6BCB9F3609C1}" type="pres">
      <dgm:prSet presAssocID="{A0E00938-409B-46DC-B4F1-E229486FF6FC}" presName="sp" presStyleCnt="0"/>
      <dgm:spPr/>
    </dgm:pt>
    <dgm:pt modelId="{CF5478FB-5E16-4F8D-ADC2-5C59E53722F5}" type="pres">
      <dgm:prSet presAssocID="{4384D1FE-B720-4EDA-9E7C-726A1B8381C2}" presName="composite" presStyleCnt="0"/>
      <dgm:spPr/>
    </dgm:pt>
    <dgm:pt modelId="{EBAC07FA-A66E-443E-ADBB-95AC0D392ACF}" type="pres">
      <dgm:prSet presAssocID="{4384D1FE-B720-4EDA-9E7C-726A1B8381C2}" presName="parentText" presStyleLbl="alignNode1" presStyleIdx="1" presStyleCnt="3">
        <dgm:presLayoutVars>
          <dgm:chMax val="1"/>
          <dgm:bulletEnabled val="1"/>
        </dgm:presLayoutVars>
      </dgm:prSet>
      <dgm:spPr/>
      <dgm:t>
        <a:bodyPr/>
        <a:lstStyle/>
        <a:p>
          <a:endParaRPr lang="en-US"/>
        </a:p>
      </dgm:t>
    </dgm:pt>
    <dgm:pt modelId="{3367F1C4-063D-46DA-AEDC-917790D82377}" type="pres">
      <dgm:prSet presAssocID="{4384D1FE-B720-4EDA-9E7C-726A1B8381C2}" presName="descendantText" presStyleLbl="alignAcc1" presStyleIdx="1" presStyleCnt="3">
        <dgm:presLayoutVars>
          <dgm:bulletEnabled val="1"/>
        </dgm:presLayoutVars>
      </dgm:prSet>
      <dgm:spPr/>
      <dgm:t>
        <a:bodyPr/>
        <a:lstStyle/>
        <a:p>
          <a:endParaRPr lang="en-US"/>
        </a:p>
      </dgm:t>
    </dgm:pt>
    <dgm:pt modelId="{0DCA7641-D53C-499E-B362-6058CF609FC0}" type="pres">
      <dgm:prSet presAssocID="{C94535AB-CD4A-4B66-88EE-F894BE7838C1}" presName="sp" presStyleCnt="0"/>
      <dgm:spPr/>
    </dgm:pt>
    <dgm:pt modelId="{3AE112EA-E63C-4E4D-AD99-EB913BA81061}" type="pres">
      <dgm:prSet presAssocID="{3D444424-71D2-443F-8323-29B7814F1083}" presName="composite" presStyleCnt="0"/>
      <dgm:spPr/>
    </dgm:pt>
    <dgm:pt modelId="{5784DBEB-4C57-4D9F-82B9-900283B030CE}" type="pres">
      <dgm:prSet presAssocID="{3D444424-71D2-443F-8323-29B7814F1083}" presName="parentText" presStyleLbl="alignNode1" presStyleIdx="2" presStyleCnt="3">
        <dgm:presLayoutVars>
          <dgm:chMax val="1"/>
          <dgm:bulletEnabled val="1"/>
        </dgm:presLayoutVars>
      </dgm:prSet>
      <dgm:spPr/>
      <dgm:t>
        <a:bodyPr/>
        <a:lstStyle/>
        <a:p>
          <a:endParaRPr lang="en-US"/>
        </a:p>
      </dgm:t>
    </dgm:pt>
    <dgm:pt modelId="{2AC63DBF-AA35-4931-B044-75AD26A66965}" type="pres">
      <dgm:prSet presAssocID="{3D444424-71D2-443F-8323-29B7814F1083}" presName="descendantText" presStyleLbl="alignAcc1" presStyleIdx="2" presStyleCnt="3">
        <dgm:presLayoutVars>
          <dgm:bulletEnabled val="1"/>
        </dgm:presLayoutVars>
      </dgm:prSet>
      <dgm:spPr/>
      <dgm:t>
        <a:bodyPr/>
        <a:lstStyle/>
        <a:p>
          <a:endParaRPr lang="en-US"/>
        </a:p>
      </dgm:t>
    </dgm:pt>
  </dgm:ptLst>
  <dgm:cxnLst>
    <dgm:cxn modelId="{8029CC1B-665F-40EA-8B78-90A39F2A90DE}" type="presOf" srcId="{4384D1FE-B720-4EDA-9E7C-726A1B8381C2}" destId="{EBAC07FA-A66E-443E-ADBB-95AC0D392ACF}" srcOrd="0" destOrd="0" presId="urn:microsoft.com/office/officeart/2005/8/layout/chevron2"/>
    <dgm:cxn modelId="{8D2DC28C-215A-4893-B3D0-0DAC5B94886F}" srcId="{EB594B09-5672-4DB4-AC9F-F6571500ED31}" destId="{627A6D6A-F5B7-4FA6-A0FC-F00477664042}" srcOrd="0" destOrd="0" parTransId="{C55FB9FB-1E3D-4406-AC56-7F0A509A892B}" sibTransId="{A3EE0556-050E-4E35-9F75-0872C87D222A}"/>
    <dgm:cxn modelId="{2F78FEC5-5F73-41C1-9B96-E6F620B4846E}" srcId="{3D444424-71D2-443F-8323-29B7814F1083}" destId="{6B6F5630-6693-4F25-A846-3F177F8E74F9}" srcOrd="1" destOrd="0" parTransId="{D574DFAC-AF02-4D5E-98C6-CB1DDE2B4F3B}" sibTransId="{AE8B7D72-DD25-4F88-B2C7-EC013FEDE78C}"/>
    <dgm:cxn modelId="{9BCF7912-7202-415B-9799-49FB72B17F95}" srcId="{0D215820-BE83-401D-BFBB-54070C30DFAE}" destId="{4384D1FE-B720-4EDA-9E7C-726A1B8381C2}" srcOrd="1" destOrd="0" parTransId="{0F00D4BF-25F1-4206-A816-480C4608E106}" sibTransId="{C94535AB-CD4A-4B66-88EE-F894BE7838C1}"/>
    <dgm:cxn modelId="{3660D2DE-D3B7-4A92-8DC5-F86232F79D63}" srcId="{4384D1FE-B720-4EDA-9E7C-726A1B8381C2}" destId="{B4AC7089-0E04-4238-B097-7EEF3BCFBEB3}" srcOrd="0" destOrd="0" parTransId="{6BBB705A-3EDC-4AEF-973C-276B6BAD99C6}" sibTransId="{C76A037C-F754-480A-93A2-DA42ADE5A44C}"/>
    <dgm:cxn modelId="{82142DA0-E616-4F62-9388-151151FE6E88}" type="presOf" srcId="{EB594B09-5672-4DB4-AC9F-F6571500ED31}" destId="{67705AB9-3DD9-42D5-8537-F64FFC481925}" srcOrd="0" destOrd="0" presId="urn:microsoft.com/office/officeart/2005/8/layout/chevron2"/>
    <dgm:cxn modelId="{E5440882-4F5C-4E7D-BE81-4C7148F0F278}" srcId="{0D215820-BE83-401D-BFBB-54070C30DFAE}" destId="{3D444424-71D2-443F-8323-29B7814F1083}" srcOrd="2" destOrd="0" parTransId="{7CF74967-9B18-4D1D-8669-0B2DE2E89EE8}" sibTransId="{A45701A1-1ACE-4A83-9CA2-DF283E2E960A}"/>
    <dgm:cxn modelId="{554D9960-9D70-41F3-A2B4-55D14596DDD9}" type="presOf" srcId="{627A6D6A-F5B7-4FA6-A0FC-F00477664042}" destId="{7A073123-ABCE-4C2E-8277-9FC5B2049866}" srcOrd="0" destOrd="0" presId="urn:microsoft.com/office/officeart/2005/8/layout/chevron2"/>
    <dgm:cxn modelId="{64463834-1F1A-4AD6-98CB-933F11D35FF5}" type="presOf" srcId="{5200B020-5D1F-4EE7-B1F4-726F16D52F5E}" destId="{2AC63DBF-AA35-4931-B044-75AD26A66965}" srcOrd="0" destOrd="0" presId="urn:microsoft.com/office/officeart/2005/8/layout/chevron2"/>
    <dgm:cxn modelId="{E462EDFB-5883-4A1F-8FEC-1B4264CDF0E7}" type="presOf" srcId="{3D444424-71D2-443F-8323-29B7814F1083}" destId="{5784DBEB-4C57-4D9F-82B9-900283B030CE}" srcOrd="0" destOrd="0" presId="urn:microsoft.com/office/officeart/2005/8/layout/chevron2"/>
    <dgm:cxn modelId="{62E68B7B-A9E0-4DC2-919C-BFE5FFB56AA6}" srcId="{EB594B09-5672-4DB4-AC9F-F6571500ED31}" destId="{CF7D139B-23B1-4D4F-B272-091DCD3D481C}" srcOrd="1" destOrd="0" parTransId="{77827515-BABF-4E7E-8975-A664C6D2844D}" sibTransId="{400AAF08-EEA1-4BFD-A723-D9852490EE13}"/>
    <dgm:cxn modelId="{2E3963BF-104A-4474-934D-FB24C721CCDF}" type="presOf" srcId="{B4AC7089-0E04-4238-B097-7EEF3BCFBEB3}" destId="{3367F1C4-063D-46DA-AEDC-917790D82377}" srcOrd="0" destOrd="0" presId="urn:microsoft.com/office/officeart/2005/8/layout/chevron2"/>
    <dgm:cxn modelId="{36663BAA-D2A6-47F5-BF71-9B2F84E7CFFA}" type="presOf" srcId="{6B6F5630-6693-4F25-A846-3F177F8E74F9}" destId="{2AC63DBF-AA35-4931-B044-75AD26A66965}" srcOrd="0" destOrd="1" presId="urn:microsoft.com/office/officeart/2005/8/layout/chevron2"/>
    <dgm:cxn modelId="{92EA3848-A3DE-4F81-B20F-181CC23CE262}" srcId="{3D444424-71D2-443F-8323-29B7814F1083}" destId="{5200B020-5D1F-4EE7-B1F4-726F16D52F5E}" srcOrd="0" destOrd="0" parTransId="{72138AF9-9E27-4BDF-9C1D-19367E53DBA8}" sibTransId="{3AF3F09A-7190-4B10-943E-0EA35E17F1DE}"/>
    <dgm:cxn modelId="{E589E8E8-28FF-4933-86FD-3361627FA36B}" srcId="{0D215820-BE83-401D-BFBB-54070C30DFAE}" destId="{EB594B09-5672-4DB4-AC9F-F6571500ED31}" srcOrd="0" destOrd="0" parTransId="{B79E4149-876D-43C0-9A72-5FAC57F903F5}" sibTransId="{A0E00938-409B-46DC-B4F1-E229486FF6FC}"/>
    <dgm:cxn modelId="{ED15AC57-0B16-4AF0-BA0B-B475C1B9125E}" type="presOf" srcId="{CF7D139B-23B1-4D4F-B272-091DCD3D481C}" destId="{7A073123-ABCE-4C2E-8277-9FC5B2049866}" srcOrd="0" destOrd="1" presId="urn:microsoft.com/office/officeart/2005/8/layout/chevron2"/>
    <dgm:cxn modelId="{2D841DE7-465A-42F1-BA1C-B131DD821B95}" type="presOf" srcId="{0D215820-BE83-401D-BFBB-54070C30DFAE}" destId="{900F772E-3A09-4FA3-9768-3EF598E0D77D}" srcOrd="0" destOrd="0" presId="urn:microsoft.com/office/officeart/2005/8/layout/chevron2"/>
    <dgm:cxn modelId="{8FE55323-7816-4268-AA09-B84877A85921}" type="presParOf" srcId="{900F772E-3A09-4FA3-9768-3EF598E0D77D}" destId="{03BE0868-067A-447F-851D-AF0C4B828CEF}" srcOrd="0" destOrd="0" presId="urn:microsoft.com/office/officeart/2005/8/layout/chevron2"/>
    <dgm:cxn modelId="{4A6FE482-A05E-4CB5-A29F-B0A56E92F6BF}" type="presParOf" srcId="{03BE0868-067A-447F-851D-AF0C4B828CEF}" destId="{67705AB9-3DD9-42D5-8537-F64FFC481925}" srcOrd="0" destOrd="0" presId="urn:microsoft.com/office/officeart/2005/8/layout/chevron2"/>
    <dgm:cxn modelId="{F0B57E10-4D3A-4064-82B7-F08A815E6ADA}" type="presParOf" srcId="{03BE0868-067A-447F-851D-AF0C4B828CEF}" destId="{7A073123-ABCE-4C2E-8277-9FC5B2049866}" srcOrd="1" destOrd="0" presId="urn:microsoft.com/office/officeart/2005/8/layout/chevron2"/>
    <dgm:cxn modelId="{4E2F0156-16B0-4CB8-B611-042CB76E6A93}" type="presParOf" srcId="{900F772E-3A09-4FA3-9768-3EF598E0D77D}" destId="{82E7DDD9-950B-46C9-9A91-6BCB9F3609C1}" srcOrd="1" destOrd="0" presId="urn:microsoft.com/office/officeart/2005/8/layout/chevron2"/>
    <dgm:cxn modelId="{D91DD6AF-7D83-4F85-8EC9-2040991821A4}" type="presParOf" srcId="{900F772E-3A09-4FA3-9768-3EF598E0D77D}" destId="{CF5478FB-5E16-4F8D-ADC2-5C59E53722F5}" srcOrd="2" destOrd="0" presId="urn:microsoft.com/office/officeart/2005/8/layout/chevron2"/>
    <dgm:cxn modelId="{20BB02C9-636F-437A-9C80-C86C2D74EB2F}" type="presParOf" srcId="{CF5478FB-5E16-4F8D-ADC2-5C59E53722F5}" destId="{EBAC07FA-A66E-443E-ADBB-95AC0D392ACF}" srcOrd="0" destOrd="0" presId="urn:microsoft.com/office/officeart/2005/8/layout/chevron2"/>
    <dgm:cxn modelId="{94AAB51D-636B-4EB9-B8B1-FC0E00A18840}" type="presParOf" srcId="{CF5478FB-5E16-4F8D-ADC2-5C59E53722F5}" destId="{3367F1C4-063D-46DA-AEDC-917790D82377}" srcOrd="1" destOrd="0" presId="urn:microsoft.com/office/officeart/2005/8/layout/chevron2"/>
    <dgm:cxn modelId="{7793D341-30C3-4F2D-AA6C-0B370C09D7BD}" type="presParOf" srcId="{900F772E-3A09-4FA3-9768-3EF598E0D77D}" destId="{0DCA7641-D53C-499E-B362-6058CF609FC0}" srcOrd="3" destOrd="0" presId="urn:microsoft.com/office/officeart/2005/8/layout/chevron2"/>
    <dgm:cxn modelId="{E703A2C0-50DB-4F1D-B6FC-C4AD3984385D}" type="presParOf" srcId="{900F772E-3A09-4FA3-9768-3EF598E0D77D}" destId="{3AE112EA-E63C-4E4D-AD99-EB913BA81061}" srcOrd="4" destOrd="0" presId="urn:microsoft.com/office/officeart/2005/8/layout/chevron2"/>
    <dgm:cxn modelId="{F2D28B90-92DA-474B-9AFA-D29A0201598A}" type="presParOf" srcId="{3AE112EA-E63C-4E4D-AD99-EB913BA81061}" destId="{5784DBEB-4C57-4D9F-82B9-900283B030CE}" srcOrd="0" destOrd="0" presId="urn:microsoft.com/office/officeart/2005/8/layout/chevron2"/>
    <dgm:cxn modelId="{814910C2-9B93-4AB5-B18B-51B4BCF19B63}" type="presParOf" srcId="{3AE112EA-E63C-4E4D-AD99-EB913BA81061}" destId="{2AC63DBF-AA35-4931-B044-75AD26A6696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09A5DD0-1250-437F-A925-134D89B6CB8F}" type="doc">
      <dgm:prSet loTypeId="urn:microsoft.com/office/officeart/2005/8/layout/cycle7" loCatId="cycle" qsTypeId="urn:microsoft.com/office/officeart/2005/8/quickstyle/simple3" qsCatId="simple" csTypeId="urn:microsoft.com/office/officeart/2005/8/colors/accent1_2" csCatId="accent1" phldr="1"/>
      <dgm:spPr/>
      <dgm:t>
        <a:bodyPr/>
        <a:lstStyle/>
        <a:p>
          <a:endParaRPr lang="en-US"/>
        </a:p>
      </dgm:t>
    </dgm:pt>
    <dgm:pt modelId="{8364BDCB-A95D-4B42-879C-97DBC0AFA2B0}">
      <dgm:prSet phldrT="[Text]"/>
      <dgm:spPr/>
      <dgm:t>
        <a:bodyPr/>
        <a:lstStyle/>
        <a:p>
          <a:r>
            <a:rPr lang="en-US" u="sng" dirty="0" smtClean="0"/>
            <a:t>Owner of Policy: </a:t>
          </a:r>
        </a:p>
        <a:p>
          <a:r>
            <a:rPr lang="en-US" dirty="0" smtClean="0"/>
            <a:t>The ILIT</a:t>
          </a:r>
        </a:p>
      </dgm:t>
    </dgm:pt>
    <dgm:pt modelId="{35B268B9-A838-4A41-B9E8-8795E65A7C3B}" type="parTrans" cxnId="{748349E0-041D-43E2-AA7B-A355D4294C3A}">
      <dgm:prSet/>
      <dgm:spPr/>
      <dgm:t>
        <a:bodyPr/>
        <a:lstStyle/>
        <a:p>
          <a:endParaRPr lang="en-US"/>
        </a:p>
      </dgm:t>
    </dgm:pt>
    <dgm:pt modelId="{5EDFAA76-5485-4271-BC69-BEAEDBDAE13E}" type="sibTrans" cxnId="{748349E0-041D-43E2-AA7B-A355D4294C3A}">
      <dgm:prSet/>
      <dgm:spPr/>
      <dgm:t>
        <a:bodyPr/>
        <a:lstStyle/>
        <a:p>
          <a:endParaRPr lang="en-US" dirty="0"/>
        </a:p>
      </dgm:t>
    </dgm:pt>
    <dgm:pt modelId="{399C4EA1-FA68-41E9-B9B5-50550EA6EA6E}">
      <dgm:prSet phldrT="[Text]"/>
      <dgm:spPr/>
      <dgm:t>
        <a:bodyPr/>
        <a:lstStyle/>
        <a:p>
          <a:r>
            <a:rPr lang="en-US" u="sng" dirty="0" smtClean="0"/>
            <a:t>Beneficiary:</a:t>
          </a:r>
        </a:p>
        <a:p>
          <a:r>
            <a:rPr lang="en-US" dirty="0" smtClean="0"/>
            <a:t>The Trust</a:t>
          </a:r>
          <a:endParaRPr lang="en-US" dirty="0"/>
        </a:p>
      </dgm:t>
    </dgm:pt>
    <dgm:pt modelId="{91AC4BD3-B512-4A08-AF49-CCF7D374C800}" type="parTrans" cxnId="{89347819-1CCD-41AA-8E8B-1EFDBE4EFB38}">
      <dgm:prSet/>
      <dgm:spPr/>
      <dgm:t>
        <a:bodyPr/>
        <a:lstStyle/>
        <a:p>
          <a:endParaRPr lang="en-US"/>
        </a:p>
      </dgm:t>
    </dgm:pt>
    <dgm:pt modelId="{8D8ED66A-F581-4590-B923-F1C5059D802B}" type="sibTrans" cxnId="{89347819-1CCD-41AA-8E8B-1EFDBE4EFB38}">
      <dgm:prSet/>
      <dgm:spPr/>
      <dgm:t>
        <a:bodyPr/>
        <a:lstStyle/>
        <a:p>
          <a:endParaRPr lang="en-US" dirty="0"/>
        </a:p>
      </dgm:t>
    </dgm:pt>
    <dgm:pt modelId="{506371EB-DB17-40CF-97D2-E6BE61902D8A}">
      <dgm:prSet phldrT="[Text]"/>
      <dgm:spPr/>
      <dgm:t>
        <a:bodyPr/>
        <a:lstStyle/>
        <a:p>
          <a:r>
            <a:rPr lang="en-US" u="sng" dirty="0" smtClean="0"/>
            <a:t>Insured:</a:t>
          </a:r>
        </a:p>
        <a:p>
          <a:r>
            <a:rPr lang="en-US" dirty="0" smtClean="0"/>
            <a:t>The insured life</a:t>
          </a:r>
        </a:p>
      </dgm:t>
    </dgm:pt>
    <dgm:pt modelId="{BE21C933-80E5-4287-B7FA-D63CD94E1ADD}" type="parTrans" cxnId="{B576E807-EC97-4EF8-AC30-5A03FF212449}">
      <dgm:prSet/>
      <dgm:spPr/>
      <dgm:t>
        <a:bodyPr/>
        <a:lstStyle/>
        <a:p>
          <a:endParaRPr lang="en-US"/>
        </a:p>
      </dgm:t>
    </dgm:pt>
    <dgm:pt modelId="{42DE25B7-EEAF-4EA8-9CAD-A826AA06E71F}" type="sibTrans" cxnId="{B576E807-EC97-4EF8-AC30-5A03FF212449}">
      <dgm:prSet/>
      <dgm:spPr/>
      <dgm:t>
        <a:bodyPr/>
        <a:lstStyle/>
        <a:p>
          <a:endParaRPr lang="en-US" dirty="0"/>
        </a:p>
      </dgm:t>
    </dgm:pt>
    <dgm:pt modelId="{6EC0161A-85E3-4660-8F88-E0A9858FA6D4}" type="pres">
      <dgm:prSet presAssocID="{809A5DD0-1250-437F-A925-134D89B6CB8F}" presName="Name0" presStyleCnt="0">
        <dgm:presLayoutVars>
          <dgm:dir/>
          <dgm:resizeHandles val="exact"/>
        </dgm:presLayoutVars>
      </dgm:prSet>
      <dgm:spPr/>
      <dgm:t>
        <a:bodyPr/>
        <a:lstStyle/>
        <a:p>
          <a:endParaRPr lang="en-US"/>
        </a:p>
      </dgm:t>
    </dgm:pt>
    <dgm:pt modelId="{385EC224-06D6-4947-9B96-CFFFD418A826}" type="pres">
      <dgm:prSet presAssocID="{8364BDCB-A95D-4B42-879C-97DBC0AFA2B0}" presName="node" presStyleLbl="node1" presStyleIdx="0" presStyleCnt="3">
        <dgm:presLayoutVars>
          <dgm:bulletEnabled val="1"/>
        </dgm:presLayoutVars>
      </dgm:prSet>
      <dgm:spPr/>
      <dgm:t>
        <a:bodyPr/>
        <a:lstStyle/>
        <a:p>
          <a:endParaRPr lang="en-US"/>
        </a:p>
      </dgm:t>
    </dgm:pt>
    <dgm:pt modelId="{F0974503-DA96-4349-A65C-533FE240D072}" type="pres">
      <dgm:prSet presAssocID="{5EDFAA76-5485-4271-BC69-BEAEDBDAE13E}" presName="sibTrans" presStyleLbl="sibTrans2D1" presStyleIdx="0" presStyleCnt="3"/>
      <dgm:spPr/>
      <dgm:t>
        <a:bodyPr/>
        <a:lstStyle/>
        <a:p>
          <a:endParaRPr lang="en-US"/>
        </a:p>
      </dgm:t>
    </dgm:pt>
    <dgm:pt modelId="{5C0C4BA9-3031-45AF-B28F-127E1461F72A}" type="pres">
      <dgm:prSet presAssocID="{5EDFAA76-5485-4271-BC69-BEAEDBDAE13E}" presName="connectorText" presStyleLbl="sibTrans2D1" presStyleIdx="0" presStyleCnt="3"/>
      <dgm:spPr/>
      <dgm:t>
        <a:bodyPr/>
        <a:lstStyle/>
        <a:p>
          <a:endParaRPr lang="en-US"/>
        </a:p>
      </dgm:t>
    </dgm:pt>
    <dgm:pt modelId="{F1D46AAE-7FE4-4025-AFED-FED5FCA11121}" type="pres">
      <dgm:prSet presAssocID="{399C4EA1-FA68-41E9-B9B5-50550EA6EA6E}" presName="node" presStyleLbl="node1" presStyleIdx="1" presStyleCnt="3">
        <dgm:presLayoutVars>
          <dgm:bulletEnabled val="1"/>
        </dgm:presLayoutVars>
      </dgm:prSet>
      <dgm:spPr/>
      <dgm:t>
        <a:bodyPr/>
        <a:lstStyle/>
        <a:p>
          <a:endParaRPr lang="en-US"/>
        </a:p>
      </dgm:t>
    </dgm:pt>
    <dgm:pt modelId="{368EE994-906C-4AA0-8302-24503378ED35}" type="pres">
      <dgm:prSet presAssocID="{8D8ED66A-F581-4590-B923-F1C5059D802B}" presName="sibTrans" presStyleLbl="sibTrans2D1" presStyleIdx="1" presStyleCnt="3"/>
      <dgm:spPr/>
      <dgm:t>
        <a:bodyPr/>
        <a:lstStyle/>
        <a:p>
          <a:endParaRPr lang="en-US"/>
        </a:p>
      </dgm:t>
    </dgm:pt>
    <dgm:pt modelId="{FADA1B65-E63B-4FD1-B461-4240150D275B}" type="pres">
      <dgm:prSet presAssocID="{8D8ED66A-F581-4590-B923-F1C5059D802B}" presName="connectorText" presStyleLbl="sibTrans2D1" presStyleIdx="1" presStyleCnt="3"/>
      <dgm:spPr/>
      <dgm:t>
        <a:bodyPr/>
        <a:lstStyle/>
        <a:p>
          <a:endParaRPr lang="en-US"/>
        </a:p>
      </dgm:t>
    </dgm:pt>
    <dgm:pt modelId="{EB1B244B-FE92-45CD-A804-C88BDA71300B}" type="pres">
      <dgm:prSet presAssocID="{506371EB-DB17-40CF-97D2-E6BE61902D8A}" presName="node" presStyleLbl="node1" presStyleIdx="2" presStyleCnt="3">
        <dgm:presLayoutVars>
          <dgm:bulletEnabled val="1"/>
        </dgm:presLayoutVars>
      </dgm:prSet>
      <dgm:spPr/>
      <dgm:t>
        <a:bodyPr/>
        <a:lstStyle/>
        <a:p>
          <a:endParaRPr lang="en-US"/>
        </a:p>
      </dgm:t>
    </dgm:pt>
    <dgm:pt modelId="{BD6639DA-0270-4F05-935F-21A83B9EBFAD}" type="pres">
      <dgm:prSet presAssocID="{42DE25B7-EEAF-4EA8-9CAD-A826AA06E71F}" presName="sibTrans" presStyleLbl="sibTrans2D1" presStyleIdx="2" presStyleCnt="3"/>
      <dgm:spPr/>
      <dgm:t>
        <a:bodyPr/>
        <a:lstStyle/>
        <a:p>
          <a:endParaRPr lang="en-US"/>
        </a:p>
      </dgm:t>
    </dgm:pt>
    <dgm:pt modelId="{69153FFC-63D3-4E0E-BF50-D549EDDBE0BB}" type="pres">
      <dgm:prSet presAssocID="{42DE25B7-EEAF-4EA8-9CAD-A826AA06E71F}" presName="connectorText" presStyleLbl="sibTrans2D1" presStyleIdx="2" presStyleCnt="3"/>
      <dgm:spPr/>
      <dgm:t>
        <a:bodyPr/>
        <a:lstStyle/>
        <a:p>
          <a:endParaRPr lang="en-US"/>
        </a:p>
      </dgm:t>
    </dgm:pt>
  </dgm:ptLst>
  <dgm:cxnLst>
    <dgm:cxn modelId="{7FFDF20F-0AB0-4095-A1EC-E201B8EFC6AB}" type="presOf" srcId="{42DE25B7-EEAF-4EA8-9CAD-A826AA06E71F}" destId="{BD6639DA-0270-4F05-935F-21A83B9EBFAD}" srcOrd="0" destOrd="0" presId="urn:microsoft.com/office/officeart/2005/8/layout/cycle7"/>
    <dgm:cxn modelId="{776E4A97-7DF2-4AF5-B4DB-3F54D960A063}" type="presOf" srcId="{5EDFAA76-5485-4271-BC69-BEAEDBDAE13E}" destId="{5C0C4BA9-3031-45AF-B28F-127E1461F72A}" srcOrd="1" destOrd="0" presId="urn:microsoft.com/office/officeart/2005/8/layout/cycle7"/>
    <dgm:cxn modelId="{89347819-1CCD-41AA-8E8B-1EFDBE4EFB38}" srcId="{809A5DD0-1250-437F-A925-134D89B6CB8F}" destId="{399C4EA1-FA68-41E9-B9B5-50550EA6EA6E}" srcOrd="1" destOrd="0" parTransId="{91AC4BD3-B512-4A08-AF49-CCF7D374C800}" sibTransId="{8D8ED66A-F581-4590-B923-F1C5059D802B}"/>
    <dgm:cxn modelId="{748349E0-041D-43E2-AA7B-A355D4294C3A}" srcId="{809A5DD0-1250-437F-A925-134D89B6CB8F}" destId="{8364BDCB-A95D-4B42-879C-97DBC0AFA2B0}" srcOrd="0" destOrd="0" parTransId="{35B268B9-A838-4A41-B9E8-8795E65A7C3B}" sibTransId="{5EDFAA76-5485-4271-BC69-BEAEDBDAE13E}"/>
    <dgm:cxn modelId="{A1C9C174-5108-4722-AD0C-928690B7B4B7}" type="presOf" srcId="{8D8ED66A-F581-4590-B923-F1C5059D802B}" destId="{FADA1B65-E63B-4FD1-B461-4240150D275B}" srcOrd="1" destOrd="0" presId="urn:microsoft.com/office/officeart/2005/8/layout/cycle7"/>
    <dgm:cxn modelId="{C0966657-3545-4C68-8A5C-6B06DD3DA73A}" type="presOf" srcId="{8364BDCB-A95D-4B42-879C-97DBC0AFA2B0}" destId="{385EC224-06D6-4947-9B96-CFFFD418A826}" srcOrd="0" destOrd="0" presId="urn:microsoft.com/office/officeart/2005/8/layout/cycle7"/>
    <dgm:cxn modelId="{14AC45C1-704D-438A-B777-ABE64CDDF664}" type="presOf" srcId="{8D8ED66A-F581-4590-B923-F1C5059D802B}" destId="{368EE994-906C-4AA0-8302-24503378ED35}" srcOrd="0" destOrd="0" presId="urn:microsoft.com/office/officeart/2005/8/layout/cycle7"/>
    <dgm:cxn modelId="{8E13A700-8FCF-4C1D-A99D-CF111558A7F7}" type="presOf" srcId="{42DE25B7-EEAF-4EA8-9CAD-A826AA06E71F}" destId="{69153FFC-63D3-4E0E-BF50-D549EDDBE0BB}" srcOrd="1" destOrd="0" presId="urn:microsoft.com/office/officeart/2005/8/layout/cycle7"/>
    <dgm:cxn modelId="{B576E807-EC97-4EF8-AC30-5A03FF212449}" srcId="{809A5DD0-1250-437F-A925-134D89B6CB8F}" destId="{506371EB-DB17-40CF-97D2-E6BE61902D8A}" srcOrd="2" destOrd="0" parTransId="{BE21C933-80E5-4287-B7FA-D63CD94E1ADD}" sibTransId="{42DE25B7-EEAF-4EA8-9CAD-A826AA06E71F}"/>
    <dgm:cxn modelId="{C23B046C-9CD9-4FE5-B7FB-A0A30FC155FC}" type="presOf" srcId="{5EDFAA76-5485-4271-BC69-BEAEDBDAE13E}" destId="{F0974503-DA96-4349-A65C-533FE240D072}" srcOrd="0" destOrd="0" presId="urn:microsoft.com/office/officeart/2005/8/layout/cycle7"/>
    <dgm:cxn modelId="{6D446FD3-5B3D-4A9F-8F64-EC724C43A82D}" type="presOf" srcId="{809A5DD0-1250-437F-A925-134D89B6CB8F}" destId="{6EC0161A-85E3-4660-8F88-E0A9858FA6D4}" srcOrd="0" destOrd="0" presId="urn:microsoft.com/office/officeart/2005/8/layout/cycle7"/>
    <dgm:cxn modelId="{5164DC7B-E503-4A02-9BD1-DE2C34F1A10D}" type="presOf" srcId="{506371EB-DB17-40CF-97D2-E6BE61902D8A}" destId="{EB1B244B-FE92-45CD-A804-C88BDA71300B}" srcOrd="0" destOrd="0" presId="urn:microsoft.com/office/officeart/2005/8/layout/cycle7"/>
    <dgm:cxn modelId="{2C54E82D-2256-4E9C-B296-0D10CD8D51B4}" type="presOf" srcId="{399C4EA1-FA68-41E9-B9B5-50550EA6EA6E}" destId="{F1D46AAE-7FE4-4025-AFED-FED5FCA11121}" srcOrd="0" destOrd="0" presId="urn:microsoft.com/office/officeart/2005/8/layout/cycle7"/>
    <dgm:cxn modelId="{D9F414A7-9C54-438F-8DEA-FCB8B37B72F9}" type="presParOf" srcId="{6EC0161A-85E3-4660-8F88-E0A9858FA6D4}" destId="{385EC224-06D6-4947-9B96-CFFFD418A826}" srcOrd="0" destOrd="0" presId="urn:microsoft.com/office/officeart/2005/8/layout/cycle7"/>
    <dgm:cxn modelId="{7AE7D0D9-29D3-4991-BC51-F1FF49455E92}" type="presParOf" srcId="{6EC0161A-85E3-4660-8F88-E0A9858FA6D4}" destId="{F0974503-DA96-4349-A65C-533FE240D072}" srcOrd="1" destOrd="0" presId="urn:microsoft.com/office/officeart/2005/8/layout/cycle7"/>
    <dgm:cxn modelId="{D565A036-34DA-4F93-A124-D0083D75CC8A}" type="presParOf" srcId="{F0974503-DA96-4349-A65C-533FE240D072}" destId="{5C0C4BA9-3031-45AF-B28F-127E1461F72A}" srcOrd="0" destOrd="0" presId="urn:microsoft.com/office/officeart/2005/8/layout/cycle7"/>
    <dgm:cxn modelId="{84134DB0-B2D4-438C-90BC-6E1F56EE1860}" type="presParOf" srcId="{6EC0161A-85E3-4660-8F88-E0A9858FA6D4}" destId="{F1D46AAE-7FE4-4025-AFED-FED5FCA11121}" srcOrd="2" destOrd="0" presId="urn:microsoft.com/office/officeart/2005/8/layout/cycle7"/>
    <dgm:cxn modelId="{985B35E9-D56B-44F9-BF2B-8E124C5D2EF4}" type="presParOf" srcId="{6EC0161A-85E3-4660-8F88-E0A9858FA6D4}" destId="{368EE994-906C-4AA0-8302-24503378ED35}" srcOrd="3" destOrd="0" presId="urn:microsoft.com/office/officeart/2005/8/layout/cycle7"/>
    <dgm:cxn modelId="{B9F7DFFF-9F63-4645-B1E5-7614CF9723D6}" type="presParOf" srcId="{368EE994-906C-4AA0-8302-24503378ED35}" destId="{FADA1B65-E63B-4FD1-B461-4240150D275B}" srcOrd="0" destOrd="0" presId="urn:microsoft.com/office/officeart/2005/8/layout/cycle7"/>
    <dgm:cxn modelId="{6E704AA3-A72D-43C1-B740-2EAD38CB7D07}" type="presParOf" srcId="{6EC0161A-85E3-4660-8F88-E0A9858FA6D4}" destId="{EB1B244B-FE92-45CD-A804-C88BDA71300B}" srcOrd="4" destOrd="0" presId="urn:microsoft.com/office/officeart/2005/8/layout/cycle7"/>
    <dgm:cxn modelId="{DD7DED6C-FD8F-4CCE-8567-1B64BEE2CB8B}" type="presParOf" srcId="{6EC0161A-85E3-4660-8F88-E0A9858FA6D4}" destId="{BD6639DA-0270-4F05-935F-21A83B9EBFAD}" srcOrd="5" destOrd="0" presId="urn:microsoft.com/office/officeart/2005/8/layout/cycle7"/>
    <dgm:cxn modelId="{8D0F960F-CB6A-4900-B50A-14348BE3FEA9}" type="presParOf" srcId="{BD6639DA-0270-4F05-935F-21A83B9EBFAD}" destId="{69153FFC-63D3-4E0E-BF50-D549EDDBE0BB}"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283FA8D-C4A3-4F9B-944E-853B75D1E1BD}" type="doc">
      <dgm:prSet loTypeId="urn:microsoft.com/office/officeart/2005/8/layout/radial4" loCatId="relationship" qsTypeId="urn:microsoft.com/office/officeart/2005/8/quickstyle/simple3" qsCatId="simple" csTypeId="urn:microsoft.com/office/officeart/2005/8/colors/accent3_3" csCatId="accent3" phldr="1"/>
      <dgm:spPr/>
      <dgm:t>
        <a:bodyPr/>
        <a:lstStyle/>
        <a:p>
          <a:endParaRPr lang="en-US"/>
        </a:p>
      </dgm:t>
    </dgm:pt>
    <dgm:pt modelId="{D91A9A07-3685-4DB3-A3D5-252E3B70EC7A}">
      <dgm:prSet phldrT="[Text]"/>
      <dgm:spPr/>
      <dgm:t>
        <a:bodyPr/>
        <a:lstStyle/>
        <a:p>
          <a:r>
            <a:rPr lang="en-US" dirty="0" smtClean="0"/>
            <a:t>Trust is considered a “</a:t>
          </a:r>
          <a:r>
            <a:rPr lang="en-US" b="1" dirty="0" smtClean="0"/>
            <a:t>Grantor Trust</a:t>
          </a:r>
          <a:r>
            <a:rPr lang="en-US" dirty="0" smtClean="0"/>
            <a:t>” for income tax purposes</a:t>
          </a:r>
          <a:endParaRPr lang="en-US" dirty="0"/>
        </a:p>
      </dgm:t>
    </dgm:pt>
    <dgm:pt modelId="{8C1D939A-473E-4F4F-8FC3-C84F661BB2E8}" type="parTrans" cxnId="{BEC248C9-7C3B-447A-98F0-E8233E409118}">
      <dgm:prSet/>
      <dgm:spPr/>
      <dgm:t>
        <a:bodyPr/>
        <a:lstStyle/>
        <a:p>
          <a:endParaRPr lang="en-US"/>
        </a:p>
      </dgm:t>
    </dgm:pt>
    <dgm:pt modelId="{E72D69A2-F9EE-4E47-B5AC-7F6E4D1CFBAD}" type="sibTrans" cxnId="{BEC248C9-7C3B-447A-98F0-E8233E409118}">
      <dgm:prSet/>
      <dgm:spPr/>
      <dgm:t>
        <a:bodyPr/>
        <a:lstStyle/>
        <a:p>
          <a:endParaRPr lang="en-US"/>
        </a:p>
      </dgm:t>
    </dgm:pt>
    <dgm:pt modelId="{79055500-A2F7-4AF6-B74F-A63F27AB5B10}">
      <dgm:prSet phldrT="[Text]"/>
      <dgm:spPr/>
      <dgm:t>
        <a:bodyPr/>
        <a:lstStyle/>
        <a:p>
          <a:r>
            <a:rPr lang="en-US" b="0" dirty="0" smtClean="0"/>
            <a:t>Reversionary Interest of 5% of the trust or greater</a:t>
          </a:r>
          <a:endParaRPr lang="en-US" b="0" dirty="0"/>
        </a:p>
      </dgm:t>
    </dgm:pt>
    <dgm:pt modelId="{4CE5772F-0C3B-47DA-8D4A-676C419C33B2}" type="parTrans" cxnId="{824EEF7A-B43E-443D-9AC4-5B570B1ADC90}">
      <dgm:prSet/>
      <dgm:spPr/>
      <dgm:t>
        <a:bodyPr/>
        <a:lstStyle/>
        <a:p>
          <a:endParaRPr lang="en-US"/>
        </a:p>
      </dgm:t>
    </dgm:pt>
    <dgm:pt modelId="{7B05C5D2-AFDA-48B8-B330-F63E4CE0F8AF}" type="sibTrans" cxnId="{824EEF7A-B43E-443D-9AC4-5B570B1ADC90}">
      <dgm:prSet/>
      <dgm:spPr/>
      <dgm:t>
        <a:bodyPr/>
        <a:lstStyle/>
        <a:p>
          <a:endParaRPr lang="en-US"/>
        </a:p>
      </dgm:t>
    </dgm:pt>
    <dgm:pt modelId="{F55B500A-5813-424D-A99D-F24601875AD9}">
      <dgm:prSet phldrT="[Text]"/>
      <dgm:spPr/>
      <dgm:t>
        <a:bodyPr/>
        <a:lstStyle/>
        <a:p>
          <a:r>
            <a:rPr lang="en-US" b="0" dirty="0" smtClean="0"/>
            <a:t>Power to control beneficial enjoyment</a:t>
          </a:r>
          <a:endParaRPr lang="en-US" b="0" dirty="0"/>
        </a:p>
      </dgm:t>
    </dgm:pt>
    <dgm:pt modelId="{287C475A-8091-4C51-BDA4-2AE8D9B1DE45}" type="parTrans" cxnId="{8B104905-2084-4A35-ACE9-395C0DAA7A73}">
      <dgm:prSet/>
      <dgm:spPr/>
      <dgm:t>
        <a:bodyPr/>
        <a:lstStyle/>
        <a:p>
          <a:endParaRPr lang="en-US"/>
        </a:p>
      </dgm:t>
    </dgm:pt>
    <dgm:pt modelId="{F41F2D0F-53B3-42D6-B2FE-30C534CFD378}" type="sibTrans" cxnId="{8B104905-2084-4A35-ACE9-395C0DAA7A73}">
      <dgm:prSet/>
      <dgm:spPr/>
      <dgm:t>
        <a:bodyPr/>
        <a:lstStyle/>
        <a:p>
          <a:endParaRPr lang="en-US"/>
        </a:p>
      </dgm:t>
    </dgm:pt>
    <dgm:pt modelId="{E2118EAE-3C2B-4BDE-8AF0-D2C1AB5E4745}">
      <dgm:prSet phldrT="[Text]"/>
      <dgm:spPr/>
      <dgm:t>
        <a:bodyPr/>
        <a:lstStyle/>
        <a:p>
          <a:r>
            <a:rPr lang="en-US" b="0" dirty="0" smtClean="0"/>
            <a:t>Power to revoke a gift in trust</a:t>
          </a:r>
          <a:endParaRPr lang="en-US" b="0" dirty="0"/>
        </a:p>
      </dgm:t>
    </dgm:pt>
    <dgm:pt modelId="{456411E7-0DF7-46D4-88A2-8A0D61CD8A86}" type="parTrans" cxnId="{C11AC191-E0B6-4C74-A410-DDAAFA8FD187}">
      <dgm:prSet/>
      <dgm:spPr/>
      <dgm:t>
        <a:bodyPr/>
        <a:lstStyle/>
        <a:p>
          <a:endParaRPr lang="en-US"/>
        </a:p>
      </dgm:t>
    </dgm:pt>
    <dgm:pt modelId="{A4C5CE44-BCAD-418A-9248-0C5AE6D97719}" type="sibTrans" cxnId="{C11AC191-E0B6-4C74-A410-DDAAFA8FD187}">
      <dgm:prSet/>
      <dgm:spPr/>
      <dgm:t>
        <a:bodyPr/>
        <a:lstStyle/>
        <a:p>
          <a:endParaRPr lang="en-US"/>
        </a:p>
      </dgm:t>
    </dgm:pt>
    <dgm:pt modelId="{31D080BA-10AE-4B12-B30E-D5DF205AA4DE}">
      <dgm:prSet/>
      <dgm:spPr/>
      <dgm:t>
        <a:bodyPr/>
        <a:lstStyle/>
        <a:p>
          <a:r>
            <a:rPr lang="en-US" b="0" dirty="0" smtClean="0"/>
            <a:t>Power to distribute trust income</a:t>
          </a:r>
          <a:endParaRPr lang="en-US" b="0" dirty="0"/>
        </a:p>
      </dgm:t>
    </dgm:pt>
    <dgm:pt modelId="{CCC895DB-A6DE-4A64-AAC3-C5AF3096D49A}" type="parTrans" cxnId="{23F243E7-74DB-44F6-88A0-01320519C834}">
      <dgm:prSet/>
      <dgm:spPr/>
      <dgm:t>
        <a:bodyPr/>
        <a:lstStyle/>
        <a:p>
          <a:endParaRPr lang="en-US"/>
        </a:p>
      </dgm:t>
    </dgm:pt>
    <dgm:pt modelId="{81326359-38CC-4DD5-A4D3-561E1B874FE7}" type="sibTrans" cxnId="{23F243E7-74DB-44F6-88A0-01320519C834}">
      <dgm:prSet/>
      <dgm:spPr/>
      <dgm:t>
        <a:bodyPr/>
        <a:lstStyle/>
        <a:p>
          <a:endParaRPr lang="en-US"/>
        </a:p>
      </dgm:t>
    </dgm:pt>
    <dgm:pt modelId="{BEAE2610-5016-4D14-B4E5-9C623E4C6B62}">
      <dgm:prSet/>
      <dgm:spPr/>
      <dgm:t>
        <a:bodyPr/>
        <a:lstStyle/>
        <a:p>
          <a:r>
            <a:rPr lang="en-US" b="1" i="1" dirty="0" smtClean="0"/>
            <a:t>Certain administrative powers </a:t>
          </a:r>
          <a:endParaRPr lang="en-US" dirty="0"/>
        </a:p>
      </dgm:t>
    </dgm:pt>
    <dgm:pt modelId="{4FF2881C-319C-4C30-84E3-11D92BBF6A84}" type="parTrans" cxnId="{62F2DA54-740A-4C32-8DED-246D7F772A37}">
      <dgm:prSet/>
      <dgm:spPr/>
      <dgm:t>
        <a:bodyPr/>
        <a:lstStyle/>
        <a:p>
          <a:endParaRPr lang="en-US"/>
        </a:p>
      </dgm:t>
    </dgm:pt>
    <dgm:pt modelId="{3551267F-848F-471D-8B94-F5E290AB0158}" type="sibTrans" cxnId="{62F2DA54-740A-4C32-8DED-246D7F772A37}">
      <dgm:prSet/>
      <dgm:spPr/>
      <dgm:t>
        <a:bodyPr/>
        <a:lstStyle/>
        <a:p>
          <a:endParaRPr lang="en-US"/>
        </a:p>
      </dgm:t>
    </dgm:pt>
    <dgm:pt modelId="{FB6D5F7A-5F93-40B0-854F-5BA8555E4204}" type="pres">
      <dgm:prSet presAssocID="{1283FA8D-C4A3-4F9B-944E-853B75D1E1BD}" presName="cycle" presStyleCnt="0">
        <dgm:presLayoutVars>
          <dgm:chMax val="1"/>
          <dgm:dir/>
          <dgm:animLvl val="ctr"/>
          <dgm:resizeHandles val="exact"/>
        </dgm:presLayoutVars>
      </dgm:prSet>
      <dgm:spPr/>
      <dgm:t>
        <a:bodyPr/>
        <a:lstStyle/>
        <a:p>
          <a:endParaRPr lang="en-US"/>
        </a:p>
      </dgm:t>
    </dgm:pt>
    <dgm:pt modelId="{6490AEAC-6188-43D1-9C2D-8BCEB376938C}" type="pres">
      <dgm:prSet presAssocID="{D91A9A07-3685-4DB3-A3D5-252E3B70EC7A}" presName="centerShape" presStyleLbl="node0" presStyleIdx="0" presStyleCnt="1" custScaleX="142364" custScaleY="122341"/>
      <dgm:spPr/>
      <dgm:t>
        <a:bodyPr/>
        <a:lstStyle/>
        <a:p>
          <a:endParaRPr lang="en-US"/>
        </a:p>
      </dgm:t>
    </dgm:pt>
    <dgm:pt modelId="{673BA6CC-751B-49E5-8005-A116E882EEA4}" type="pres">
      <dgm:prSet presAssocID="{4CE5772F-0C3B-47DA-8D4A-676C419C33B2}" presName="parTrans" presStyleLbl="bgSibTrans2D1" presStyleIdx="0" presStyleCnt="5"/>
      <dgm:spPr/>
      <dgm:t>
        <a:bodyPr/>
        <a:lstStyle/>
        <a:p>
          <a:endParaRPr lang="en-US"/>
        </a:p>
      </dgm:t>
    </dgm:pt>
    <dgm:pt modelId="{E8501585-00F8-4F27-BA71-38C582857319}" type="pres">
      <dgm:prSet presAssocID="{79055500-A2F7-4AF6-B74F-A63F27AB5B10}" presName="node" presStyleLbl="node1" presStyleIdx="0" presStyleCnt="5">
        <dgm:presLayoutVars>
          <dgm:bulletEnabled val="1"/>
        </dgm:presLayoutVars>
      </dgm:prSet>
      <dgm:spPr/>
      <dgm:t>
        <a:bodyPr/>
        <a:lstStyle/>
        <a:p>
          <a:endParaRPr lang="en-US"/>
        </a:p>
      </dgm:t>
    </dgm:pt>
    <dgm:pt modelId="{A28C51BC-02E1-4749-A99C-B609945A2663}" type="pres">
      <dgm:prSet presAssocID="{287C475A-8091-4C51-BDA4-2AE8D9B1DE45}" presName="parTrans" presStyleLbl="bgSibTrans2D1" presStyleIdx="1" presStyleCnt="5"/>
      <dgm:spPr/>
      <dgm:t>
        <a:bodyPr/>
        <a:lstStyle/>
        <a:p>
          <a:endParaRPr lang="en-US"/>
        </a:p>
      </dgm:t>
    </dgm:pt>
    <dgm:pt modelId="{4F8E6A39-7AD0-449F-9060-78D0AD60CFE5}" type="pres">
      <dgm:prSet presAssocID="{F55B500A-5813-424D-A99D-F24601875AD9}" presName="node" presStyleLbl="node1" presStyleIdx="1" presStyleCnt="5">
        <dgm:presLayoutVars>
          <dgm:bulletEnabled val="1"/>
        </dgm:presLayoutVars>
      </dgm:prSet>
      <dgm:spPr/>
      <dgm:t>
        <a:bodyPr/>
        <a:lstStyle/>
        <a:p>
          <a:endParaRPr lang="en-US"/>
        </a:p>
      </dgm:t>
    </dgm:pt>
    <dgm:pt modelId="{1D0230A3-8932-4D75-9C2D-F28DB8D474D8}" type="pres">
      <dgm:prSet presAssocID="{456411E7-0DF7-46D4-88A2-8A0D61CD8A86}" presName="parTrans" presStyleLbl="bgSibTrans2D1" presStyleIdx="2" presStyleCnt="5"/>
      <dgm:spPr/>
      <dgm:t>
        <a:bodyPr/>
        <a:lstStyle/>
        <a:p>
          <a:endParaRPr lang="en-US"/>
        </a:p>
      </dgm:t>
    </dgm:pt>
    <dgm:pt modelId="{E915E8FB-54EC-413A-9831-D8A73072C62D}" type="pres">
      <dgm:prSet presAssocID="{E2118EAE-3C2B-4BDE-8AF0-D2C1AB5E4745}" presName="node" presStyleLbl="node1" presStyleIdx="2" presStyleCnt="5">
        <dgm:presLayoutVars>
          <dgm:bulletEnabled val="1"/>
        </dgm:presLayoutVars>
      </dgm:prSet>
      <dgm:spPr/>
      <dgm:t>
        <a:bodyPr/>
        <a:lstStyle/>
        <a:p>
          <a:endParaRPr lang="en-US"/>
        </a:p>
      </dgm:t>
    </dgm:pt>
    <dgm:pt modelId="{58C151A1-7C74-4ABC-B509-9178DCD4F4E0}" type="pres">
      <dgm:prSet presAssocID="{CCC895DB-A6DE-4A64-AAC3-C5AF3096D49A}" presName="parTrans" presStyleLbl="bgSibTrans2D1" presStyleIdx="3" presStyleCnt="5"/>
      <dgm:spPr/>
      <dgm:t>
        <a:bodyPr/>
        <a:lstStyle/>
        <a:p>
          <a:endParaRPr lang="en-US"/>
        </a:p>
      </dgm:t>
    </dgm:pt>
    <dgm:pt modelId="{DCB69105-B337-4BC4-B5FB-706F76ED8F80}" type="pres">
      <dgm:prSet presAssocID="{31D080BA-10AE-4B12-B30E-D5DF205AA4DE}" presName="node" presStyleLbl="node1" presStyleIdx="3" presStyleCnt="5">
        <dgm:presLayoutVars>
          <dgm:bulletEnabled val="1"/>
        </dgm:presLayoutVars>
      </dgm:prSet>
      <dgm:spPr/>
      <dgm:t>
        <a:bodyPr/>
        <a:lstStyle/>
        <a:p>
          <a:endParaRPr lang="en-US"/>
        </a:p>
      </dgm:t>
    </dgm:pt>
    <dgm:pt modelId="{D03A9692-28DA-4828-B23C-3DC69B7473CF}" type="pres">
      <dgm:prSet presAssocID="{4FF2881C-319C-4C30-84E3-11D92BBF6A84}" presName="parTrans" presStyleLbl="bgSibTrans2D1" presStyleIdx="4" presStyleCnt="5"/>
      <dgm:spPr/>
      <dgm:t>
        <a:bodyPr/>
        <a:lstStyle/>
        <a:p>
          <a:endParaRPr lang="en-US"/>
        </a:p>
      </dgm:t>
    </dgm:pt>
    <dgm:pt modelId="{F398F4A2-214B-415A-A4F8-8D377E63622E}" type="pres">
      <dgm:prSet presAssocID="{BEAE2610-5016-4D14-B4E5-9C623E4C6B62}" presName="node" presStyleLbl="node1" presStyleIdx="4" presStyleCnt="5">
        <dgm:presLayoutVars>
          <dgm:bulletEnabled val="1"/>
        </dgm:presLayoutVars>
      </dgm:prSet>
      <dgm:spPr/>
      <dgm:t>
        <a:bodyPr/>
        <a:lstStyle/>
        <a:p>
          <a:endParaRPr lang="en-US"/>
        </a:p>
      </dgm:t>
    </dgm:pt>
  </dgm:ptLst>
  <dgm:cxnLst>
    <dgm:cxn modelId="{BEC248C9-7C3B-447A-98F0-E8233E409118}" srcId="{1283FA8D-C4A3-4F9B-944E-853B75D1E1BD}" destId="{D91A9A07-3685-4DB3-A3D5-252E3B70EC7A}" srcOrd="0" destOrd="0" parTransId="{8C1D939A-473E-4F4F-8FC3-C84F661BB2E8}" sibTransId="{E72D69A2-F9EE-4E47-B5AC-7F6E4D1CFBAD}"/>
    <dgm:cxn modelId="{62F2DA54-740A-4C32-8DED-246D7F772A37}" srcId="{D91A9A07-3685-4DB3-A3D5-252E3B70EC7A}" destId="{BEAE2610-5016-4D14-B4E5-9C623E4C6B62}" srcOrd="4" destOrd="0" parTransId="{4FF2881C-319C-4C30-84E3-11D92BBF6A84}" sibTransId="{3551267F-848F-471D-8B94-F5E290AB0158}"/>
    <dgm:cxn modelId="{FCC2BCCA-2958-4082-9CFA-56D23BDEBF8B}" type="presOf" srcId="{BEAE2610-5016-4D14-B4E5-9C623E4C6B62}" destId="{F398F4A2-214B-415A-A4F8-8D377E63622E}" srcOrd="0" destOrd="0" presId="urn:microsoft.com/office/officeart/2005/8/layout/radial4"/>
    <dgm:cxn modelId="{C91220BB-2B75-4BB0-89E6-855EF28EFDEA}" type="presOf" srcId="{287C475A-8091-4C51-BDA4-2AE8D9B1DE45}" destId="{A28C51BC-02E1-4749-A99C-B609945A2663}" srcOrd="0" destOrd="0" presId="urn:microsoft.com/office/officeart/2005/8/layout/radial4"/>
    <dgm:cxn modelId="{E569E7CB-B6EB-4325-AE29-E7840806865E}" type="presOf" srcId="{E2118EAE-3C2B-4BDE-8AF0-D2C1AB5E4745}" destId="{E915E8FB-54EC-413A-9831-D8A73072C62D}" srcOrd="0" destOrd="0" presId="urn:microsoft.com/office/officeart/2005/8/layout/radial4"/>
    <dgm:cxn modelId="{84CF3905-E203-4D50-994C-6EA56E78AEBF}" type="presOf" srcId="{4CE5772F-0C3B-47DA-8D4A-676C419C33B2}" destId="{673BA6CC-751B-49E5-8005-A116E882EEA4}" srcOrd="0" destOrd="0" presId="urn:microsoft.com/office/officeart/2005/8/layout/radial4"/>
    <dgm:cxn modelId="{8E3FA3E5-E03E-4FC5-9C5F-B8B1D311292F}" type="presOf" srcId="{F55B500A-5813-424D-A99D-F24601875AD9}" destId="{4F8E6A39-7AD0-449F-9060-78D0AD60CFE5}" srcOrd="0" destOrd="0" presId="urn:microsoft.com/office/officeart/2005/8/layout/radial4"/>
    <dgm:cxn modelId="{23F243E7-74DB-44F6-88A0-01320519C834}" srcId="{D91A9A07-3685-4DB3-A3D5-252E3B70EC7A}" destId="{31D080BA-10AE-4B12-B30E-D5DF205AA4DE}" srcOrd="3" destOrd="0" parTransId="{CCC895DB-A6DE-4A64-AAC3-C5AF3096D49A}" sibTransId="{81326359-38CC-4DD5-A4D3-561E1B874FE7}"/>
    <dgm:cxn modelId="{8B104905-2084-4A35-ACE9-395C0DAA7A73}" srcId="{D91A9A07-3685-4DB3-A3D5-252E3B70EC7A}" destId="{F55B500A-5813-424D-A99D-F24601875AD9}" srcOrd="1" destOrd="0" parTransId="{287C475A-8091-4C51-BDA4-2AE8D9B1DE45}" sibTransId="{F41F2D0F-53B3-42D6-B2FE-30C534CFD378}"/>
    <dgm:cxn modelId="{5152FC9D-E34D-4D55-8612-2F1B339914C5}" type="presOf" srcId="{456411E7-0DF7-46D4-88A2-8A0D61CD8A86}" destId="{1D0230A3-8932-4D75-9C2D-F28DB8D474D8}" srcOrd="0" destOrd="0" presId="urn:microsoft.com/office/officeart/2005/8/layout/radial4"/>
    <dgm:cxn modelId="{04BCF32F-49F9-46AA-B138-F1FD0EC3F776}" type="presOf" srcId="{D91A9A07-3685-4DB3-A3D5-252E3B70EC7A}" destId="{6490AEAC-6188-43D1-9C2D-8BCEB376938C}" srcOrd="0" destOrd="0" presId="urn:microsoft.com/office/officeart/2005/8/layout/radial4"/>
    <dgm:cxn modelId="{586327C9-1D8B-4470-BC7F-DD117A938CFD}" type="presOf" srcId="{1283FA8D-C4A3-4F9B-944E-853B75D1E1BD}" destId="{FB6D5F7A-5F93-40B0-854F-5BA8555E4204}" srcOrd="0" destOrd="0" presId="urn:microsoft.com/office/officeart/2005/8/layout/radial4"/>
    <dgm:cxn modelId="{4CCBEB80-1228-451B-BA0A-AD4D9C589FD7}" type="presOf" srcId="{79055500-A2F7-4AF6-B74F-A63F27AB5B10}" destId="{E8501585-00F8-4F27-BA71-38C582857319}" srcOrd="0" destOrd="0" presId="urn:microsoft.com/office/officeart/2005/8/layout/radial4"/>
    <dgm:cxn modelId="{824EEF7A-B43E-443D-9AC4-5B570B1ADC90}" srcId="{D91A9A07-3685-4DB3-A3D5-252E3B70EC7A}" destId="{79055500-A2F7-4AF6-B74F-A63F27AB5B10}" srcOrd="0" destOrd="0" parTransId="{4CE5772F-0C3B-47DA-8D4A-676C419C33B2}" sibTransId="{7B05C5D2-AFDA-48B8-B330-F63E4CE0F8AF}"/>
    <dgm:cxn modelId="{A6263B80-09FF-4A2B-8F5B-8B1EF87BDA9F}" type="presOf" srcId="{31D080BA-10AE-4B12-B30E-D5DF205AA4DE}" destId="{DCB69105-B337-4BC4-B5FB-706F76ED8F80}" srcOrd="0" destOrd="0" presId="urn:microsoft.com/office/officeart/2005/8/layout/radial4"/>
    <dgm:cxn modelId="{C11AC191-E0B6-4C74-A410-DDAAFA8FD187}" srcId="{D91A9A07-3685-4DB3-A3D5-252E3B70EC7A}" destId="{E2118EAE-3C2B-4BDE-8AF0-D2C1AB5E4745}" srcOrd="2" destOrd="0" parTransId="{456411E7-0DF7-46D4-88A2-8A0D61CD8A86}" sibTransId="{A4C5CE44-BCAD-418A-9248-0C5AE6D97719}"/>
    <dgm:cxn modelId="{FE918A31-7188-4B6F-B03D-5E60057953DE}" type="presOf" srcId="{4FF2881C-319C-4C30-84E3-11D92BBF6A84}" destId="{D03A9692-28DA-4828-B23C-3DC69B7473CF}" srcOrd="0" destOrd="0" presId="urn:microsoft.com/office/officeart/2005/8/layout/radial4"/>
    <dgm:cxn modelId="{D850F32C-712D-49C8-A65D-AD1E8C1A38DC}" type="presOf" srcId="{CCC895DB-A6DE-4A64-AAC3-C5AF3096D49A}" destId="{58C151A1-7C74-4ABC-B509-9178DCD4F4E0}" srcOrd="0" destOrd="0" presId="urn:microsoft.com/office/officeart/2005/8/layout/radial4"/>
    <dgm:cxn modelId="{65EC87CA-A0C6-4DF5-996D-E5495215B26C}" type="presParOf" srcId="{FB6D5F7A-5F93-40B0-854F-5BA8555E4204}" destId="{6490AEAC-6188-43D1-9C2D-8BCEB376938C}" srcOrd="0" destOrd="0" presId="urn:microsoft.com/office/officeart/2005/8/layout/radial4"/>
    <dgm:cxn modelId="{07471A77-43EB-4859-B87D-59DC3143F453}" type="presParOf" srcId="{FB6D5F7A-5F93-40B0-854F-5BA8555E4204}" destId="{673BA6CC-751B-49E5-8005-A116E882EEA4}" srcOrd="1" destOrd="0" presId="urn:microsoft.com/office/officeart/2005/8/layout/radial4"/>
    <dgm:cxn modelId="{986F809B-0A33-43FF-BA35-A6534FCEE327}" type="presParOf" srcId="{FB6D5F7A-5F93-40B0-854F-5BA8555E4204}" destId="{E8501585-00F8-4F27-BA71-38C582857319}" srcOrd="2" destOrd="0" presId="urn:microsoft.com/office/officeart/2005/8/layout/radial4"/>
    <dgm:cxn modelId="{12E91706-AF26-4FF3-8BF6-3A8073430E22}" type="presParOf" srcId="{FB6D5F7A-5F93-40B0-854F-5BA8555E4204}" destId="{A28C51BC-02E1-4749-A99C-B609945A2663}" srcOrd="3" destOrd="0" presId="urn:microsoft.com/office/officeart/2005/8/layout/radial4"/>
    <dgm:cxn modelId="{10B56450-3D0E-4A17-8A66-E866B9E460A0}" type="presParOf" srcId="{FB6D5F7A-5F93-40B0-854F-5BA8555E4204}" destId="{4F8E6A39-7AD0-449F-9060-78D0AD60CFE5}" srcOrd="4" destOrd="0" presId="urn:microsoft.com/office/officeart/2005/8/layout/radial4"/>
    <dgm:cxn modelId="{9C8224D5-178B-4024-BE08-8375D867AE29}" type="presParOf" srcId="{FB6D5F7A-5F93-40B0-854F-5BA8555E4204}" destId="{1D0230A3-8932-4D75-9C2D-F28DB8D474D8}" srcOrd="5" destOrd="0" presId="urn:microsoft.com/office/officeart/2005/8/layout/radial4"/>
    <dgm:cxn modelId="{4111A03F-71F5-4A96-8AFE-D38CFDFCADD6}" type="presParOf" srcId="{FB6D5F7A-5F93-40B0-854F-5BA8555E4204}" destId="{E915E8FB-54EC-413A-9831-D8A73072C62D}" srcOrd="6" destOrd="0" presId="urn:microsoft.com/office/officeart/2005/8/layout/radial4"/>
    <dgm:cxn modelId="{D266A4C2-7ED2-441B-A896-1C15D79CAB3D}" type="presParOf" srcId="{FB6D5F7A-5F93-40B0-854F-5BA8555E4204}" destId="{58C151A1-7C74-4ABC-B509-9178DCD4F4E0}" srcOrd="7" destOrd="0" presId="urn:microsoft.com/office/officeart/2005/8/layout/radial4"/>
    <dgm:cxn modelId="{C8CAC93E-B13B-4EB1-9C46-B1D62B8D5A66}" type="presParOf" srcId="{FB6D5F7A-5F93-40B0-854F-5BA8555E4204}" destId="{DCB69105-B337-4BC4-B5FB-706F76ED8F80}" srcOrd="8" destOrd="0" presId="urn:microsoft.com/office/officeart/2005/8/layout/radial4"/>
    <dgm:cxn modelId="{593AB529-7F06-4543-A875-538EDEB86A8D}" type="presParOf" srcId="{FB6D5F7A-5F93-40B0-854F-5BA8555E4204}" destId="{D03A9692-28DA-4828-B23C-3DC69B7473CF}" srcOrd="9" destOrd="0" presId="urn:microsoft.com/office/officeart/2005/8/layout/radial4"/>
    <dgm:cxn modelId="{F64C5DE9-0253-45A3-B9E2-B297412EAB55}" type="presParOf" srcId="{FB6D5F7A-5F93-40B0-854F-5BA8555E4204}" destId="{F398F4A2-214B-415A-A4F8-8D377E63622E}"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B4112B-6D62-49FC-8459-9175BC499F8D}" type="doc">
      <dgm:prSet loTypeId="urn:microsoft.com/office/officeart/2005/8/layout/venn1" loCatId="relationship" qsTypeId="urn:microsoft.com/office/officeart/2005/8/quickstyle/simple2" qsCatId="simple" csTypeId="urn:microsoft.com/office/officeart/2005/8/colors/accent1_1" csCatId="accent1" phldr="1"/>
      <dgm:spPr/>
    </dgm:pt>
    <dgm:pt modelId="{EFD3E09A-D2E2-4C5E-A931-F0BEB36D2D15}">
      <dgm:prSet phldrT="[Text]" custT="1"/>
      <dgm:spPr/>
      <dgm:t>
        <a:bodyPr/>
        <a:lstStyle/>
        <a:p>
          <a:r>
            <a:rPr lang="en-US" sz="1400" dirty="0" smtClean="0"/>
            <a:t>Decreased Estate Administration costs (Avoids Probate &amp; decreases attorney fees)</a:t>
          </a:r>
          <a:endParaRPr lang="en-US" sz="1400" dirty="0"/>
        </a:p>
      </dgm:t>
    </dgm:pt>
    <dgm:pt modelId="{D8560DC7-8742-4DEF-8AB4-141E70C0B0C1}" type="parTrans" cxnId="{A869F9B8-449F-453B-8FD3-CE075BB3029E}">
      <dgm:prSet/>
      <dgm:spPr/>
      <dgm:t>
        <a:bodyPr/>
        <a:lstStyle/>
        <a:p>
          <a:endParaRPr lang="en-US"/>
        </a:p>
      </dgm:t>
    </dgm:pt>
    <dgm:pt modelId="{4F04F167-ED5B-49B5-BEB8-E0A5739FDB0A}" type="sibTrans" cxnId="{A869F9B8-449F-453B-8FD3-CE075BB3029E}">
      <dgm:prSet/>
      <dgm:spPr/>
      <dgm:t>
        <a:bodyPr/>
        <a:lstStyle/>
        <a:p>
          <a:endParaRPr lang="en-US"/>
        </a:p>
      </dgm:t>
    </dgm:pt>
    <dgm:pt modelId="{F990F471-BA8C-40CC-A955-ADC5A866963D}">
      <dgm:prSet phldrT="[Text]" custT="1"/>
      <dgm:spPr/>
      <dgm:t>
        <a:bodyPr/>
        <a:lstStyle/>
        <a:p>
          <a:r>
            <a:rPr lang="en-US" sz="1400" dirty="0" smtClean="0"/>
            <a:t>Continuity of control over property; faster distributions of estate funds</a:t>
          </a:r>
          <a:endParaRPr lang="en-US" sz="1400" dirty="0"/>
        </a:p>
      </dgm:t>
    </dgm:pt>
    <dgm:pt modelId="{7AF27B72-C6D1-48E6-900E-02A3FF99D99B}" type="parTrans" cxnId="{FB54970C-73DA-440B-8685-EAFF3C9BF357}">
      <dgm:prSet/>
      <dgm:spPr/>
      <dgm:t>
        <a:bodyPr/>
        <a:lstStyle/>
        <a:p>
          <a:endParaRPr lang="en-US"/>
        </a:p>
      </dgm:t>
    </dgm:pt>
    <dgm:pt modelId="{C500D023-4905-4B48-A0A7-3307128DAA80}" type="sibTrans" cxnId="{FB54970C-73DA-440B-8685-EAFF3C9BF357}">
      <dgm:prSet/>
      <dgm:spPr/>
      <dgm:t>
        <a:bodyPr/>
        <a:lstStyle/>
        <a:p>
          <a:endParaRPr lang="en-US"/>
        </a:p>
      </dgm:t>
    </dgm:pt>
    <dgm:pt modelId="{B20EC59D-26ED-4808-B8A1-A11ED9F782EE}">
      <dgm:prSet phldrT="[Text]" custT="1"/>
      <dgm:spPr/>
      <dgm:t>
        <a:bodyPr/>
        <a:lstStyle/>
        <a:p>
          <a:r>
            <a:rPr lang="en-US" sz="1400" dirty="0"/>
            <a:t>Avoids the publicity associated with Probate</a:t>
          </a:r>
        </a:p>
      </dgm:t>
    </dgm:pt>
    <dgm:pt modelId="{2A594782-06E2-4778-93EC-9D1AE95D8FA5}" type="parTrans" cxnId="{C0432FE4-15ED-4541-9ED6-9670ED17C0BA}">
      <dgm:prSet/>
      <dgm:spPr/>
      <dgm:t>
        <a:bodyPr/>
        <a:lstStyle/>
        <a:p>
          <a:endParaRPr lang="en-US"/>
        </a:p>
      </dgm:t>
    </dgm:pt>
    <dgm:pt modelId="{84E1A8DF-7DCB-4837-A853-1869F9DAC991}" type="sibTrans" cxnId="{C0432FE4-15ED-4541-9ED6-9670ED17C0BA}">
      <dgm:prSet/>
      <dgm:spPr/>
      <dgm:t>
        <a:bodyPr/>
        <a:lstStyle/>
        <a:p>
          <a:endParaRPr lang="en-US"/>
        </a:p>
      </dgm:t>
    </dgm:pt>
    <dgm:pt modelId="{E59395C9-F08C-4A88-B8A8-F71BC9964E52}">
      <dgm:prSet custT="1"/>
      <dgm:spPr/>
      <dgm:t>
        <a:bodyPr/>
        <a:lstStyle/>
        <a:p>
          <a:r>
            <a:rPr lang="en-US" sz="1400" dirty="0"/>
            <a:t>Minimizing or completely avoiding high Executor Commissions</a:t>
          </a:r>
        </a:p>
      </dgm:t>
    </dgm:pt>
    <dgm:pt modelId="{541EB284-B5B8-4266-8AAF-A93CF1D29E8E}" type="parTrans" cxnId="{0D28F03D-7E70-4631-BD20-1FFA3071B544}">
      <dgm:prSet/>
      <dgm:spPr/>
      <dgm:t>
        <a:bodyPr/>
        <a:lstStyle/>
        <a:p>
          <a:endParaRPr lang="en-US"/>
        </a:p>
      </dgm:t>
    </dgm:pt>
    <dgm:pt modelId="{FE8160EC-FA4F-4899-BE2C-8757DF6F2B60}" type="sibTrans" cxnId="{0D28F03D-7E70-4631-BD20-1FFA3071B544}">
      <dgm:prSet/>
      <dgm:spPr/>
      <dgm:t>
        <a:bodyPr/>
        <a:lstStyle/>
        <a:p>
          <a:endParaRPr lang="en-US"/>
        </a:p>
      </dgm:t>
    </dgm:pt>
    <dgm:pt modelId="{1DECFF93-08BD-40E9-92EE-BD7309E90446}" type="pres">
      <dgm:prSet presAssocID="{E1B4112B-6D62-49FC-8459-9175BC499F8D}" presName="compositeShape" presStyleCnt="0">
        <dgm:presLayoutVars>
          <dgm:chMax val="7"/>
          <dgm:dir/>
          <dgm:resizeHandles val="exact"/>
        </dgm:presLayoutVars>
      </dgm:prSet>
      <dgm:spPr/>
    </dgm:pt>
    <dgm:pt modelId="{0D4F9B97-F487-47ED-9608-C1C19EFC9832}" type="pres">
      <dgm:prSet presAssocID="{EFD3E09A-D2E2-4C5E-A931-F0BEB36D2D15}" presName="circ1" presStyleLbl="vennNode1" presStyleIdx="0" presStyleCnt="4" custScaleX="108844" custScaleY="102387"/>
      <dgm:spPr/>
      <dgm:t>
        <a:bodyPr/>
        <a:lstStyle/>
        <a:p>
          <a:endParaRPr lang="en-US"/>
        </a:p>
      </dgm:t>
    </dgm:pt>
    <dgm:pt modelId="{2E241DA9-D8A7-4118-9BE5-66C7AA571277}" type="pres">
      <dgm:prSet presAssocID="{EFD3E09A-D2E2-4C5E-A931-F0BEB36D2D15}" presName="circ1Tx" presStyleLbl="revTx" presStyleIdx="0" presStyleCnt="0">
        <dgm:presLayoutVars>
          <dgm:chMax val="0"/>
          <dgm:chPref val="0"/>
          <dgm:bulletEnabled val="1"/>
        </dgm:presLayoutVars>
      </dgm:prSet>
      <dgm:spPr/>
      <dgm:t>
        <a:bodyPr/>
        <a:lstStyle/>
        <a:p>
          <a:endParaRPr lang="en-US"/>
        </a:p>
      </dgm:t>
    </dgm:pt>
    <dgm:pt modelId="{9C0F57FC-4BF7-425A-A946-E7525C4DDB96}" type="pres">
      <dgm:prSet presAssocID="{F990F471-BA8C-40CC-A955-ADC5A866963D}" presName="circ2" presStyleLbl="vennNode1" presStyleIdx="1" presStyleCnt="4" custScaleX="113338"/>
      <dgm:spPr/>
      <dgm:t>
        <a:bodyPr/>
        <a:lstStyle/>
        <a:p>
          <a:endParaRPr lang="en-US"/>
        </a:p>
      </dgm:t>
    </dgm:pt>
    <dgm:pt modelId="{75B9F7BC-F37A-418F-A513-CC08A4E1A9C8}" type="pres">
      <dgm:prSet presAssocID="{F990F471-BA8C-40CC-A955-ADC5A866963D}" presName="circ2Tx" presStyleLbl="revTx" presStyleIdx="0" presStyleCnt="0">
        <dgm:presLayoutVars>
          <dgm:chMax val="0"/>
          <dgm:chPref val="0"/>
          <dgm:bulletEnabled val="1"/>
        </dgm:presLayoutVars>
      </dgm:prSet>
      <dgm:spPr/>
      <dgm:t>
        <a:bodyPr/>
        <a:lstStyle/>
        <a:p>
          <a:endParaRPr lang="en-US"/>
        </a:p>
      </dgm:t>
    </dgm:pt>
    <dgm:pt modelId="{C63097F9-4C34-4C7D-AC68-BDDF61F9FCEF}" type="pres">
      <dgm:prSet presAssocID="{E59395C9-F08C-4A88-B8A8-F71BC9964E52}" presName="circ3" presStyleLbl="vennNode1" presStyleIdx="2" presStyleCnt="4"/>
      <dgm:spPr/>
      <dgm:t>
        <a:bodyPr/>
        <a:lstStyle/>
        <a:p>
          <a:endParaRPr lang="en-US"/>
        </a:p>
      </dgm:t>
    </dgm:pt>
    <dgm:pt modelId="{6CD05156-CFE2-486F-948F-E4362C44F39D}" type="pres">
      <dgm:prSet presAssocID="{E59395C9-F08C-4A88-B8A8-F71BC9964E52}" presName="circ3Tx" presStyleLbl="revTx" presStyleIdx="0" presStyleCnt="0">
        <dgm:presLayoutVars>
          <dgm:chMax val="0"/>
          <dgm:chPref val="0"/>
          <dgm:bulletEnabled val="1"/>
        </dgm:presLayoutVars>
      </dgm:prSet>
      <dgm:spPr/>
      <dgm:t>
        <a:bodyPr/>
        <a:lstStyle/>
        <a:p>
          <a:endParaRPr lang="en-US"/>
        </a:p>
      </dgm:t>
    </dgm:pt>
    <dgm:pt modelId="{926BEB66-C231-4121-A1A2-55EBB02FA9A9}" type="pres">
      <dgm:prSet presAssocID="{B20EC59D-26ED-4808-B8A1-A11ED9F782EE}" presName="circ4" presStyleLbl="vennNode1" presStyleIdx="3" presStyleCnt="4"/>
      <dgm:spPr/>
      <dgm:t>
        <a:bodyPr/>
        <a:lstStyle/>
        <a:p>
          <a:endParaRPr lang="en-US"/>
        </a:p>
      </dgm:t>
    </dgm:pt>
    <dgm:pt modelId="{97156A76-C356-4CCF-AA83-AFC2176B1ADC}" type="pres">
      <dgm:prSet presAssocID="{B20EC59D-26ED-4808-B8A1-A11ED9F782EE}" presName="circ4Tx" presStyleLbl="revTx" presStyleIdx="0" presStyleCnt="0">
        <dgm:presLayoutVars>
          <dgm:chMax val="0"/>
          <dgm:chPref val="0"/>
          <dgm:bulletEnabled val="1"/>
        </dgm:presLayoutVars>
      </dgm:prSet>
      <dgm:spPr/>
      <dgm:t>
        <a:bodyPr/>
        <a:lstStyle/>
        <a:p>
          <a:endParaRPr lang="en-US"/>
        </a:p>
      </dgm:t>
    </dgm:pt>
  </dgm:ptLst>
  <dgm:cxnLst>
    <dgm:cxn modelId="{104D4C10-9570-4A90-951B-590148FB0BE7}" type="presOf" srcId="{EFD3E09A-D2E2-4C5E-A931-F0BEB36D2D15}" destId="{2E241DA9-D8A7-4118-9BE5-66C7AA571277}" srcOrd="1" destOrd="0" presId="urn:microsoft.com/office/officeart/2005/8/layout/venn1"/>
    <dgm:cxn modelId="{E1E3C254-A2C1-4846-8203-863E1FC95A74}" type="presOf" srcId="{B20EC59D-26ED-4808-B8A1-A11ED9F782EE}" destId="{926BEB66-C231-4121-A1A2-55EBB02FA9A9}" srcOrd="0" destOrd="0" presId="urn:microsoft.com/office/officeart/2005/8/layout/venn1"/>
    <dgm:cxn modelId="{A869F9B8-449F-453B-8FD3-CE075BB3029E}" srcId="{E1B4112B-6D62-49FC-8459-9175BC499F8D}" destId="{EFD3E09A-D2E2-4C5E-A931-F0BEB36D2D15}" srcOrd="0" destOrd="0" parTransId="{D8560DC7-8742-4DEF-8AB4-141E70C0B0C1}" sibTransId="{4F04F167-ED5B-49B5-BEB8-E0A5739FDB0A}"/>
    <dgm:cxn modelId="{5EA8B414-AB2E-4577-BF78-204CFCD9CEE5}" type="presOf" srcId="{F990F471-BA8C-40CC-A955-ADC5A866963D}" destId="{75B9F7BC-F37A-418F-A513-CC08A4E1A9C8}" srcOrd="1" destOrd="0" presId="urn:microsoft.com/office/officeart/2005/8/layout/venn1"/>
    <dgm:cxn modelId="{542B95FC-E1C5-4EE3-B04C-2F58784A6FFD}" type="presOf" srcId="{E1B4112B-6D62-49FC-8459-9175BC499F8D}" destId="{1DECFF93-08BD-40E9-92EE-BD7309E90446}" srcOrd="0" destOrd="0" presId="urn:microsoft.com/office/officeart/2005/8/layout/venn1"/>
    <dgm:cxn modelId="{FB54970C-73DA-440B-8685-EAFF3C9BF357}" srcId="{E1B4112B-6D62-49FC-8459-9175BC499F8D}" destId="{F990F471-BA8C-40CC-A955-ADC5A866963D}" srcOrd="1" destOrd="0" parTransId="{7AF27B72-C6D1-48E6-900E-02A3FF99D99B}" sibTransId="{C500D023-4905-4B48-A0A7-3307128DAA80}"/>
    <dgm:cxn modelId="{66BAB499-4E7B-4BB7-AF42-27D8FF14C2F2}" type="presOf" srcId="{B20EC59D-26ED-4808-B8A1-A11ED9F782EE}" destId="{97156A76-C356-4CCF-AA83-AFC2176B1ADC}" srcOrd="1" destOrd="0" presId="urn:microsoft.com/office/officeart/2005/8/layout/venn1"/>
    <dgm:cxn modelId="{0D28F03D-7E70-4631-BD20-1FFA3071B544}" srcId="{E1B4112B-6D62-49FC-8459-9175BC499F8D}" destId="{E59395C9-F08C-4A88-B8A8-F71BC9964E52}" srcOrd="2" destOrd="0" parTransId="{541EB284-B5B8-4266-8AAF-A93CF1D29E8E}" sibTransId="{FE8160EC-FA4F-4899-BE2C-8757DF6F2B60}"/>
    <dgm:cxn modelId="{C0432FE4-15ED-4541-9ED6-9670ED17C0BA}" srcId="{E1B4112B-6D62-49FC-8459-9175BC499F8D}" destId="{B20EC59D-26ED-4808-B8A1-A11ED9F782EE}" srcOrd="3" destOrd="0" parTransId="{2A594782-06E2-4778-93EC-9D1AE95D8FA5}" sibTransId="{84E1A8DF-7DCB-4837-A853-1869F9DAC991}"/>
    <dgm:cxn modelId="{7A40238B-0447-48D5-8B7C-9674BDF0CEFF}" type="presOf" srcId="{E59395C9-F08C-4A88-B8A8-F71BC9964E52}" destId="{6CD05156-CFE2-486F-948F-E4362C44F39D}" srcOrd="1" destOrd="0" presId="urn:microsoft.com/office/officeart/2005/8/layout/venn1"/>
    <dgm:cxn modelId="{9C8420B1-1F38-49CD-92C4-E58C809B31F3}" type="presOf" srcId="{E59395C9-F08C-4A88-B8A8-F71BC9964E52}" destId="{C63097F9-4C34-4C7D-AC68-BDDF61F9FCEF}" srcOrd="0" destOrd="0" presId="urn:microsoft.com/office/officeart/2005/8/layout/venn1"/>
    <dgm:cxn modelId="{E398058C-808A-49B1-AAB9-EE6B07A33F34}" type="presOf" srcId="{F990F471-BA8C-40CC-A955-ADC5A866963D}" destId="{9C0F57FC-4BF7-425A-A946-E7525C4DDB96}" srcOrd="0" destOrd="0" presId="urn:microsoft.com/office/officeart/2005/8/layout/venn1"/>
    <dgm:cxn modelId="{9DA92C6C-45DF-4E35-8060-412C3C8E04A2}" type="presOf" srcId="{EFD3E09A-D2E2-4C5E-A931-F0BEB36D2D15}" destId="{0D4F9B97-F487-47ED-9608-C1C19EFC9832}" srcOrd="0" destOrd="0" presId="urn:microsoft.com/office/officeart/2005/8/layout/venn1"/>
    <dgm:cxn modelId="{E3F40567-AEF9-402A-92C2-994737C27A1F}" type="presParOf" srcId="{1DECFF93-08BD-40E9-92EE-BD7309E90446}" destId="{0D4F9B97-F487-47ED-9608-C1C19EFC9832}" srcOrd="0" destOrd="0" presId="urn:microsoft.com/office/officeart/2005/8/layout/venn1"/>
    <dgm:cxn modelId="{AC76FE9F-6E61-46F3-81FA-7CBD3071C463}" type="presParOf" srcId="{1DECFF93-08BD-40E9-92EE-BD7309E90446}" destId="{2E241DA9-D8A7-4118-9BE5-66C7AA571277}" srcOrd="1" destOrd="0" presId="urn:microsoft.com/office/officeart/2005/8/layout/venn1"/>
    <dgm:cxn modelId="{D4E9ECCA-0CCB-4D6D-9C69-370C907F1E16}" type="presParOf" srcId="{1DECFF93-08BD-40E9-92EE-BD7309E90446}" destId="{9C0F57FC-4BF7-425A-A946-E7525C4DDB96}" srcOrd="2" destOrd="0" presId="urn:microsoft.com/office/officeart/2005/8/layout/venn1"/>
    <dgm:cxn modelId="{C326FE22-8B9F-42E3-BCA5-ACE66C282A62}" type="presParOf" srcId="{1DECFF93-08BD-40E9-92EE-BD7309E90446}" destId="{75B9F7BC-F37A-418F-A513-CC08A4E1A9C8}" srcOrd="3" destOrd="0" presId="urn:microsoft.com/office/officeart/2005/8/layout/venn1"/>
    <dgm:cxn modelId="{82F4EEBF-3845-4BBF-9E19-D025E5DBB88D}" type="presParOf" srcId="{1DECFF93-08BD-40E9-92EE-BD7309E90446}" destId="{C63097F9-4C34-4C7D-AC68-BDDF61F9FCEF}" srcOrd="4" destOrd="0" presId="urn:microsoft.com/office/officeart/2005/8/layout/venn1"/>
    <dgm:cxn modelId="{1A54EB8B-06FE-4006-A3C9-DD83685171A3}" type="presParOf" srcId="{1DECFF93-08BD-40E9-92EE-BD7309E90446}" destId="{6CD05156-CFE2-486F-948F-E4362C44F39D}" srcOrd="5" destOrd="0" presId="urn:microsoft.com/office/officeart/2005/8/layout/venn1"/>
    <dgm:cxn modelId="{ECA53C4D-C976-4B01-8150-0431B107504A}" type="presParOf" srcId="{1DECFF93-08BD-40E9-92EE-BD7309E90446}" destId="{926BEB66-C231-4121-A1A2-55EBB02FA9A9}" srcOrd="6" destOrd="0" presId="urn:microsoft.com/office/officeart/2005/8/layout/venn1"/>
    <dgm:cxn modelId="{B6334A68-078D-4C99-B655-79CBC0BC7C47}" type="presParOf" srcId="{1DECFF93-08BD-40E9-92EE-BD7309E90446}" destId="{97156A76-C356-4CCF-AA83-AFC2176B1ADC}"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1C5E15-F5C9-4718-865B-BC5E32AA1408}" type="doc">
      <dgm:prSet loTypeId="urn:microsoft.com/office/officeart/2005/8/layout/hierarchy3" loCatId="list" qsTypeId="urn:microsoft.com/office/officeart/2005/8/quickstyle/simple3" qsCatId="simple" csTypeId="urn:microsoft.com/office/officeart/2005/8/colors/accent1_2" csCatId="accent1" phldr="1"/>
      <dgm:spPr/>
      <dgm:t>
        <a:bodyPr/>
        <a:lstStyle/>
        <a:p>
          <a:endParaRPr lang="en-US"/>
        </a:p>
      </dgm:t>
    </dgm:pt>
    <dgm:pt modelId="{80E961B3-FCFA-42F3-8463-58DE7E85DC60}">
      <dgm:prSet phldrT="[Text]"/>
      <dgm:spPr/>
      <dgm:t>
        <a:bodyPr/>
        <a:lstStyle/>
        <a:p>
          <a:r>
            <a:rPr lang="en-US" dirty="0" smtClean="0"/>
            <a:t>Benefits</a:t>
          </a:r>
          <a:endParaRPr lang="en-US" dirty="0"/>
        </a:p>
      </dgm:t>
    </dgm:pt>
    <dgm:pt modelId="{76EC33B0-FA26-4D51-AEF8-1395AF6E4E9E}" type="parTrans" cxnId="{C156C1A4-4821-4FF7-A3A4-D6A6EEF13F57}">
      <dgm:prSet/>
      <dgm:spPr/>
      <dgm:t>
        <a:bodyPr/>
        <a:lstStyle/>
        <a:p>
          <a:endParaRPr lang="en-US"/>
        </a:p>
      </dgm:t>
    </dgm:pt>
    <dgm:pt modelId="{F917F5AB-59C3-43A3-8ABD-1EE951C6DE26}" type="sibTrans" cxnId="{C156C1A4-4821-4FF7-A3A4-D6A6EEF13F57}">
      <dgm:prSet/>
      <dgm:spPr/>
      <dgm:t>
        <a:bodyPr/>
        <a:lstStyle/>
        <a:p>
          <a:endParaRPr lang="en-US"/>
        </a:p>
      </dgm:t>
    </dgm:pt>
    <dgm:pt modelId="{F579EC42-98AD-4921-96F4-9888696901BE}">
      <dgm:prSet phldrT="[Text]"/>
      <dgm:spPr/>
      <dgm:t>
        <a:bodyPr/>
        <a:lstStyle/>
        <a:p>
          <a:r>
            <a:rPr lang="en-US" dirty="0" smtClean="0"/>
            <a:t>Can be altered, amended revoked</a:t>
          </a:r>
          <a:endParaRPr lang="en-US" dirty="0"/>
        </a:p>
      </dgm:t>
    </dgm:pt>
    <dgm:pt modelId="{36AE9695-C1B5-4AA3-95BE-CD58D5F4D861}" type="parTrans" cxnId="{29B76BCE-287E-4521-9092-886594211587}">
      <dgm:prSet/>
      <dgm:spPr/>
      <dgm:t>
        <a:bodyPr/>
        <a:lstStyle/>
        <a:p>
          <a:endParaRPr lang="en-US"/>
        </a:p>
      </dgm:t>
    </dgm:pt>
    <dgm:pt modelId="{BE24AE2A-5B5D-4E3E-8A59-37281EAF41B3}" type="sibTrans" cxnId="{29B76BCE-287E-4521-9092-886594211587}">
      <dgm:prSet/>
      <dgm:spPr/>
      <dgm:t>
        <a:bodyPr/>
        <a:lstStyle/>
        <a:p>
          <a:endParaRPr lang="en-US"/>
        </a:p>
      </dgm:t>
    </dgm:pt>
    <dgm:pt modelId="{BCDFC064-7122-4599-8B6B-34BD95186DF6}">
      <dgm:prSet phldrT="[Text]"/>
      <dgm:spPr/>
      <dgm:t>
        <a:bodyPr/>
        <a:lstStyle/>
        <a:p>
          <a:r>
            <a:rPr lang="en-US" dirty="0" smtClean="0"/>
            <a:t>Creator can transfer funds into and out of Trust whenever they want</a:t>
          </a:r>
          <a:endParaRPr lang="en-US" dirty="0"/>
        </a:p>
      </dgm:t>
    </dgm:pt>
    <dgm:pt modelId="{01D12BF2-9C69-44D7-8436-F6FA8D68341A}" type="parTrans" cxnId="{97860DB2-7C22-42A3-B0D4-C223DE9D6111}">
      <dgm:prSet/>
      <dgm:spPr/>
      <dgm:t>
        <a:bodyPr/>
        <a:lstStyle/>
        <a:p>
          <a:endParaRPr lang="en-US"/>
        </a:p>
      </dgm:t>
    </dgm:pt>
    <dgm:pt modelId="{E7C41E32-4C57-4D31-A4A8-B8752D0F0614}" type="sibTrans" cxnId="{97860DB2-7C22-42A3-B0D4-C223DE9D6111}">
      <dgm:prSet/>
      <dgm:spPr/>
      <dgm:t>
        <a:bodyPr/>
        <a:lstStyle/>
        <a:p>
          <a:endParaRPr lang="en-US"/>
        </a:p>
      </dgm:t>
    </dgm:pt>
    <dgm:pt modelId="{90A71CEA-A728-43DC-AF9A-1FD8DF42B698}">
      <dgm:prSet phldrT="[Text]"/>
      <dgm:spPr/>
      <dgm:t>
        <a:bodyPr/>
        <a:lstStyle/>
        <a:p>
          <a:r>
            <a:rPr lang="en-US" dirty="0" smtClean="0"/>
            <a:t>Have to “Fund” the Trust</a:t>
          </a:r>
          <a:endParaRPr lang="en-US" dirty="0"/>
        </a:p>
      </dgm:t>
    </dgm:pt>
    <dgm:pt modelId="{D0611C7B-0146-4DC6-832D-7F93DEDDF31C}" type="sibTrans" cxnId="{2CDE8290-54DD-4D58-B4F0-BDD226B5D062}">
      <dgm:prSet/>
      <dgm:spPr/>
      <dgm:t>
        <a:bodyPr/>
        <a:lstStyle/>
        <a:p>
          <a:endParaRPr lang="en-US"/>
        </a:p>
      </dgm:t>
    </dgm:pt>
    <dgm:pt modelId="{12C5505B-343C-438F-A65B-DD731A9D492B}" type="parTrans" cxnId="{2CDE8290-54DD-4D58-B4F0-BDD226B5D062}">
      <dgm:prSet/>
      <dgm:spPr/>
      <dgm:t>
        <a:bodyPr/>
        <a:lstStyle/>
        <a:p>
          <a:endParaRPr lang="en-US"/>
        </a:p>
      </dgm:t>
    </dgm:pt>
    <dgm:pt modelId="{F9E39810-3A66-4433-8596-3331B2774386}">
      <dgm:prSet phldrT="[Text]"/>
      <dgm:spPr/>
      <dgm:t>
        <a:bodyPr/>
        <a:lstStyle/>
        <a:p>
          <a:r>
            <a:rPr lang="en-US" dirty="0" smtClean="0"/>
            <a:t>No savings on estate taxes</a:t>
          </a:r>
          <a:endParaRPr lang="en-US" dirty="0"/>
        </a:p>
      </dgm:t>
    </dgm:pt>
    <dgm:pt modelId="{E99BF485-871D-43A4-9C3C-036B8F786A8D}" type="sibTrans" cxnId="{6B99EA5D-1D4E-4E1C-8F97-1936CFE359A1}">
      <dgm:prSet/>
      <dgm:spPr/>
      <dgm:t>
        <a:bodyPr/>
        <a:lstStyle/>
        <a:p>
          <a:endParaRPr lang="en-US"/>
        </a:p>
      </dgm:t>
    </dgm:pt>
    <dgm:pt modelId="{0456C97C-18D3-4AA3-8C7B-E2AB1148B004}" type="parTrans" cxnId="{6B99EA5D-1D4E-4E1C-8F97-1936CFE359A1}">
      <dgm:prSet/>
      <dgm:spPr/>
      <dgm:t>
        <a:bodyPr/>
        <a:lstStyle/>
        <a:p>
          <a:endParaRPr lang="en-US"/>
        </a:p>
      </dgm:t>
    </dgm:pt>
    <dgm:pt modelId="{7248B4F0-F5C9-4BDD-9415-BAFE5E197987}">
      <dgm:prSet phldrT="[Text]"/>
      <dgm:spPr/>
      <dgm:t>
        <a:bodyPr/>
        <a:lstStyle/>
        <a:p>
          <a:r>
            <a:rPr lang="en-US" dirty="0" smtClean="0"/>
            <a:t>Detriments</a:t>
          </a:r>
          <a:endParaRPr lang="en-US" dirty="0"/>
        </a:p>
      </dgm:t>
    </dgm:pt>
    <dgm:pt modelId="{513D126F-28EA-4F4E-A5A1-0E34DB4A7331}" type="sibTrans" cxnId="{BBF1D7CE-130D-451D-8389-2D7715683DE7}">
      <dgm:prSet/>
      <dgm:spPr/>
      <dgm:t>
        <a:bodyPr/>
        <a:lstStyle/>
        <a:p>
          <a:endParaRPr lang="en-US"/>
        </a:p>
      </dgm:t>
    </dgm:pt>
    <dgm:pt modelId="{A0957D0D-4E3D-469E-8866-9DFD5A4C812D}" type="parTrans" cxnId="{BBF1D7CE-130D-451D-8389-2D7715683DE7}">
      <dgm:prSet/>
      <dgm:spPr/>
      <dgm:t>
        <a:bodyPr/>
        <a:lstStyle/>
        <a:p>
          <a:endParaRPr lang="en-US"/>
        </a:p>
      </dgm:t>
    </dgm:pt>
    <dgm:pt modelId="{33891927-8336-4067-BA66-AB5D81F3C9FF}" type="pres">
      <dgm:prSet presAssocID="{791C5E15-F5C9-4718-865B-BC5E32AA1408}" presName="diagram" presStyleCnt="0">
        <dgm:presLayoutVars>
          <dgm:chPref val="1"/>
          <dgm:dir/>
          <dgm:animOne val="branch"/>
          <dgm:animLvl val="lvl"/>
          <dgm:resizeHandles/>
        </dgm:presLayoutVars>
      </dgm:prSet>
      <dgm:spPr/>
      <dgm:t>
        <a:bodyPr/>
        <a:lstStyle/>
        <a:p>
          <a:endParaRPr lang="en-US"/>
        </a:p>
      </dgm:t>
    </dgm:pt>
    <dgm:pt modelId="{E81B77F9-8B02-4728-A601-173309C104A7}" type="pres">
      <dgm:prSet presAssocID="{80E961B3-FCFA-42F3-8463-58DE7E85DC60}" presName="root" presStyleCnt="0"/>
      <dgm:spPr/>
    </dgm:pt>
    <dgm:pt modelId="{BC854576-6330-40C7-B14A-BEE96A7DD98F}" type="pres">
      <dgm:prSet presAssocID="{80E961B3-FCFA-42F3-8463-58DE7E85DC60}" presName="rootComposite" presStyleCnt="0"/>
      <dgm:spPr/>
    </dgm:pt>
    <dgm:pt modelId="{411F9AFA-86F4-4463-BF87-28BDB76A21F6}" type="pres">
      <dgm:prSet presAssocID="{80E961B3-FCFA-42F3-8463-58DE7E85DC60}" presName="rootText" presStyleLbl="node1" presStyleIdx="0" presStyleCnt="2"/>
      <dgm:spPr/>
      <dgm:t>
        <a:bodyPr/>
        <a:lstStyle/>
        <a:p>
          <a:endParaRPr lang="en-US"/>
        </a:p>
      </dgm:t>
    </dgm:pt>
    <dgm:pt modelId="{79F2B034-161A-4205-8FE9-70925E5BD8D7}" type="pres">
      <dgm:prSet presAssocID="{80E961B3-FCFA-42F3-8463-58DE7E85DC60}" presName="rootConnector" presStyleLbl="node1" presStyleIdx="0" presStyleCnt="2"/>
      <dgm:spPr/>
      <dgm:t>
        <a:bodyPr/>
        <a:lstStyle/>
        <a:p>
          <a:endParaRPr lang="en-US"/>
        </a:p>
      </dgm:t>
    </dgm:pt>
    <dgm:pt modelId="{9957FA8A-2843-4651-8821-0A8949074EBB}" type="pres">
      <dgm:prSet presAssocID="{80E961B3-FCFA-42F3-8463-58DE7E85DC60}" presName="childShape" presStyleCnt="0"/>
      <dgm:spPr/>
    </dgm:pt>
    <dgm:pt modelId="{98C96A0C-CE01-4282-935F-19E6485F46F5}" type="pres">
      <dgm:prSet presAssocID="{36AE9695-C1B5-4AA3-95BE-CD58D5F4D861}" presName="Name13" presStyleLbl="parChTrans1D2" presStyleIdx="0" presStyleCnt="4"/>
      <dgm:spPr/>
      <dgm:t>
        <a:bodyPr/>
        <a:lstStyle/>
        <a:p>
          <a:endParaRPr lang="en-US"/>
        </a:p>
      </dgm:t>
    </dgm:pt>
    <dgm:pt modelId="{DC182850-A07F-4BB4-8BB6-5B1C33EDA4FD}" type="pres">
      <dgm:prSet presAssocID="{F579EC42-98AD-4921-96F4-9888696901BE}" presName="childText" presStyleLbl="bgAcc1" presStyleIdx="0" presStyleCnt="4">
        <dgm:presLayoutVars>
          <dgm:bulletEnabled val="1"/>
        </dgm:presLayoutVars>
      </dgm:prSet>
      <dgm:spPr/>
      <dgm:t>
        <a:bodyPr/>
        <a:lstStyle/>
        <a:p>
          <a:endParaRPr lang="en-US"/>
        </a:p>
      </dgm:t>
    </dgm:pt>
    <dgm:pt modelId="{5A88F63E-A2B7-4336-A993-455CC2FE5CA0}" type="pres">
      <dgm:prSet presAssocID="{01D12BF2-9C69-44D7-8436-F6FA8D68341A}" presName="Name13" presStyleLbl="parChTrans1D2" presStyleIdx="1" presStyleCnt="4"/>
      <dgm:spPr/>
      <dgm:t>
        <a:bodyPr/>
        <a:lstStyle/>
        <a:p>
          <a:endParaRPr lang="en-US"/>
        </a:p>
      </dgm:t>
    </dgm:pt>
    <dgm:pt modelId="{006A733D-57CC-4F40-ACA1-721ED2F05452}" type="pres">
      <dgm:prSet presAssocID="{BCDFC064-7122-4599-8B6B-34BD95186DF6}" presName="childText" presStyleLbl="bgAcc1" presStyleIdx="1" presStyleCnt="4">
        <dgm:presLayoutVars>
          <dgm:bulletEnabled val="1"/>
        </dgm:presLayoutVars>
      </dgm:prSet>
      <dgm:spPr/>
      <dgm:t>
        <a:bodyPr/>
        <a:lstStyle/>
        <a:p>
          <a:endParaRPr lang="en-US"/>
        </a:p>
      </dgm:t>
    </dgm:pt>
    <dgm:pt modelId="{C1A47B22-96CC-4D45-A4A8-F7FDA466EA11}" type="pres">
      <dgm:prSet presAssocID="{7248B4F0-F5C9-4BDD-9415-BAFE5E197987}" presName="root" presStyleCnt="0"/>
      <dgm:spPr/>
    </dgm:pt>
    <dgm:pt modelId="{F59297C8-61EC-4529-9D9A-8CDBFA47E339}" type="pres">
      <dgm:prSet presAssocID="{7248B4F0-F5C9-4BDD-9415-BAFE5E197987}" presName="rootComposite" presStyleCnt="0"/>
      <dgm:spPr/>
    </dgm:pt>
    <dgm:pt modelId="{B7C7EE87-2186-4F40-B661-5C3C3FC21B9A}" type="pres">
      <dgm:prSet presAssocID="{7248B4F0-F5C9-4BDD-9415-BAFE5E197987}" presName="rootText" presStyleLbl="node1" presStyleIdx="1" presStyleCnt="2"/>
      <dgm:spPr/>
      <dgm:t>
        <a:bodyPr/>
        <a:lstStyle/>
        <a:p>
          <a:endParaRPr lang="en-US"/>
        </a:p>
      </dgm:t>
    </dgm:pt>
    <dgm:pt modelId="{D4CFF353-6B2D-41D1-BEF1-B3E7B35E8292}" type="pres">
      <dgm:prSet presAssocID="{7248B4F0-F5C9-4BDD-9415-BAFE5E197987}" presName="rootConnector" presStyleLbl="node1" presStyleIdx="1" presStyleCnt="2"/>
      <dgm:spPr/>
      <dgm:t>
        <a:bodyPr/>
        <a:lstStyle/>
        <a:p>
          <a:endParaRPr lang="en-US"/>
        </a:p>
      </dgm:t>
    </dgm:pt>
    <dgm:pt modelId="{0939FE0C-C30E-47FB-8405-D743BAF5895A}" type="pres">
      <dgm:prSet presAssocID="{7248B4F0-F5C9-4BDD-9415-BAFE5E197987}" presName="childShape" presStyleCnt="0"/>
      <dgm:spPr/>
    </dgm:pt>
    <dgm:pt modelId="{60CCC3FE-4701-486C-9581-60F92BF407BD}" type="pres">
      <dgm:prSet presAssocID="{0456C97C-18D3-4AA3-8C7B-E2AB1148B004}" presName="Name13" presStyleLbl="parChTrans1D2" presStyleIdx="2" presStyleCnt="4"/>
      <dgm:spPr/>
      <dgm:t>
        <a:bodyPr/>
        <a:lstStyle/>
        <a:p>
          <a:endParaRPr lang="en-US"/>
        </a:p>
      </dgm:t>
    </dgm:pt>
    <dgm:pt modelId="{AC8893A3-F820-4FEA-8027-3C113EE7326C}" type="pres">
      <dgm:prSet presAssocID="{F9E39810-3A66-4433-8596-3331B2774386}" presName="childText" presStyleLbl="bgAcc1" presStyleIdx="2" presStyleCnt="4">
        <dgm:presLayoutVars>
          <dgm:bulletEnabled val="1"/>
        </dgm:presLayoutVars>
      </dgm:prSet>
      <dgm:spPr/>
      <dgm:t>
        <a:bodyPr/>
        <a:lstStyle/>
        <a:p>
          <a:endParaRPr lang="en-US"/>
        </a:p>
      </dgm:t>
    </dgm:pt>
    <dgm:pt modelId="{BDE13398-7222-4FD1-B204-9E5122E89E44}" type="pres">
      <dgm:prSet presAssocID="{12C5505B-343C-438F-A65B-DD731A9D492B}" presName="Name13" presStyleLbl="parChTrans1D2" presStyleIdx="3" presStyleCnt="4"/>
      <dgm:spPr/>
      <dgm:t>
        <a:bodyPr/>
        <a:lstStyle/>
        <a:p>
          <a:endParaRPr lang="en-US"/>
        </a:p>
      </dgm:t>
    </dgm:pt>
    <dgm:pt modelId="{2A6BE932-C8DF-48AF-812A-39AE7F31DDED}" type="pres">
      <dgm:prSet presAssocID="{90A71CEA-A728-43DC-AF9A-1FD8DF42B698}" presName="childText" presStyleLbl="bgAcc1" presStyleIdx="3" presStyleCnt="4">
        <dgm:presLayoutVars>
          <dgm:bulletEnabled val="1"/>
        </dgm:presLayoutVars>
      </dgm:prSet>
      <dgm:spPr/>
      <dgm:t>
        <a:bodyPr/>
        <a:lstStyle/>
        <a:p>
          <a:endParaRPr lang="en-US"/>
        </a:p>
      </dgm:t>
    </dgm:pt>
  </dgm:ptLst>
  <dgm:cxnLst>
    <dgm:cxn modelId="{8CEA28DD-3791-4E8D-AF88-000F7BE3C213}" type="presOf" srcId="{0456C97C-18D3-4AA3-8C7B-E2AB1148B004}" destId="{60CCC3FE-4701-486C-9581-60F92BF407BD}" srcOrd="0" destOrd="0" presId="urn:microsoft.com/office/officeart/2005/8/layout/hierarchy3"/>
    <dgm:cxn modelId="{32CEFA22-6CCE-4305-A96F-83D3B73DB85E}" type="presOf" srcId="{36AE9695-C1B5-4AA3-95BE-CD58D5F4D861}" destId="{98C96A0C-CE01-4282-935F-19E6485F46F5}" srcOrd="0" destOrd="0" presId="urn:microsoft.com/office/officeart/2005/8/layout/hierarchy3"/>
    <dgm:cxn modelId="{03CC3300-4F2E-4CCF-B284-1BFB0A0278E7}" type="presOf" srcId="{7248B4F0-F5C9-4BDD-9415-BAFE5E197987}" destId="{B7C7EE87-2186-4F40-B661-5C3C3FC21B9A}" srcOrd="0" destOrd="0" presId="urn:microsoft.com/office/officeart/2005/8/layout/hierarchy3"/>
    <dgm:cxn modelId="{C27F4ACE-18B5-4DDB-A1AE-477C731BD7F5}" type="presOf" srcId="{F579EC42-98AD-4921-96F4-9888696901BE}" destId="{DC182850-A07F-4BB4-8BB6-5B1C33EDA4FD}" srcOrd="0" destOrd="0" presId="urn:microsoft.com/office/officeart/2005/8/layout/hierarchy3"/>
    <dgm:cxn modelId="{A5DC6CE6-572B-457F-8037-0E7AA76018A2}" type="presOf" srcId="{791C5E15-F5C9-4718-865B-BC5E32AA1408}" destId="{33891927-8336-4067-BA66-AB5D81F3C9FF}" srcOrd="0" destOrd="0" presId="urn:microsoft.com/office/officeart/2005/8/layout/hierarchy3"/>
    <dgm:cxn modelId="{29B76BCE-287E-4521-9092-886594211587}" srcId="{80E961B3-FCFA-42F3-8463-58DE7E85DC60}" destId="{F579EC42-98AD-4921-96F4-9888696901BE}" srcOrd="0" destOrd="0" parTransId="{36AE9695-C1B5-4AA3-95BE-CD58D5F4D861}" sibTransId="{BE24AE2A-5B5D-4E3E-8A59-37281EAF41B3}"/>
    <dgm:cxn modelId="{74ECDD5D-DAE7-4660-9DBD-D1B4080BA1CE}" type="presOf" srcId="{80E961B3-FCFA-42F3-8463-58DE7E85DC60}" destId="{79F2B034-161A-4205-8FE9-70925E5BD8D7}" srcOrd="1" destOrd="0" presId="urn:microsoft.com/office/officeart/2005/8/layout/hierarchy3"/>
    <dgm:cxn modelId="{D058DE5F-F9B5-4A74-84EB-059FBF1F5C95}" type="presOf" srcId="{BCDFC064-7122-4599-8B6B-34BD95186DF6}" destId="{006A733D-57CC-4F40-ACA1-721ED2F05452}" srcOrd="0" destOrd="0" presId="urn:microsoft.com/office/officeart/2005/8/layout/hierarchy3"/>
    <dgm:cxn modelId="{65D6AADE-7D94-43ED-B5D8-36DBA75E1685}" type="presOf" srcId="{01D12BF2-9C69-44D7-8436-F6FA8D68341A}" destId="{5A88F63E-A2B7-4336-A993-455CC2FE5CA0}" srcOrd="0" destOrd="0" presId="urn:microsoft.com/office/officeart/2005/8/layout/hierarchy3"/>
    <dgm:cxn modelId="{BBF1D7CE-130D-451D-8389-2D7715683DE7}" srcId="{791C5E15-F5C9-4718-865B-BC5E32AA1408}" destId="{7248B4F0-F5C9-4BDD-9415-BAFE5E197987}" srcOrd="1" destOrd="0" parTransId="{A0957D0D-4E3D-469E-8866-9DFD5A4C812D}" sibTransId="{513D126F-28EA-4F4E-A5A1-0E34DB4A7331}"/>
    <dgm:cxn modelId="{D4189F31-AF0B-46B9-8882-6B9690C78454}" type="presOf" srcId="{90A71CEA-A728-43DC-AF9A-1FD8DF42B698}" destId="{2A6BE932-C8DF-48AF-812A-39AE7F31DDED}" srcOrd="0" destOrd="0" presId="urn:microsoft.com/office/officeart/2005/8/layout/hierarchy3"/>
    <dgm:cxn modelId="{3C89C90E-60D8-4909-9EED-10D9D3FE007E}" type="presOf" srcId="{12C5505B-343C-438F-A65B-DD731A9D492B}" destId="{BDE13398-7222-4FD1-B204-9E5122E89E44}" srcOrd="0" destOrd="0" presId="urn:microsoft.com/office/officeart/2005/8/layout/hierarchy3"/>
    <dgm:cxn modelId="{6B99EA5D-1D4E-4E1C-8F97-1936CFE359A1}" srcId="{7248B4F0-F5C9-4BDD-9415-BAFE5E197987}" destId="{F9E39810-3A66-4433-8596-3331B2774386}" srcOrd="0" destOrd="0" parTransId="{0456C97C-18D3-4AA3-8C7B-E2AB1148B004}" sibTransId="{E99BF485-871D-43A4-9C3C-036B8F786A8D}"/>
    <dgm:cxn modelId="{2CDE8290-54DD-4D58-B4F0-BDD226B5D062}" srcId="{7248B4F0-F5C9-4BDD-9415-BAFE5E197987}" destId="{90A71CEA-A728-43DC-AF9A-1FD8DF42B698}" srcOrd="1" destOrd="0" parTransId="{12C5505B-343C-438F-A65B-DD731A9D492B}" sibTransId="{D0611C7B-0146-4DC6-832D-7F93DEDDF31C}"/>
    <dgm:cxn modelId="{A19EC331-9691-465D-A0B3-A105E9F10DF1}" type="presOf" srcId="{80E961B3-FCFA-42F3-8463-58DE7E85DC60}" destId="{411F9AFA-86F4-4463-BF87-28BDB76A21F6}" srcOrd="0" destOrd="0" presId="urn:microsoft.com/office/officeart/2005/8/layout/hierarchy3"/>
    <dgm:cxn modelId="{6F51947C-E7ED-4000-AEBF-0356BC94F948}" type="presOf" srcId="{F9E39810-3A66-4433-8596-3331B2774386}" destId="{AC8893A3-F820-4FEA-8027-3C113EE7326C}" srcOrd="0" destOrd="0" presId="urn:microsoft.com/office/officeart/2005/8/layout/hierarchy3"/>
    <dgm:cxn modelId="{97860DB2-7C22-42A3-B0D4-C223DE9D6111}" srcId="{80E961B3-FCFA-42F3-8463-58DE7E85DC60}" destId="{BCDFC064-7122-4599-8B6B-34BD95186DF6}" srcOrd="1" destOrd="0" parTransId="{01D12BF2-9C69-44D7-8436-F6FA8D68341A}" sibTransId="{E7C41E32-4C57-4D31-A4A8-B8752D0F0614}"/>
    <dgm:cxn modelId="{E18C3330-5667-4939-A75D-A536E3607C4C}" type="presOf" srcId="{7248B4F0-F5C9-4BDD-9415-BAFE5E197987}" destId="{D4CFF353-6B2D-41D1-BEF1-B3E7B35E8292}" srcOrd="1" destOrd="0" presId="urn:microsoft.com/office/officeart/2005/8/layout/hierarchy3"/>
    <dgm:cxn modelId="{C156C1A4-4821-4FF7-A3A4-D6A6EEF13F57}" srcId="{791C5E15-F5C9-4718-865B-BC5E32AA1408}" destId="{80E961B3-FCFA-42F3-8463-58DE7E85DC60}" srcOrd="0" destOrd="0" parTransId="{76EC33B0-FA26-4D51-AEF8-1395AF6E4E9E}" sibTransId="{F917F5AB-59C3-43A3-8ABD-1EE951C6DE26}"/>
    <dgm:cxn modelId="{18AAC448-EBB1-4E71-B1A8-35816192C199}" type="presParOf" srcId="{33891927-8336-4067-BA66-AB5D81F3C9FF}" destId="{E81B77F9-8B02-4728-A601-173309C104A7}" srcOrd="0" destOrd="0" presId="urn:microsoft.com/office/officeart/2005/8/layout/hierarchy3"/>
    <dgm:cxn modelId="{B627E962-A845-4E84-B7D6-A17EC3EB36BD}" type="presParOf" srcId="{E81B77F9-8B02-4728-A601-173309C104A7}" destId="{BC854576-6330-40C7-B14A-BEE96A7DD98F}" srcOrd="0" destOrd="0" presId="urn:microsoft.com/office/officeart/2005/8/layout/hierarchy3"/>
    <dgm:cxn modelId="{32EE605F-0878-480E-9C84-2EC4CE94C60D}" type="presParOf" srcId="{BC854576-6330-40C7-B14A-BEE96A7DD98F}" destId="{411F9AFA-86F4-4463-BF87-28BDB76A21F6}" srcOrd="0" destOrd="0" presId="urn:microsoft.com/office/officeart/2005/8/layout/hierarchy3"/>
    <dgm:cxn modelId="{1FC69902-8EEF-42EB-A13C-2A7DA5571BDB}" type="presParOf" srcId="{BC854576-6330-40C7-B14A-BEE96A7DD98F}" destId="{79F2B034-161A-4205-8FE9-70925E5BD8D7}" srcOrd="1" destOrd="0" presId="urn:microsoft.com/office/officeart/2005/8/layout/hierarchy3"/>
    <dgm:cxn modelId="{C323F424-472A-45CD-AE3A-978004DBE2CF}" type="presParOf" srcId="{E81B77F9-8B02-4728-A601-173309C104A7}" destId="{9957FA8A-2843-4651-8821-0A8949074EBB}" srcOrd="1" destOrd="0" presId="urn:microsoft.com/office/officeart/2005/8/layout/hierarchy3"/>
    <dgm:cxn modelId="{01066378-1125-4449-AC05-F2A4C73C3B21}" type="presParOf" srcId="{9957FA8A-2843-4651-8821-0A8949074EBB}" destId="{98C96A0C-CE01-4282-935F-19E6485F46F5}" srcOrd="0" destOrd="0" presId="urn:microsoft.com/office/officeart/2005/8/layout/hierarchy3"/>
    <dgm:cxn modelId="{EEE0FBB0-7250-4AB7-98BA-C86FA9807817}" type="presParOf" srcId="{9957FA8A-2843-4651-8821-0A8949074EBB}" destId="{DC182850-A07F-4BB4-8BB6-5B1C33EDA4FD}" srcOrd="1" destOrd="0" presId="urn:microsoft.com/office/officeart/2005/8/layout/hierarchy3"/>
    <dgm:cxn modelId="{C25CFDFD-B8E9-44F4-8AFF-4070C8E3B39A}" type="presParOf" srcId="{9957FA8A-2843-4651-8821-0A8949074EBB}" destId="{5A88F63E-A2B7-4336-A993-455CC2FE5CA0}" srcOrd="2" destOrd="0" presId="urn:microsoft.com/office/officeart/2005/8/layout/hierarchy3"/>
    <dgm:cxn modelId="{308C80B1-4815-4F3D-8665-0BADAA3872F5}" type="presParOf" srcId="{9957FA8A-2843-4651-8821-0A8949074EBB}" destId="{006A733D-57CC-4F40-ACA1-721ED2F05452}" srcOrd="3" destOrd="0" presId="urn:microsoft.com/office/officeart/2005/8/layout/hierarchy3"/>
    <dgm:cxn modelId="{FB9C45D2-F626-4FC4-80F1-3A5EBA033A73}" type="presParOf" srcId="{33891927-8336-4067-BA66-AB5D81F3C9FF}" destId="{C1A47B22-96CC-4D45-A4A8-F7FDA466EA11}" srcOrd="1" destOrd="0" presId="urn:microsoft.com/office/officeart/2005/8/layout/hierarchy3"/>
    <dgm:cxn modelId="{BF8D874D-A805-4443-B9AB-66F41D49B450}" type="presParOf" srcId="{C1A47B22-96CC-4D45-A4A8-F7FDA466EA11}" destId="{F59297C8-61EC-4529-9D9A-8CDBFA47E339}" srcOrd="0" destOrd="0" presId="urn:microsoft.com/office/officeart/2005/8/layout/hierarchy3"/>
    <dgm:cxn modelId="{226657CC-8294-41AF-8CB3-B3AC01D7DBD6}" type="presParOf" srcId="{F59297C8-61EC-4529-9D9A-8CDBFA47E339}" destId="{B7C7EE87-2186-4F40-B661-5C3C3FC21B9A}" srcOrd="0" destOrd="0" presId="urn:microsoft.com/office/officeart/2005/8/layout/hierarchy3"/>
    <dgm:cxn modelId="{48BC0D4F-A63B-4483-B483-E8A2DCCFBAF0}" type="presParOf" srcId="{F59297C8-61EC-4529-9D9A-8CDBFA47E339}" destId="{D4CFF353-6B2D-41D1-BEF1-B3E7B35E8292}" srcOrd="1" destOrd="0" presId="urn:microsoft.com/office/officeart/2005/8/layout/hierarchy3"/>
    <dgm:cxn modelId="{B7058D79-A1D3-4673-9488-E6AA485966A0}" type="presParOf" srcId="{C1A47B22-96CC-4D45-A4A8-F7FDA466EA11}" destId="{0939FE0C-C30E-47FB-8405-D743BAF5895A}" srcOrd="1" destOrd="0" presId="urn:microsoft.com/office/officeart/2005/8/layout/hierarchy3"/>
    <dgm:cxn modelId="{F9B5B355-E482-48EC-9E1F-9CD9319A3895}" type="presParOf" srcId="{0939FE0C-C30E-47FB-8405-D743BAF5895A}" destId="{60CCC3FE-4701-486C-9581-60F92BF407BD}" srcOrd="0" destOrd="0" presId="urn:microsoft.com/office/officeart/2005/8/layout/hierarchy3"/>
    <dgm:cxn modelId="{E7EBEFB1-D682-4416-98AC-B08F4EC88543}" type="presParOf" srcId="{0939FE0C-C30E-47FB-8405-D743BAF5895A}" destId="{AC8893A3-F820-4FEA-8027-3C113EE7326C}" srcOrd="1" destOrd="0" presId="urn:microsoft.com/office/officeart/2005/8/layout/hierarchy3"/>
    <dgm:cxn modelId="{15132003-7F03-4833-B30C-6B70D4F0BAAA}" type="presParOf" srcId="{0939FE0C-C30E-47FB-8405-D743BAF5895A}" destId="{BDE13398-7222-4FD1-B204-9E5122E89E44}" srcOrd="2" destOrd="0" presId="urn:microsoft.com/office/officeart/2005/8/layout/hierarchy3"/>
    <dgm:cxn modelId="{0B39DC9C-87FB-4B5F-93CB-1B079CDBA6B5}" type="presParOf" srcId="{0939FE0C-C30E-47FB-8405-D743BAF5895A}" destId="{2A6BE932-C8DF-48AF-812A-39AE7F31DDED}"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1C5E15-F5C9-4718-865B-BC5E32AA1408}" type="doc">
      <dgm:prSet loTypeId="urn:microsoft.com/office/officeart/2005/8/layout/hierarchy3" loCatId="list" qsTypeId="urn:microsoft.com/office/officeart/2005/8/quickstyle/simple3" qsCatId="simple" csTypeId="urn:microsoft.com/office/officeart/2005/8/colors/accent1_2" csCatId="accent1" phldr="1"/>
      <dgm:spPr/>
      <dgm:t>
        <a:bodyPr/>
        <a:lstStyle/>
        <a:p>
          <a:endParaRPr lang="en-US"/>
        </a:p>
      </dgm:t>
    </dgm:pt>
    <dgm:pt modelId="{80E961B3-FCFA-42F3-8463-58DE7E85DC60}">
      <dgm:prSet phldrT="[Text]"/>
      <dgm:spPr/>
      <dgm:t>
        <a:bodyPr/>
        <a:lstStyle/>
        <a:p>
          <a:r>
            <a:rPr lang="en-US" dirty="0" smtClean="0"/>
            <a:t>Benefits</a:t>
          </a:r>
          <a:endParaRPr lang="en-US" dirty="0"/>
        </a:p>
      </dgm:t>
    </dgm:pt>
    <dgm:pt modelId="{76EC33B0-FA26-4D51-AEF8-1395AF6E4E9E}" type="parTrans" cxnId="{C156C1A4-4821-4FF7-A3A4-D6A6EEF13F57}">
      <dgm:prSet/>
      <dgm:spPr/>
      <dgm:t>
        <a:bodyPr/>
        <a:lstStyle/>
        <a:p>
          <a:endParaRPr lang="en-US"/>
        </a:p>
      </dgm:t>
    </dgm:pt>
    <dgm:pt modelId="{F917F5AB-59C3-43A3-8ABD-1EE951C6DE26}" type="sibTrans" cxnId="{C156C1A4-4821-4FF7-A3A4-D6A6EEF13F57}">
      <dgm:prSet/>
      <dgm:spPr/>
      <dgm:t>
        <a:bodyPr/>
        <a:lstStyle/>
        <a:p>
          <a:endParaRPr lang="en-US"/>
        </a:p>
      </dgm:t>
    </dgm:pt>
    <dgm:pt modelId="{F579EC42-98AD-4921-96F4-9888696901BE}">
      <dgm:prSet phldrT="[Text]"/>
      <dgm:spPr/>
      <dgm:t>
        <a:bodyPr/>
        <a:lstStyle/>
        <a:p>
          <a:r>
            <a:rPr lang="en-US" dirty="0" smtClean="0"/>
            <a:t>Estate tax benefits</a:t>
          </a:r>
          <a:endParaRPr lang="en-US" dirty="0"/>
        </a:p>
      </dgm:t>
    </dgm:pt>
    <dgm:pt modelId="{36AE9695-C1B5-4AA3-95BE-CD58D5F4D861}" type="parTrans" cxnId="{29B76BCE-287E-4521-9092-886594211587}">
      <dgm:prSet/>
      <dgm:spPr/>
      <dgm:t>
        <a:bodyPr/>
        <a:lstStyle/>
        <a:p>
          <a:endParaRPr lang="en-US"/>
        </a:p>
      </dgm:t>
    </dgm:pt>
    <dgm:pt modelId="{BE24AE2A-5B5D-4E3E-8A59-37281EAF41B3}" type="sibTrans" cxnId="{29B76BCE-287E-4521-9092-886594211587}">
      <dgm:prSet/>
      <dgm:spPr/>
      <dgm:t>
        <a:bodyPr/>
        <a:lstStyle/>
        <a:p>
          <a:endParaRPr lang="en-US"/>
        </a:p>
      </dgm:t>
    </dgm:pt>
    <dgm:pt modelId="{BCDFC064-7122-4599-8B6B-34BD95186DF6}">
      <dgm:prSet phldrT="[Text]"/>
      <dgm:spPr/>
      <dgm:t>
        <a:bodyPr/>
        <a:lstStyle/>
        <a:p>
          <a:r>
            <a:rPr lang="en-US" dirty="0" smtClean="0"/>
            <a:t>Helps to qualify for Medicaid and other government programs</a:t>
          </a:r>
          <a:endParaRPr lang="en-US" dirty="0"/>
        </a:p>
      </dgm:t>
    </dgm:pt>
    <dgm:pt modelId="{01D12BF2-9C69-44D7-8436-F6FA8D68341A}" type="parTrans" cxnId="{97860DB2-7C22-42A3-B0D4-C223DE9D6111}">
      <dgm:prSet/>
      <dgm:spPr/>
      <dgm:t>
        <a:bodyPr/>
        <a:lstStyle/>
        <a:p>
          <a:endParaRPr lang="en-US"/>
        </a:p>
      </dgm:t>
    </dgm:pt>
    <dgm:pt modelId="{E7C41E32-4C57-4D31-A4A8-B8752D0F0614}" type="sibTrans" cxnId="{97860DB2-7C22-42A3-B0D4-C223DE9D6111}">
      <dgm:prSet/>
      <dgm:spPr/>
      <dgm:t>
        <a:bodyPr/>
        <a:lstStyle/>
        <a:p>
          <a:endParaRPr lang="en-US"/>
        </a:p>
      </dgm:t>
    </dgm:pt>
    <dgm:pt modelId="{90A71CEA-A728-43DC-AF9A-1FD8DF42B698}">
      <dgm:prSet phldrT="[Text]"/>
      <dgm:spPr/>
      <dgm:t>
        <a:bodyPr/>
        <a:lstStyle/>
        <a:p>
          <a:r>
            <a:rPr lang="en-US" dirty="0" smtClean="0"/>
            <a:t>Trust funds cannot be withdrawn for a non-beneficiary</a:t>
          </a:r>
          <a:endParaRPr lang="en-US" dirty="0"/>
        </a:p>
      </dgm:t>
    </dgm:pt>
    <dgm:pt modelId="{D0611C7B-0146-4DC6-832D-7F93DEDDF31C}" type="sibTrans" cxnId="{2CDE8290-54DD-4D58-B4F0-BDD226B5D062}">
      <dgm:prSet/>
      <dgm:spPr/>
      <dgm:t>
        <a:bodyPr/>
        <a:lstStyle/>
        <a:p>
          <a:endParaRPr lang="en-US"/>
        </a:p>
      </dgm:t>
    </dgm:pt>
    <dgm:pt modelId="{12C5505B-343C-438F-A65B-DD731A9D492B}" type="parTrans" cxnId="{2CDE8290-54DD-4D58-B4F0-BDD226B5D062}">
      <dgm:prSet/>
      <dgm:spPr/>
      <dgm:t>
        <a:bodyPr/>
        <a:lstStyle/>
        <a:p>
          <a:endParaRPr lang="en-US"/>
        </a:p>
      </dgm:t>
    </dgm:pt>
    <dgm:pt modelId="{F9E39810-3A66-4433-8596-3331B2774386}">
      <dgm:prSet phldrT="[Text]"/>
      <dgm:spPr/>
      <dgm:t>
        <a:bodyPr/>
        <a:lstStyle/>
        <a:p>
          <a:r>
            <a:rPr lang="en-US" dirty="0" smtClean="0"/>
            <a:t>Cannot be altered, amended revoked</a:t>
          </a:r>
          <a:endParaRPr lang="en-US" dirty="0"/>
        </a:p>
      </dgm:t>
    </dgm:pt>
    <dgm:pt modelId="{E99BF485-871D-43A4-9C3C-036B8F786A8D}" type="sibTrans" cxnId="{6B99EA5D-1D4E-4E1C-8F97-1936CFE359A1}">
      <dgm:prSet/>
      <dgm:spPr/>
      <dgm:t>
        <a:bodyPr/>
        <a:lstStyle/>
        <a:p>
          <a:endParaRPr lang="en-US"/>
        </a:p>
      </dgm:t>
    </dgm:pt>
    <dgm:pt modelId="{0456C97C-18D3-4AA3-8C7B-E2AB1148B004}" type="parTrans" cxnId="{6B99EA5D-1D4E-4E1C-8F97-1936CFE359A1}">
      <dgm:prSet/>
      <dgm:spPr/>
      <dgm:t>
        <a:bodyPr/>
        <a:lstStyle/>
        <a:p>
          <a:endParaRPr lang="en-US"/>
        </a:p>
      </dgm:t>
    </dgm:pt>
    <dgm:pt modelId="{7248B4F0-F5C9-4BDD-9415-BAFE5E197987}">
      <dgm:prSet phldrT="[Text]"/>
      <dgm:spPr/>
      <dgm:t>
        <a:bodyPr/>
        <a:lstStyle/>
        <a:p>
          <a:r>
            <a:rPr lang="en-US" dirty="0" smtClean="0"/>
            <a:t>Detriments</a:t>
          </a:r>
          <a:endParaRPr lang="en-US" dirty="0"/>
        </a:p>
      </dgm:t>
    </dgm:pt>
    <dgm:pt modelId="{513D126F-28EA-4F4E-A5A1-0E34DB4A7331}" type="sibTrans" cxnId="{BBF1D7CE-130D-451D-8389-2D7715683DE7}">
      <dgm:prSet/>
      <dgm:spPr/>
      <dgm:t>
        <a:bodyPr/>
        <a:lstStyle/>
        <a:p>
          <a:endParaRPr lang="en-US"/>
        </a:p>
      </dgm:t>
    </dgm:pt>
    <dgm:pt modelId="{A0957D0D-4E3D-469E-8866-9DFD5A4C812D}" type="parTrans" cxnId="{BBF1D7CE-130D-451D-8389-2D7715683DE7}">
      <dgm:prSet/>
      <dgm:spPr/>
      <dgm:t>
        <a:bodyPr/>
        <a:lstStyle/>
        <a:p>
          <a:endParaRPr lang="en-US"/>
        </a:p>
      </dgm:t>
    </dgm:pt>
    <dgm:pt modelId="{33891927-8336-4067-BA66-AB5D81F3C9FF}" type="pres">
      <dgm:prSet presAssocID="{791C5E15-F5C9-4718-865B-BC5E32AA1408}" presName="diagram" presStyleCnt="0">
        <dgm:presLayoutVars>
          <dgm:chPref val="1"/>
          <dgm:dir/>
          <dgm:animOne val="branch"/>
          <dgm:animLvl val="lvl"/>
          <dgm:resizeHandles/>
        </dgm:presLayoutVars>
      </dgm:prSet>
      <dgm:spPr/>
      <dgm:t>
        <a:bodyPr/>
        <a:lstStyle/>
        <a:p>
          <a:endParaRPr lang="en-US"/>
        </a:p>
      </dgm:t>
    </dgm:pt>
    <dgm:pt modelId="{E81B77F9-8B02-4728-A601-173309C104A7}" type="pres">
      <dgm:prSet presAssocID="{80E961B3-FCFA-42F3-8463-58DE7E85DC60}" presName="root" presStyleCnt="0"/>
      <dgm:spPr/>
    </dgm:pt>
    <dgm:pt modelId="{BC854576-6330-40C7-B14A-BEE96A7DD98F}" type="pres">
      <dgm:prSet presAssocID="{80E961B3-FCFA-42F3-8463-58DE7E85DC60}" presName="rootComposite" presStyleCnt="0"/>
      <dgm:spPr/>
    </dgm:pt>
    <dgm:pt modelId="{411F9AFA-86F4-4463-BF87-28BDB76A21F6}" type="pres">
      <dgm:prSet presAssocID="{80E961B3-FCFA-42F3-8463-58DE7E85DC60}" presName="rootText" presStyleLbl="node1" presStyleIdx="0" presStyleCnt="2"/>
      <dgm:spPr/>
      <dgm:t>
        <a:bodyPr/>
        <a:lstStyle/>
        <a:p>
          <a:endParaRPr lang="en-US"/>
        </a:p>
      </dgm:t>
    </dgm:pt>
    <dgm:pt modelId="{79F2B034-161A-4205-8FE9-70925E5BD8D7}" type="pres">
      <dgm:prSet presAssocID="{80E961B3-FCFA-42F3-8463-58DE7E85DC60}" presName="rootConnector" presStyleLbl="node1" presStyleIdx="0" presStyleCnt="2"/>
      <dgm:spPr/>
      <dgm:t>
        <a:bodyPr/>
        <a:lstStyle/>
        <a:p>
          <a:endParaRPr lang="en-US"/>
        </a:p>
      </dgm:t>
    </dgm:pt>
    <dgm:pt modelId="{9957FA8A-2843-4651-8821-0A8949074EBB}" type="pres">
      <dgm:prSet presAssocID="{80E961B3-FCFA-42F3-8463-58DE7E85DC60}" presName="childShape" presStyleCnt="0"/>
      <dgm:spPr/>
    </dgm:pt>
    <dgm:pt modelId="{98C96A0C-CE01-4282-935F-19E6485F46F5}" type="pres">
      <dgm:prSet presAssocID="{36AE9695-C1B5-4AA3-95BE-CD58D5F4D861}" presName="Name13" presStyleLbl="parChTrans1D2" presStyleIdx="0" presStyleCnt="4"/>
      <dgm:spPr/>
      <dgm:t>
        <a:bodyPr/>
        <a:lstStyle/>
        <a:p>
          <a:endParaRPr lang="en-US"/>
        </a:p>
      </dgm:t>
    </dgm:pt>
    <dgm:pt modelId="{DC182850-A07F-4BB4-8BB6-5B1C33EDA4FD}" type="pres">
      <dgm:prSet presAssocID="{F579EC42-98AD-4921-96F4-9888696901BE}" presName="childText" presStyleLbl="bgAcc1" presStyleIdx="0" presStyleCnt="4">
        <dgm:presLayoutVars>
          <dgm:bulletEnabled val="1"/>
        </dgm:presLayoutVars>
      </dgm:prSet>
      <dgm:spPr/>
      <dgm:t>
        <a:bodyPr/>
        <a:lstStyle/>
        <a:p>
          <a:endParaRPr lang="en-US"/>
        </a:p>
      </dgm:t>
    </dgm:pt>
    <dgm:pt modelId="{5A88F63E-A2B7-4336-A993-455CC2FE5CA0}" type="pres">
      <dgm:prSet presAssocID="{01D12BF2-9C69-44D7-8436-F6FA8D68341A}" presName="Name13" presStyleLbl="parChTrans1D2" presStyleIdx="1" presStyleCnt="4"/>
      <dgm:spPr/>
      <dgm:t>
        <a:bodyPr/>
        <a:lstStyle/>
        <a:p>
          <a:endParaRPr lang="en-US"/>
        </a:p>
      </dgm:t>
    </dgm:pt>
    <dgm:pt modelId="{006A733D-57CC-4F40-ACA1-721ED2F05452}" type="pres">
      <dgm:prSet presAssocID="{BCDFC064-7122-4599-8B6B-34BD95186DF6}" presName="childText" presStyleLbl="bgAcc1" presStyleIdx="1" presStyleCnt="4">
        <dgm:presLayoutVars>
          <dgm:bulletEnabled val="1"/>
        </dgm:presLayoutVars>
      </dgm:prSet>
      <dgm:spPr/>
      <dgm:t>
        <a:bodyPr/>
        <a:lstStyle/>
        <a:p>
          <a:endParaRPr lang="en-US"/>
        </a:p>
      </dgm:t>
    </dgm:pt>
    <dgm:pt modelId="{C1A47B22-96CC-4D45-A4A8-F7FDA466EA11}" type="pres">
      <dgm:prSet presAssocID="{7248B4F0-F5C9-4BDD-9415-BAFE5E197987}" presName="root" presStyleCnt="0"/>
      <dgm:spPr/>
    </dgm:pt>
    <dgm:pt modelId="{F59297C8-61EC-4529-9D9A-8CDBFA47E339}" type="pres">
      <dgm:prSet presAssocID="{7248B4F0-F5C9-4BDD-9415-BAFE5E197987}" presName="rootComposite" presStyleCnt="0"/>
      <dgm:spPr/>
    </dgm:pt>
    <dgm:pt modelId="{B7C7EE87-2186-4F40-B661-5C3C3FC21B9A}" type="pres">
      <dgm:prSet presAssocID="{7248B4F0-F5C9-4BDD-9415-BAFE5E197987}" presName="rootText" presStyleLbl="node1" presStyleIdx="1" presStyleCnt="2"/>
      <dgm:spPr/>
      <dgm:t>
        <a:bodyPr/>
        <a:lstStyle/>
        <a:p>
          <a:endParaRPr lang="en-US"/>
        </a:p>
      </dgm:t>
    </dgm:pt>
    <dgm:pt modelId="{D4CFF353-6B2D-41D1-BEF1-B3E7B35E8292}" type="pres">
      <dgm:prSet presAssocID="{7248B4F0-F5C9-4BDD-9415-BAFE5E197987}" presName="rootConnector" presStyleLbl="node1" presStyleIdx="1" presStyleCnt="2"/>
      <dgm:spPr/>
      <dgm:t>
        <a:bodyPr/>
        <a:lstStyle/>
        <a:p>
          <a:endParaRPr lang="en-US"/>
        </a:p>
      </dgm:t>
    </dgm:pt>
    <dgm:pt modelId="{0939FE0C-C30E-47FB-8405-D743BAF5895A}" type="pres">
      <dgm:prSet presAssocID="{7248B4F0-F5C9-4BDD-9415-BAFE5E197987}" presName="childShape" presStyleCnt="0"/>
      <dgm:spPr/>
    </dgm:pt>
    <dgm:pt modelId="{60CCC3FE-4701-486C-9581-60F92BF407BD}" type="pres">
      <dgm:prSet presAssocID="{0456C97C-18D3-4AA3-8C7B-E2AB1148B004}" presName="Name13" presStyleLbl="parChTrans1D2" presStyleIdx="2" presStyleCnt="4"/>
      <dgm:spPr/>
      <dgm:t>
        <a:bodyPr/>
        <a:lstStyle/>
        <a:p>
          <a:endParaRPr lang="en-US"/>
        </a:p>
      </dgm:t>
    </dgm:pt>
    <dgm:pt modelId="{AC8893A3-F820-4FEA-8027-3C113EE7326C}" type="pres">
      <dgm:prSet presAssocID="{F9E39810-3A66-4433-8596-3331B2774386}" presName="childText" presStyleLbl="bgAcc1" presStyleIdx="2" presStyleCnt="4">
        <dgm:presLayoutVars>
          <dgm:bulletEnabled val="1"/>
        </dgm:presLayoutVars>
      </dgm:prSet>
      <dgm:spPr/>
      <dgm:t>
        <a:bodyPr/>
        <a:lstStyle/>
        <a:p>
          <a:endParaRPr lang="en-US"/>
        </a:p>
      </dgm:t>
    </dgm:pt>
    <dgm:pt modelId="{BDE13398-7222-4FD1-B204-9E5122E89E44}" type="pres">
      <dgm:prSet presAssocID="{12C5505B-343C-438F-A65B-DD731A9D492B}" presName="Name13" presStyleLbl="parChTrans1D2" presStyleIdx="3" presStyleCnt="4"/>
      <dgm:spPr/>
      <dgm:t>
        <a:bodyPr/>
        <a:lstStyle/>
        <a:p>
          <a:endParaRPr lang="en-US"/>
        </a:p>
      </dgm:t>
    </dgm:pt>
    <dgm:pt modelId="{2A6BE932-C8DF-48AF-812A-39AE7F31DDED}" type="pres">
      <dgm:prSet presAssocID="{90A71CEA-A728-43DC-AF9A-1FD8DF42B698}" presName="childText" presStyleLbl="bgAcc1" presStyleIdx="3" presStyleCnt="4">
        <dgm:presLayoutVars>
          <dgm:bulletEnabled val="1"/>
        </dgm:presLayoutVars>
      </dgm:prSet>
      <dgm:spPr/>
      <dgm:t>
        <a:bodyPr/>
        <a:lstStyle/>
        <a:p>
          <a:endParaRPr lang="en-US"/>
        </a:p>
      </dgm:t>
    </dgm:pt>
  </dgm:ptLst>
  <dgm:cxnLst>
    <dgm:cxn modelId="{4630171B-9AAD-45C7-8CF2-7D95A9E8F334}" type="presOf" srcId="{0456C97C-18D3-4AA3-8C7B-E2AB1148B004}" destId="{60CCC3FE-4701-486C-9581-60F92BF407BD}" srcOrd="0" destOrd="0" presId="urn:microsoft.com/office/officeart/2005/8/layout/hierarchy3"/>
    <dgm:cxn modelId="{3568CF51-A4BA-4723-BFEC-8770AADD6CF6}" type="presOf" srcId="{90A71CEA-A728-43DC-AF9A-1FD8DF42B698}" destId="{2A6BE932-C8DF-48AF-812A-39AE7F31DDED}" srcOrd="0" destOrd="0" presId="urn:microsoft.com/office/officeart/2005/8/layout/hierarchy3"/>
    <dgm:cxn modelId="{EF12D652-4BFC-4CA0-8C68-C48AA92756C3}" type="presOf" srcId="{7248B4F0-F5C9-4BDD-9415-BAFE5E197987}" destId="{B7C7EE87-2186-4F40-B661-5C3C3FC21B9A}" srcOrd="0" destOrd="0" presId="urn:microsoft.com/office/officeart/2005/8/layout/hierarchy3"/>
    <dgm:cxn modelId="{29B76BCE-287E-4521-9092-886594211587}" srcId="{80E961B3-FCFA-42F3-8463-58DE7E85DC60}" destId="{F579EC42-98AD-4921-96F4-9888696901BE}" srcOrd="0" destOrd="0" parTransId="{36AE9695-C1B5-4AA3-95BE-CD58D5F4D861}" sibTransId="{BE24AE2A-5B5D-4E3E-8A59-37281EAF41B3}"/>
    <dgm:cxn modelId="{54DC11DF-2DED-4007-B919-681BE4BF1B8F}" type="presOf" srcId="{36AE9695-C1B5-4AA3-95BE-CD58D5F4D861}" destId="{98C96A0C-CE01-4282-935F-19E6485F46F5}" srcOrd="0" destOrd="0" presId="urn:microsoft.com/office/officeart/2005/8/layout/hierarchy3"/>
    <dgm:cxn modelId="{73FD25D2-2658-4444-B69B-A14C0547E9D2}" type="presOf" srcId="{80E961B3-FCFA-42F3-8463-58DE7E85DC60}" destId="{79F2B034-161A-4205-8FE9-70925E5BD8D7}" srcOrd="1" destOrd="0" presId="urn:microsoft.com/office/officeart/2005/8/layout/hierarchy3"/>
    <dgm:cxn modelId="{176867F8-4E8F-4D0B-97CE-956282FEF05F}" type="presOf" srcId="{791C5E15-F5C9-4718-865B-BC5E32AA1408}" destId="{33891927-8336-4067-BA66-AB5D81F3C9FF}" srcOrd="0" destOrd="0" presId="urn:microsoft.com/office/officeart/2005/8/layout/hierarchy3"/>
    <dgm:cxn modelId="{BBF1D7CE-130D-451D-8389-2D7715683DE7}" srcId="{791C5E15-F5C9-4718-865B-BC5E32AA1408}" destId="{7248B4F0-F5C9-4BDD-9415-BAFE5E197987}" srcOrd="1" destOrd="0" parTransId="{A0957D0D-4E3D-469E-8866-9DFD5A4C812D}" sibTransId="{513D126F-28EA-4F4E-A5A1-0E34DB4A7331}"/>
    <dgm:cxn modelId="{972494DC-DC3E-41E2-8F73-C666600DA978}" type="presOf" srcId="{12C5505B-343C-438F-A65B-DD731A9D492B}" destId="{BDE13398-7222-4FD1-B204-9E5122E89E44}" srcOrd="0" destOrd="0" presId="urn:microsoft.com/office/officeart/2005/8/layout/hierarchy3"/>
    <dgm:cxn modelId="{A6A56C84-8732-411D-A64B-E5BB415E620A}" type="presOf" srcId="{7248B4F0-F5C9-4BDD-9415-BAFE5E197987}" destId="{D4CFF353-6B2D-41D1-BEF1-B3E7B35E8292}" srcOrd="1" destOrd="0" presId="urn:microsoft.com/office/officeart/2005/8/layout/hierarchy3"/>
    <dgm:cxn modelId="{2CF0EABA-A9BD-4E61-BD52-8401F8E03CFF}" type="presOf" srcId="{80E961B3-FCFA-42F3-8463-58DE7E85DC60}" destId="{411F9AFA-86F4-4463-BF87-28BDB76A21F6}" srcOrd="0" destOrd="0" presId="urn:microsoft.com/office/officeart/2005/8/layout/hierarchy3"/>
    <dgm:cxn modelId="{6B99EA5D-1D4E-4E1C-8F97-1936CFE359A1}" srcId="{7248B4F0-F5C9-4BDD-9415-BAFE5E197987}" destId="{F9E39810-3A66-4433-8596-3331B2774386}" srcOrd="0" destOrd="0" parTransId="{0456C97C-18D3-4AA3-8C7B-E2AB1148B004}" sibTransId="{E99BF485-871D-43A4-9C3C-036B8F786A8D}"/>
    <dgm:cxn modelId="{7FE93686-E07D-40E7-8167-C6E41163F458}" type="presOf" srcId="{01D12BF2-9C69-44D7-8436-F6FA8D68341A}" destId="{5A88F63E-A2B7-4336-A993-455CC2FE5CA0}" srcOrd="0" destOrd="0" presId="urn:microsoft.com/office/officeart/2005/8/layout/hierarchy3"/>
    <dgm:cxn modelId="{2CDE8290-54DD-4D58-B4F0-BDD226B5D062}" srcId="{7248B4F0-F5C9-4BDD-9415-BAFE5E197987}" destId="{90A71CEA-A728-43DC-AF9A-1FD8DF42B698}" srcOrd="1" destOrd="0" parTransId="{12C5505B-343C-438F-A65B-DD731A9D492B}" sibTransId="{D0611C7B-0146-4DC6-832D-7F93DEDDF31C}"/>
    <dgm:cxn modelId="{C5AB7A8D-1A3A-4DA1-8F92-4744D3756B4B}" type="presOf" srcId="{F9E39810-3A66-4433-8596-3331B2774386}" destId="{AC8893A3-F820-4FEA-8027-3C113EE7326C}" srcOrd="0" destOrd="0" presId="urn:microsoft.com/office/officeart/2005/8/layout/hierarchy3"/>
    <dgm:cxn modelId="{97860DB2-7C22-42A3-B0D4-C223DE9D6111}" srcId="{80E961B3-FCFA-42F3-8463-58DE7E85DC60}" destId="{BCDFC064-7122-4599-8B6B-34BD95186DF6}" srcOrd="1" destOrd="0" parTransId="{01D12BF2-9C69-44D7-8436-F6FA8D68341A}" sibTransId="{E7C41E32-4C57-4D31-A4A8-B8752D0F0614}"/>
    <dgm:cxn modelId="{D5274301-7F1A-4D93-B8B0-EB1495936038}" type="presOf" srcId="{BCDFC064-7122-4599-8B6B-34BD95186DF6}" destId="{006A733D-57CC-4F40-ACA1-721ED2F05452}" srcOrd="0" destOrd="0" presId="urn:microsoft.com/office/officeart/2005/8/layout/hierarchy3"/>
    <dgm:cxn modelId="{C156C1A4-4821-4FF7-A3A4-D6A6EEF13F57}" srcId="{791C5E15-F5C9-4718-865B-BC5E32AA1408}" destId="{80E961B3-FCFA-42F3-8463-58DE7E85DC60}" srcOrd="0" destOrd="0" parTransId="{76EC33B0-FA26-4D51-AEF8-1395AF6E4E9E}" sibTransId="{F917F5AB-59C3-43A3-8ABD-1EE951C6DE26}"/>
    <dgm:cxn modelId="{48306D29-9D5A-4591-B9D7-E3B23A3B7ADB}" type="presOf" srcId="{F579EC42-98AD-4921-96F4-9888696901BE}" destId="{DC182850-A07F-4BB4-8BB6-5B1C33EDA4FD}" srcOrd="0" destOrd="0" presId="urn:microsoft.com/office/officeart/2005/8/layout/hierarchy3"/>
    <dgm:cxn modelId="{4F12EAE8-3949-49E9-BAA0-7D3EC8DB0CEE}" type="presParOf" srcId="{33891927-8336-4067-BA66-AB5D81F3C9FF}" destId="{E81B77F9-8B02-4728-A601-173309C104A7}" srcOrd="0" destOrd="0" presId="urn:microsoft.com/office/officeart/2005/8/layout/hierarchy3"/>
    <dgm:cxn modelId="{DE433EFE-C741-4740-A15F-7183020E5EB7}" type="presParOf" srcId="{E81B77F9-8B02-4728-A601-173309C104A7}" destId="{BC854576-6330-40C7-B14A-BEE96A7DD98F}" srcOrd="0" destOrd="0" presId="urn:microsoft.com/office/officeart/2005/8/layout/hierarchy3"/>
    <dgm:cxn modelId="{95AFE85C-C79B-41D8-8E67-35BD8A1A5EED}" type="presParOf" srcId="{BC854576-6330-40C7-B14A-BEE96A7DD98F}" destId="{411F9AFA-86F4-4463-BF87-28BDB76A21F6}" srcOrd="0" destOrd="0" presId="urn:microsoft.com/office/officeart/2005/8/layout/hierarchy3"/>
    <dgm:cxn modelId="{C990BD88-135D-42AC-A720-F41E59383661}" type="presParOf" srcId="{BC854576-6330-40C7-B14A-BEE96A7DD98F}" destId="{79F2B034-161A-4205-8FE9-70925E5BD8D7}" srcOrd="1" destOrd="0" presId="urn:microsoft.com/office/officeart/2005/8/layout/hierarchy3"/>
    <dgm:cxn modelId="{4BD59B72-02B0-4DE4-94C3-628D18FC4AA4}" type="presParOf" srcId="{E81B77F9-8B02-4728-A601-173309C104A7}" destId="{9957FA8A-2843-4651-8821-0A8949074EBB}" srcOrd="1" destOrd="0" presId="urn:microsoft.com/office/officeart/2005/8/layout/hierarchy3"/>
    <dgm:cxn modelId="{510BE9AF-F3B8-4945-B692-DC35DE6651A5}" type="presParOf" srcId="{9957FA8A-2843-4651-8821-0A8949074EBB}" destId="{98C96A0C-CE01-4282-935F-19E6485F46F5}" srcOrd="0" destOrd="0" presId="urn:microsoft.com/office/officeart/2005/8/layout/hierarchy3"/>
    <dgm:cxn modelId="{9D64355E-77FE-4796-80C1-9C318CE21304}" type="presParOf" srcId="{9957FA8A-2843-4651-8821-0A8949074EBB}" destId="{DC182850-A07F-4BB4-8BB6-5B1C33EDA4FD}" srcOrd="1" destOrd="0" presId="urn:microsoft.com/office/officeart/2005/8/layout/hierarchy3"/>
    <dgm:cxn modelId="{FE3DE8D5-1F8A-4ACD-9645-E73BB9258691}" type="presParOf" srcId="{9957FA8A-2843-4651-8821-0A8949074EBB}" destId="{5A88F63E-A2B7-4336-A993-455CC2FE5CA0}" srcOrd="2" destOrd="0" presId="urn:microsoft.com/office/officeart/2005/8/layout/hierarchy3"/>
    <dgm:cxn modelId="{E1C28EDF-95D2-4DA4-A09A-A4D39E1F9D3F}" type="presParOf" srcId="{9957FA8A-2843-4651-8821-0A8949074EBB}" destId="{006A733D-57CC-4F40-ACA1-721ED2F05452}" srcOrd="3" destOrd="0" presId="urn:microsoft.com/office/officeart/2005/8/layout/hierarchy3"/>
    <dgm:cxn modelId="{0EBB2741-0F86-4967-A558-033F3673ED4E}" type="presParOf" srcId="{33891927-8336-4067-BA66-AB5D81F3C9FF}" destId="{C1A47B22-96CC-4D45-A4A8-F7FDA466EA11}" srcOrd="1" destOrd="0" presId="urn:microsoft.com/office/officeart/2005/8/layout/hierarchy3"/>
    <dgm:cxn modelId="{3CE66F37-EBD6-4E79-8100-B01254BBE463}" type="presParOf" srcId="{C1A47B22-96CC-4D45-A4A8-F7FDA466EA11}" destId="{F59297C8-61EC-4529-9D9A-8CDBFA47E339}" srcOrd="0" destOrd="0" presId="urn:microsoft.com/office/officeart/2005/8/layout/hierarchy3"/>
    <dgm:cxn modelId="{998A7861-E736-40CC-9C89-1CEAE77B37BC}" type="presParOf" srcId="{F59297C8-61EC-4529-9D9A-8CDBFA47E339}" destId="{B7C7EE87-2186-4F40-B661-5C3C3FC21B9A}" srcOrd="0" destOrd="0" presId="urn:microsoft.com/office/officeart/2005/8/layout/hierarchy3"/>
    <dgm:cxn modelId="{5C820C71-E2AC-4292-BB0F-C0A92E4CCFEA}" type="presParOf" srcId="{F59297C8-61EC-4529-9D9A-8CDBFA47E339}" destId="{D4CFF353-6B2D-41D1-BEF1-B3E7B35E8292}" srcOrd="1" destOrd="0" presId="urn:microsoft.com/office/officeart/2005/8/layout/hierarchy3"/>
    <dgm:cxn modelId="{4EA64AB4-A328-4C80-93B6-249EDDF50E63}" type="presParOf" srcId="{C1A47B22-96CC-4D45-A4A8-F7FDA466EA11}" destId="{0939FE0C-C30E-47FB-8405-D743BAF5895A}" srcOrd="1" destOrd="0" presId="urn:microsoft.com/office/officeart/2005/8/layout/hierarchy3"/>
    <dgm:cxn modelId="{B37ED0D3-41E9-46E6-84A6-FC0EA9E0A0CF}" type="presParOf" srcId="{0939FE0C-C30E-47FB-8405-D743BAF5895A}" destId="{60CCC3FE-4701-486C-9581-60F92BF407BD}" srcOrd="0" destOrd="0" presId="urn:microsoft.com/office/officeart/2005/8/layout/hierarchy3"/>
    <dgm:cxn modelId="{2A6212C7-A3D9-40C8-BAC1-7B3C62742797}" type="presParOf" srcId="{0939FE0C-C30E-47FB-8405-D743BAF5895A}" destId="{AC8893A3-F820-4FEA-8027-3C113EE7326C}" srcOrd="1" destOrd="0" presId="urn:microsoft.com/office/officeart/2005/8/layout/hierarchy3"/>
    <dgm:cxn modelId="{A85A2C4E-10D1-4EEC-BD3D-237670C6315B}" type="presParOf" srcId="{0939FE0C-C30E-47FB-8405-D743BAF5895A}" destId="{BDE13398-7222-4FD1-B204-9E5122E89E44}" srcOrd="2" destOrd="0" presId="urn:microsoft.com/office/officeart/2005/8/layout/hierarchy3"/>
    <dgm:cxn modelId="{8ADF06AD-94AC-4898-9552-A6020838C9D3}" type="presParOf" srcId="{0939FE0C-C30E-47FB-8405-D743BAF5895A}" destId="{2A6BE932-C8DF-48AF-812A-39AE7F31DDED}"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26931F-C3DA-4041-A2A1-0518C8031BBF}"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en-US"/>
        </a:p>
      </dgm:t>
    </dgm:pt>
    <dgm:pt modelId="{8FED1BBE-14BD-4752-BAFA-D1752B0C7CEE}">
      <dgm:prSet phldrT="[Text]" custT="1"/>
      <dgm:spPr/>
      <dgm:t>
        <a:bodyPr/>
        <a:lstStyle/>
        <a:p>
          <a:r>
            <a:rPr lang="en-US" sz="2400" b="1" u="sng" dirty="0" smtClean="0">
              <a:latin typeface="Times New Roman" pitchFamily="18" charset="0"/>
              <a:cs typeface="Times New Roman" pitchFamily="18" charset="0"/>
            </a:rPr>
            <a:t>Irrevocable Trusts</a:t>
          </a:r>
          <a:endParaRPr lang="en-US" sz="2400" b="1" u="sng" dirty="0">
            <a:latin typeface="Times New Roman" pitchFamily="18" charset="0"/>
            <a:cs typeface="Times New Roman" pitchFamily="18" charset="0"/>
          </a:endParaRPr>
        </a:p>
      </dgm:t>
    </dgm:pt>
    <dgm:pt modelId="{98D61097-1E52-4861-9133-3BD5E449E52B}" type="parTrans" cxnId="{BD9D64AB-68FE-4562-8B18-D87D7670E2DA}">
      <dgm:prSet/>
      <dgm:spPr/>
      <dgm:t>
        <a:bodyPr/>
        <a:lstStyle/>
        <a:p>
          <a:endParaRPr lang="en-US"/>
        </a:p>
      </dgm:t>
    </dgm:pt>
    <dgm:pt modelId="{CF90F6E6-ED18-4897-AB84-083C30B9F3DB}" type="sibTrans" cxnId="{BD9D64AB-68FE-4562-8B18-D87D7670E2DA}">
      <dgm:prSet/>
      <dgm:spPr/>
      <dgm:t>
        <a:bodyPr/>
        <a:lstStyle/>
        <a:p>
          <a:endParaRPr lang="en-US"/>
        </a:p>
      </dgm:t>
    </dgm:pt>
    <dgm:pt modelId="{027F5967-3175-412F-87DA-2F4FC918314A}">
      <dgm:prSet phldrT="[Text]" custT="1"/>
      <dgm:spPr/>
      <dgm:t>
        <a:bodyPr/>
        <a:lstStyle/>
        <a:p>
          <a:pPr algn="ctr"/>
          <a:r>
            <a:rPr lang="en-US" sz="1400" b="1" u="sng" dirty="0" smtClean="0">
              <a:latin typeface="Times New Roman" pitchFamily="18" charset="0"/>
              <a:cs typeface="Times New Roman" pitchFamily="18" charset="0"/>
            </a:rPr>
            <a:t>Estate Tax Saving Trusts</a:t>
          </a:r>
        </a:p>
        <a:p>
          <a:pPr algn="ctr"/>
          <a:endParaRPr lang="en-US" sz="1400" b="1" u="sng" dirty="0" smtClean="0">
            <a:latin typeface="Times New Roman" pitchFamily="18" charset="0"/>
            <a:cs typeface="Times New Roman" pitchFamily="18" charset="0"/>
          </a:endParaRPr>
        </a:p>
        <a:p>
          <a:pPr algn="l"/>
          <a:r>
            <a:rPr lang="en-US" sz="1400" dirty="0" smtClean="0">
              <a:latin typeface="Times New Roman" pitchFamily="18" charset="0"/>
              <a:cs typeface="Times New Roman" pitchFamily="18" charset="0"/>
            </a:rPr>
            <a:t>“ILITs” – Irrevocable Life Insurance Trusts</a:t>
          </a:r>
        </a:p>
        <a:p>
          <a:pPr algn="l"/>
          <a:r>
            <a:rPr lang="en-US" sz="1400" dirty="0" smtClean="0">
              <a:latin typeface="Times New Roman" pitchFamily="18" charset="0"/>
              <a:cs typeface="Times New Roman" pitchFamily="18" charset="0"/>
            </a:rPr>
            <a:t>“GRATs &amp; GRUTS” – Grantor Retained Annuity/Uni-Trusts</a:t>
          </a:r>
        </a:p>
        <a:p>
          <a:pPr algn="l"/>
          <a:r>
            <a:rPr lang="en-US" sz="1400" dirty="0" smtClean="0">
              <a:latin typeface="Times New Roman" pitchFamily="18" charset="0"/>
              <a:cs typeface="Times New Roman" pitchFamily="18" charset="0"/>
            </a:rPr>
            <a:t>“QPRTs” – Qualified Personal Residence Trusts</a:t>
          </a:r>
          <a:endParaRPr lang="en-US" sz="1400" b="1" u="sng" dirty="0">
            <a:latin typeface="Times New Roman" pitchFamily="18" charset="0"/>
            <a:cs typeface="Times New Roman" pitchFamily="18" charset="0"/>
          </a:endParaRPr>
        </a:p>
      </dgm:t>
    </dgm:pt>
    <dgm:pt modelId="{3C59E861-95EF-407E-99FD-790D0F48518D}" type="parTrans" cxnId="{32C34BE0-C3AD-4972-ABAD-9FF6051DD453}">
      <dgm:prSet/>
      <dgm:spPr/>
      <dgm:t>
        <a:bodyPr/>
        <a:lstStyle/>
        <a:p>
          <a:endParaRPr lang="en-US"/>
        </a:p>
      </dgm:t>
    </dgm:pt>
    <dgm:pt modelId="{4D0B5E6E-3854-4C36-9425-18CAAADA4D47}" type="sibTrans" cxnId="{32C34BE0-C3AD-4972-ABAD-9FF6051DD453}">
      <dgm:prSet/>
      <dgm:spPr/>
      <dgm:t>
        <a:bodyPr/>
        <a:lstStyle/>
        <a:p>
          <a:endParaRPr lang="en-US"/>
        </a:p>
      </dgm:t>
    </dgm:pt>
    <dgm:pt modelId="{8057E136-077F-493E-8C59-D048ED6FA975}">
      <dgm:prSet phldrT="[Text]" custT="1"/>
      <dgm:spPr/>
      <dgm:t>
        <a:bodyPr/>
        <a:lstStyle/>
        <a:p>
          <a:pPr algn="ctr"/>
          <a:r>
            <a:rPr lang="en-US" sz="1400" b="1" u="sng" dirty="0" smtClean="0">
              <a:latin typeface="Times New Roman" pitchFamily="18" charset="0"/>
              <a:cs typeface="Times New Roman" pitchFamily="18" charset="0"/>
            </a:rPr>
            <a:t>Marital Trusts</a:t>
          </a:r>
        </a:p>
        <a:p>
          <a:pPr algn="ctr"/>
          <a:endParaRPr lang="en-US" sz="1400" b="1" u="sng" dirty="0" smtClean="0">
            <a:latin typeface="Times New Roman" pitchFamily="18" charset="0"/>
            <a:cs typeface="Times New Roman" pitchFamily="18" charset="0"/>
          </a:endParaRPr>
        </a:p>
        <a:p>
          <a:pPr algn="l"/>
          <a:r>
            <a:rPr lang="en-US" sz="1400" dirty="0" smtClean="0">
              <a:latin typeface="Times New Roman" pitchFamily="18" charset="0"/>
              <a:cs typeface="Times New Roman" pitchFamily="18" charset="0"/>
            </a:rPr>
            <a:t>“QTIPs” – Qualified Terminal Interest Property Trusts</a:t>
          </a:r>
        </a:p>
        <a:p>
          <a:pPr algn="l"/>
          <a:r>
            <a:rPr lang="en-US" sz="1400" dirty="0" smtClean="0">
              <a:latin typeface="Times New Roman" pitchFamily="18" charset="0"/>
              <a:cs typeface="Times New Roman" pitchFamily="18" charset="0"/>
            </a:rPr>
            <a:t>“CSTs” – Credit Shelter Trusts</a:t>
          </a:r>
        </a:p>
        <a:p>
          <a:pPr algn="l"/>
          <a:endParaRPr lang="en-US" sz="1400" b="1" u="sng" dirty="0" smtClean="0">
            <a:latin typeface="Times New Roman" pitchFamily="18" charset="0"/>
            <a:cs typeface="Times New Roman" pitchFamily="18" charset="0"/>
          </a:endParaRPr>
        </a:p>
        <a:p>
          <a:pPr algn="l"/>
          <a:endParaRPr lang="en-US" sz="1400" b="1" u="sng" dirty="0">
            <a:latin typeface="Times New Roman" pitchFamily="18" charset="0"/>
            <a:cs typeface="Times New Roman" pitchFamily="18" charset="0"/>
          </a:endParaRPr>
        </a:p>
      </dgm:t>
    </dgm:pt>
    <dgm:pt modelId="{2F8BA986-B7B7-42C7-9244-06E06BF717FF}" type="parTrans" cxnId="{AC59C643-E2AD-4231-928E-4740F4EA8097}">
      <dgm:prSet/>
      <dgm:spPr/>
      <dgm:t>
        <a:bodyPr/>
        <a:lstStyle/>
        <a:p>
          <a:endParaRPr lang="en-US"/>
        </a:p>
      </dgm:t>
    </dgm:pt>
    <dgm:pt modelId="{E948364F-EE2B-4CF7-99B0-B647152B5F39}" type="sibTrans" cxnId="{AC59C643-E2AD-4231-928E-4740F4EA8097}">
      <dgm:prSet/>
      <dgm:spPr/>
      <dgm:t>
        <a:bodyPr/>
        <a:lstStyle/>
        <a:p>
          <a:endParaRPr lang="en-US"/>
        </a:p>
      </dgm:t>
    </dgm:pt>
    <dgm:pt modelId="{9E6070A7-492C-4E03-AEFD-0ADF767653F5}">
      <dgm:prSet phldrT="[Text]" custT="1"/>
      <dgm:spPr/>
      <dgm:t>
        <a:bodyPr/>
        <a:lstStyle/>
        <a:p>
          <a:pPr algn="ctr"/>
          <a:r>
            <a:rPr lang="en-US" sz="1400" b="1" u="sng" dirty="0" smtClean="0">
              <a:latin typeface="Times New Roman" pitchFamily="18" charset="0"/>
              <a:cs typeface="Times New Roman" pitchFamily="18" charset="0"/>
            </a:rPr>
            <a:t>Medicaid / Disability Trusts</a:t>
          </a:r>
        </a:p>
        <a:p>
          <a:pPr algn="ctr"/>
          <a:endParaRPr lang="en-US" sz="1400" b="1" u="sng" dirty="0" smtClean="0">
            <a:latin typeface="Times New Roman" pitchFamily="18" charset="0"/>
            <a:cs typeface="Times New Roman" pitchFamily="18" charset="0"/>
          </a:endParaRPr>
        </a:p>
        <a:p>
          <a:pPr algn="l"/>
          <a:r>
            <a:rPr lang="en-US" sz="1400" dirty="0" smtClean="0">
              <a:latin typeface="Times New Roman" pitchFamily="18" charset="0"/>
              <a:cs typeface="Times New Roman" pitchFamily="18" charset="0"/>
            </a:rPr>
            <a:t>“SNTs” – Supplemental Needs Trusts</a:t>
          </a:r>
        </a:p>
        <a:p>
          <a:pPr algn="l"/>
          <a:r>
            <a:rPr lang="en-US" sz="1400" dirty="0" smtClean="0">
              <a:latin typeface="Times New Roman" pitchFamily="18" charset="0"/>
              <a:cs typeface="Times New Roman" pitchFamily="18" charset="0"/>
            </a:rPr>
            <a:t>“IOCs” – Income Only Trusts (and “MAPTs” – Medicaid Asset Protection Trusts</a:t>
          </a:r>
          <a:r>
            <a:rPr lang="en-US" sz="1400" dirty="0" smtClean="0"/>
            <a:t>)</a:t>
          </a:r>
          <a:endParaRPr lang="en-US" sz="1400" b="1" u="sng" dirty="0"/>
        </a:p>
      </dgm:t>
    </dgm:pt>
    <dgm:pt modelId="{EFDCCA80-D8E1-407A-8D81-577BD4442905}" type="parTrans" cxnId="{0EFE443F-9F7B-471A-BAE2-803F0B8EE5E5}">
      <dgm:prSet/>
      <dgm:spPr/>
      <dgm:t>
        <a:bodyPr/>
        <a:lstStyle/>
        <a:p>
          <a:endParaRPr lang="en-US"/>
        </a:p>
      </dgm:t>
    </dgm:pt>
    <dgm:pt modelId="{DFEAF9E8-5843-4065-8C04-CDE7298789F4}" type="sibTrans" cxnId="{0EFE443F-9F7B-471A-BAE2-803F0B8EE5E5}">
      <dgm:prSet/>
      <dgm:spPr/>
      <dgm:t>
        <a:bodyPr/>
        <a:lstStyle/>
        <a:p>
          <a:endParaRPr lang="en-US"/>
        </a:p>
      </dgm:t>
    </dgm:pt>
    <dgm:pt modelId="{20F247F7-DBA4-4069-8548-F7E5AA2BC063}">
      <dgm:prSet phldrT="[Text]" custT="1"/>
      <dgm:spPr/>
      <dgm:t>
        <a:bodyPr/>
        <a:lstStyle/>
        <a:p>
          <a:pPr algn="ctr"/>
          <a:r>
            <a:rPr lang="en-US" sz="1400" b="1" u="sng" dirty="0" smtClean="0">
              <a:latin typeface="Times New Roman" pitchFamily="18" charset="0"/>
              <a:cs typeface="Times New Roman" pitchFamily="18" charset="0"/>
            </a:rPr>
            <a:t>Charitable Trusts</a:t>
          </a:r>
        </a:p>
        <a:p>
          <a:pPr algn="ctr"/>
          <a:endParaRPr lang="en-US" sz="1400" b="1" u="sng" dirty="0" smtClean="0">
            <a:latin typeface="Times New Roman" pitchFamily="18" charset="0"/>
            <a:cs typeface="Times New Roman" pitchFamily="18" charset="0"/>
          </a:endParaRPr>
        </a:p>
        <a:p>
          <a:pPr algn="l"/>
          <a:r>
            <a:rPr lang="en-US" sz="1400" dirty="0" smtClean="0">
              <a:latin typeface="Times New Roman" pitchFamily="18" charset="0"/>
              <a:cs typeface="Times New Roman" pitchFamily="18" charset="0"/>
            </a:rPr>
            <a:t>CRATs &amp; CRUTS” - Charitable Retained Annuity/Uni-Trusts</a:t>
          </a:r>
        </a:p>
        <a:p>
          <a:pPr algn="l"/>
          <a:r>
            <a:rPr lang="en-US" sz="1400" dirty="0" smtClean="0">
              <a:latin typeface="Times New Roman" pitchFamily="18" charset="0"/>
              <a:cs typeface="Times New Roman" pitchFamily="18" charset="0"/>
            </a:rPr>
            <a:t>“CLATs &amp; CLUTs” - Charitable Lead Annuity/Uni-Trusts</a:t>
          </a:r>
          <a:endParaRPr lang="en-US" sz="1400" b="1" u="sng" dirty="0">
            <a:latin typeface="Times New Roman" pitchFamily="18" charset="0"/>
            <a:cs typeface="Times New Roman" pitchFamily="18" charset="0"/>
          </a:endParaRPr>
        </a:p>
      </dgm:t>
    </dgm:pt>
    <dgm:pt modelId="{662F92F7-4313-4915-B8CC-64FE3B54B08C}" type="parTrans" cxnId="{783FADD4-1B91-49AB-9108-95C1C8A181E1}">
      <dgm:prSet/>
      <dgm:spPr/>
      <dgm:t>
        <a:bodyPr/>
        <a:lstStyle/>
        <a:p>
          <a:endParaRPr lang="en-US"/>
        </a:p>
      </dgm:t>
    </dgm:pt>
    <dgm:pt modelId="{67F1877C-68C0-48FE-A554-597BE79E1E57}" type="sibTrans" cxnId="{783FADD4-1B91-49AB-9108-95C1C8A181E1}">
      <dgm:prSet/>
      <dgm:spPr/>
      <dgm:t>
        <a:bodyPr/>
        <a:lstStyle/>
        <a:p>
          <a:endParaRPr lang="en-US"/>
        </a:p>
      </dgm:t>
    </dgm:pt>
    <dgm:pt modelId="{B3B8AF73-8A84-4AA6-BEE1-B6C253A16B84}" type="pres">
      <dgm:prSet presAssocID="{5D26931F-C3DA-4041-A2A1-0518C8031BBF}" presName="diagram" presStyleCnt="0">
        <dgm:presLayoutVars>
          <dgm:chMax val="1"/>
          <dgm:dir/>
          <dgm:animLvl val="ctr"/>
          <dgm:resizeHandles val="exact"/>
        </dgm:presLayoutVars>
      </dgm:prSet>
      <dgm:spPr/>
      <dgm:t>
        <a:bodyPr/>
        <a:lstStyle/>
        <a:p>
          <a:endParaRPr lang="en-US"/>
        </a:p>
      </dgm:t>
    </dgm:pt>
    <dgm:pt modelId="{1764F523-984A-4885-8669-F2117A19F02F}" type="pres">
      <dgm:prSet presAssocID="{5D26931F-C3DA-4041-A2A1-0518C8031BBF}" presName="matrix" presStyleCnt="0"/>
      <dgm:spPr/>
    </dgm:pt>
    <dgm:pt modelId="{0BC251A9-A07E-4210-9232-8C637D0B8F3E}" type="pres">
      <dgm:prSet presAssocID="{5D26931F-C3DA-4041-A2A1-0518C8031BBF}" presName="tile1" presStyleLbl="node1" presStyleIdx="0" presStyleCnt="4"/>
      <dgm:spPr/>
      <dgm:t>
        <a:bodyPr/>
        <a:lstStyle/>
        <a:p>
          <a:endParaRPr lang="en-US"/>
        </a:p>
      </dgm:t>
    </dgm:pt>
    <dgm:pt modelId="{9364604D-F39F-44DD-8C8A-8EF56BD854D1}" type="pres">
      <dgm:prSet presAssocID="{5D26931F-C3DA-4041-A2A1-0518C8031BBF}" presName="tile1text" presStyleLbl="node1" presStyleIdx="0" presStyleCnt="4">
        <dgm:presLayoutVars>
          <dgm:chMax val="0"/>
          <dgm:chPref val="0"/>
          <dgm:bulletEnabled val="1"/>
        </dgm:presLayoutVars>
      </dgm:prSet>
      <dgm:spPr/>
      <dgm:t>
        <a:bodyPr/>
        <a:lstStyle/>
        <a:p>
          <a:endParaRPr lang="en-US"/>
        </a:p>
      </dgm:t>
    </dgm:pt>
    <dgm:pt modelId="{D8032C8B-47AC-4F64-9157-A2BEB38936BB}" type="pres">
      <dgm:prSet presAssocID="{5D26931F-C3DA-4041-A2A1-0518C8031BBF}" presName="tile2" presStyleLbl="node1" presStyleIdx="1" presStyleCnt="4"/>
      <dgm:spPr/>
      <dgm:t>
        <a:bodyPr/>
        <a:lstStyle/>
        <a:p>
          <a:endParaRPr lang="en-US"/>
        </a:p>
      </dgm:t>
    </dgm:pt>
    <dgm:pt modelId="{A9878AC3-29F6-4006-887B-BAAD7382F088}" type="pres">
      <dgm:prSet presAssocID="{5D26931F-C3DA-4041-A2A1-0518C8031BBF}" presName="tile2text" presStyleLbl="node1" presStyleIdx="1" presStyleCnt="4">
        <dgm:presLayoutVars>
          <dgm:chMax val="0"/>
          <dgm:chPref val="0"/>
          <dgm:bulletEnabled val="1"/>
        </dgm:presLayoutVars>
      </dgm:prSet>
      <dgm:spPr/>
      <dgm:t>
        <a:bodyPr/>
        <a:lstStyle/>
        <a:p>
          <a:endParaRPr lang="en-US"/>
        </a:p>
      </dgm:t>
    </dgm:pt>
    <dgm:pt modelId="{095F35B3-D9C4-42BF-BB34-3096312622B2}" type="pres">
      <dgm:prSet presAssocID="{5D26931F-C3DA-4041-A2A1-0518C8031BBF}" presName="tile3" presStyleLbl="node1" presStyleIdx="2" presStyleCnt="4"/>
      <dgm:spPr/>
      <dgm:t>
        <a:bodyPr/>
        <a:lstStyle/>
        <a:p>
          <a:endParaRPr lang="en-US"/>
        </a:p>
      </dgm:t>
    </dgm:pt>
    <dgm:pt modelId="{50716AB4-FE83-4F90-9FE2-4EB0128683D7}" type="pres">
      <dgm:prSet presAssocID="{5D26931F-C3DA-4041-A2A1-0518C8031BBF}" presName="tile3text" presStyleLbl="node1" presStyleIdx="2" presStyleCnt="4">
        <dgm:presLayoutVars>
          <dgm:chMax val="0"/>
          <dgm:chPref val="0"/>
          <dgm:bulletEnabled val="1"/>
        </dgm:presLayoutVars>
      </dgm:prSet>
      <dgm:spPr/>
      <dgm:t>
        <a:bodyPr/>
        <a:lstStyle/>
        <a:p>
          <a:endParaRPr lang="en-US"/>
        </a:p>
      </dgm:t>
    </dgm:pt>
    <dgm:pt modelId="{D8C81DAA-7B98-4FBC-A755-F5944C75301F}" type="pres">
      <dgm:prSet presAssocID="{5D26931F-C3DA-4041-A2A1-0518C8031BBF}" presName="tile4" presStyleLbl="node1" presStyleIdx="3" presStyleCnt="4"/>
      <dgm:spPr/>
      <dgm:t>
        <a:bodyPr/>
        <a:lstStyle/>
        <a:p>
          <a:endParaRPr lang="en-US"/>
        </a:p>
      </dgm:t>
    </dgm:pt>
    <dgm:pt modelId="{0ADC1F50-5313-49B2-A692-A1906C7155FC}" type="pres">
      <dgm:prSet presAssocID="{5D26931F-C3DA-4041-A2A1-0518C8031BBF}" presName="tile4text" presStyleLbl="node1" presStyleIdx="3" presStyleCnt="4">
        <dgm:presLayoutVars>
          <dgm:chMax val="0"/>
          <dgm:chPref val="0"/>
          <dgm:bulletEnabled val="1"/>
        </dgm:presLayoutVars>
      </dgm:prSet>
      <dgm:spPr/>
      <dgm:t>
        <a:bodyPr/>
        <a:lstStyle/>
        <a:p>
          <a:endParaRPr lang="en-US"/>
        </a:p>
      </dgm:t>
    </dgm:pt>
    <dgm:pt modelId="{E784E2C6-AA12-4ADC-BE71-140175CD89C7}" type="pres">
      <dgm:prSet presAssocID="{5D26931F-C3DA-4041-A2A1-0518C8031BBF}" presName="centerTile" presStyleLbl="fgShp" presStyleIdx="0" presStyleCnt="1" custScaleX="148148">
        <dgm:presLayoutVars>
          <dgm:chMax val="0"/>
          <dgm:chPref val="0"/>
        </dgm:presLayoutVars>
      </dgm:prSet>
      <dgm:spPr/>
      <dgm:t>
        <a:bodyPr/>
        <a:lstStyle/>
        <a:p>
          <a:endParaRPr lang="en-US"/>
        </a:p>
      </dgm:t>
    </dgm:pt>
  </dgm:ptLst>
  <dgm:cxnLst>
    <dgm:cxn modelId="{18F517AA-521A-487D-846E-ED49653AB60F}" type="presOf" srcId="{027F5967-3175-412F-87DA-2F4FC918314A}" destId="{9364604D-F39F-44DD-8C8A-8EF56BD854D1}" srcOrd="1" destOrd="0" presId="urn:microsoft.com/office/officeart/2005/8/layout/matrix1"/>
    <dgm:cxn modelId="{20E20135-D575-4C83-B418-F01A007AD3BF}" type="presOf" srcId="{20F247F7-DBA4-4069-8548-F7E5AA2BC063}" destId="{0ADC1F50-5313-49B2-A692-A1906C7155FC}" srcOrd="1" destOrd="0" presId="urn:microsoft.com/office/officeart/2005/8/layout/matrix1"/>
    <dgm:cxn modelId="{BBDFE500-125E-453F-9914-149133C58430}" type="presOf" srcId="{9E6070A7-492C-4E03-AEFD-0ADF767653F5}" destId="{095F35B3-D9C4-42BF-BB34-3096312622B2}" srcOrd="0" destOrd="0" presId="urn:microsoft.com/office/officeart/2005/8/layout/matrix1"/>
    <dgm:cxn modelId="{0EFE443F-9F7B-471A-BAE2-803F0B8EE5E5}" srcId="{8FED1BBE-14BD-4752-BAFA-D1752B0C7CEE}" destId="{9E6070A7-492C-4E03-AEFD-0ADF767653F5}" srcOrd="2" destOrd="0" parTransId="{EFDCCA80-D8E1-407A-8D81-577BD4442905}" sibTransId="{DFEAF9E8-5843-4065-8C04-CDE7298789F4}"/>
    <dgm:cxn modelId="{783FADD4-1B91-49AB-9108-95C1C8A181E1}" srcId="{8FED1BBE-14BD-4752-BAFA-D1752B0C7CEE}" destId="{20F247F7-DBA4-4069-8548-F7E5AA2BC063}" srcOrd="3" destOrd="0" parTransId="{662F92F7-4313-4915-B8CC-64FE3B54B08C}" sibTransId="{67F1877C-68C0-48FE-A554-597BE79E1E57}"/>
    <dgm:cxn modelId="{530A51CC-2D99-487C-A6C6-E600303F6B3B}" type="presOf" srcId="{9E6070A7-492C-4E03-AEFD-0ADF767653F5}" destId="{50716AB4-FE83-4F90-9FE2-4EB0128683D7}" srcOrd="1" destOrd="0" presId="urn:microsoft.com/office/officeart/2005/8/layout/matrix1"/>
    <dgm:cxn modelId="{8498FB44-2C0A-49E5-BC07-1ED27769033B}" type="presOf" srcId="{8FED1BBE-14BD-4752-BAFA-D1752B0C7CEE}" destId="{E784E2C6-AA12-4ADC-BE71-140175CD89C7}" srcOrd="0" destOrd="0" presId="urn:microsoft.com/office/officeart/2005/8/layout/matrix1"/>
    <dgm:cxn modelId="{32C34BE0-C3AD-4972-ABAD-9FF6051DD453}" srcId="{8FED1BBE-14BD-4752-BAFA-D1752B0C7CEE}" destId="{027F5967-3175-412F-87DA-2F4FC918314A}" srcOrd="0" destOrd="0" parTransId="{3C59E861-95EF-407E-99FD-790D0F48518D}" sibTransId="{4D0B5E6E-3854-4C36-9425-18CAAADA4D47}"/>
    <dgm:cxn modelId="{AC59C643-E2AD-4231-928E-4740F4EA8097}" srcId="{8FED1BBE-14BD-4752-BAFA-D1752B0C7CEE}" destId="{8057E136-077F-493E-8C59-D048ED6FA975}" srcOrd="1" destOrd="0" parTransId="{2F8BA986-B7B7-42C7-9244-06E06BF717FF}" sibTransId="{E948364F-EE2B-4CF7-99B0-B647152B5F39}"/>
    <dgm:cxn modelId="{A9E0B777-195B-4FD7-9A1F-2E69B7F05ED7}" type="presOf" srcId="{027F5967-3175-412F-87DA-2F4FC918314A}" destId="{0BC251A9-A07E-4210-9232-8C637D0B8F3E}" srcOrd="0" destOrd="0" presId="urn:microsoft.com/office/officeart/2005/8/layout/matrix1"/>
    <dgm:cxn modelId="{A9FBB0AD-9C20-48C6-BA8F-04F71C3ADD46}" type="presOf" srcId="{5D26931F-C3DA-4041-A2A1-0518C8031BBF}" destId="{B3B8AF73-8A84-4AA6-BEE1-B6C253A16B84}" srcOrd="0" destOrd="0" presId="urn:microsoft.com/office/officeart/2005/8/layout/matrix1"/>
    <dgm:cxn modelId="{BD9D64AB-68FE-4562-8B18-D87D7670E2DA}" srcId="{5D26931F-C3DA-4041-A2A1-0518C8031BBF}" destId="{8FED1BBE-14BD-4752-BAFA-D1752B0C7CEE}" srcOrd="0" destOrd="0" parTransId="{98D61097-1E52-4861-9133-3BD5E449E52B}" sibTransId="{CF90F6E6-ED18-4897-AB84-083C30B9F3DB}"/>
    <dgm:cxn modelId="{A1EB8558-F5D5-4987-A9C1-A46B907BD975}" type="presOf" srcId="{8057E136-077F-493E-8C59-D048ED6FA975}" destId="{A9878AC3-29F6-4006-887B-BAAD7382F088}" srcOrd="1" destOrd="0" presId="urn:microsoft.com/office/officeart/2005/8/layout/matrix1"/>
    <dgm:cxn modelId="{62197D6C-30E3-4C17-9FB1-56E64CA6D8F9}" type="presOf" srcId="{8057E136-077F-493E-8C59-D048ED6FA975}" destId="{D8032C8B-47AC-4F64-9157-A2BEB38936BB}" srcOrd="0" destOrd="0" presId="urn:microsoft.com/office/officeart/2005/8/layout/matrix1"/>
    <dgm:cxn modelId="{9CA92529-61BA-491C-8C23-0B8C41AD3DCC}" type="presOf" srcId="{20F247F7-DBA4-4069-8548-F7E5AA2BC063}" destId="{D8C81DAA-7B98-4FBC-A755-F5944C75301F}" srcOrd="0" destOrd="0" presId="urn:microsoft.com/office/officeart/2005/8/layout/matrix1"/>
    <dgm:cxn modelId="{79078687-D389-4203-A6CB-591332A0B8CE}" type="presParOf" srcId="{B3B8AF73-8A84-4AA6-BEE1-B6C253A16B84}" destId="{1764F523-984A-4885-8669-F2117A19F02F}" srcOrd="0" destOrd="0" presId="urn:microsoft.com/office/officeart/2005/8/layout/matrix1"/>
    <dgm:cxn modelId="{6BB3289D-4557-4191-9413-7B393C0981EE}" type="presParOf" srcId="{1764F523-984A-4885-8669-F2117A19F02F}" destId="{0BC251A9-A07E-4210-9232-8C637D0B8F3E}" srcOrd="0" destOrd="0" presId="urn:microsoft.com/office/officeart/2005/8/layout/matrix1"/>
    <dgm:cxn modelId="{2D7F2BF3-F806-424A-B2CC-6B8DC57894B8}" type="presParOf" srcId="{1764F523-984A-4885-8669-F2117A19F02F}" destId="{9364604D-F39F-44DD-8C8A-8EF56BD854D1}" srcOrd="1" destOrd="0" presId="urn:microsoft.com/office/officeart/2005/8/layout/matrix1"/>
    <dgm:cxn modelId="{B2ACF693-8050-4417-B05F-C2A157D0368E}" type="presParOf" srcId="{1764F523-984A-4885-8669-F2117A19F02F}" destId="{D8032C8B-47AC-4F64-9157-A2BEB38936BB}" srcOrd="2" destOrd="0" presId="urn:microsoft.com/office/officeart/2005/8/layout/matrix1"/>
    <dgm:cxn modelId="{FDCBADA3-7B83-445F-8EB1-932DFD61CB92}" type="presParOf" srcId="{1764F523-984A-4885-8669-F2117A19F02F}" destId="{A9878AC3-29F6-4006-887B-BAAD7382F088}" srcOrd="3" destOrd="0" presId="urn:microsoft.com/office/officeart/2005/8/layout/matrix1"/>
    <dgm:cxn modelId="{3F2A0550-C958-4444-BCC5-6F4A7DEF47EF}" type="presParOf" srcId="{1764F523-984A-4885-8669-F2117A19F02F}" destId="{095F35B3-D9C4-42BF-BB34-3096312622B2}" srcOrd="4" destOrd="0" presId="urn:microsoft.com/office/officeart/2005/8/layout/matrix1"/>
    <dgm:cxn modelId="{94CF1F7C-1B82-4F10-929A-5D6464002BEF}" type="presParOf" srcId="{1764F523-984A-4885-8669-F2117A19F02F}" destId="{50716AB4-FE83-4F90-9FE2-4EB0128683D7}" srcOrd="5" destOrd="0" presId="urn:microsoft.com/office/officeart/2005/8/layout/matrix1"/>
    <dgm:cxn modelId="{A455165A-BF40-473D-B1AE-6E67BC53A967}" type="presParOf" srcId="{1764F523-984A-4885-8669-F2117A19F02F}" destId="{D8C81DAA-7B98-4FBC-A755-F5944C75301F}" srcOrd="6" destOrd="0" presId="urn:microsoft.com/office/officeart/2005/8/layout/matrix1"/>
    <dgm:cxn modelId="{87774448-25D0-4CFB-9EA6-689E355047A8}" type="presParOf" srcId="{1764F523-984A-4885-8669-F2117A19F02F}" destId="{0ADC1F50-5313-49B2-A692-A1906C7155FC}" srcOrd="7" destOrd="0" presId="urn:microsoft.com/office/officeart/2005/8/layout/matrix1"/>
    <dgm:cxn modelId="{B775FD84-2C9A-4144-BB70-BB07519C9FFB}" type="presParOf" srcId="{B3B8AF73-8A84-4AA6-BEE1-B6C253A16B84}" destId="{E784E2C6-AA12-4ADC-BE71-140175CD89C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1DC56A0-141F-4D1C-95D4-A35065011172}" type="doc">
      <dgm:prSet loTypeId="urn:microsoft.com/office/officeart/2005/8/layout/matrix1" loCatId="matrix" qsTypeId="urn:microsoft.com/office/officeart/2005/8/quickstyle/simple2" qsCatId="simple" csTypeId="urn:microsoft.com/office/officeart/2005/8/colors/accent0_1" csCatId="mainScheme" phldr="1"/>
      <dgm:spPr/>
      <dgm:t>
        <a:bodyPr/>
        <a:lstStyle/>
        <a:p>
          <a:endParaRPr lang="en-US"/>
        </a:p>
      </dgm:t>
    </dgm:pt>
    <dgm:pt modelId="{6D150CCA-17E0-4753-89CE-B4220D26F313}">
      <dgm:prSet phldrT="[Text]" custT="1"/>
      <dgm:spPr/>
      <dgm:t>
        <a:bodyPr/>
        <a:lstStyle/>
        <a:p>
          <a:r>
            <a:rPr lang="en-US" sz="2000" b="1" i="1" dirty="0" smtClean="0"/>
            <a:t>“Interested” (Beholden) Trustees</a:t>
          </a:r>
          <a:endParaRPr lang="en-US" sz="2000" b="1" i="1" dirty="0"/>
        </a:p>
      </dgm:t>
    </dgm:pt>
    <dgm:pt modelId="{E571E3B3-23DA-4A5B-9401-4B491DD9FEE9}" type="parTrans" cxnId="{3EC4455C-A292-4996-AEB7-84D55454AEC4}">
      <dgm:prSet/>
      <dgm:spPr/>
      <dgm:t>
        <a:bodyPr/>
        <a:lstStyle/>
        <a:p>
          <a:endParaRPr lang="en-US" sz="2800"/>
        </a:p>
      </dgm:t>
    </dgm:pt>
    <dgm:pt modelId="{5E1A7D96-0A80-4401-929F-212F7E0E5854}" type="sibTrans" cxnId="{3EC4455C-A292-4996-AEB7-84D55454AEC4}">
      <dgm:prSet/>
      <dgm:spPr/>
      <dgm:t>
        <a:bodyPr/>
        <a:lstStyle/>
        <a:p>
          <a:endParaRPr lang="en-US" sz="2800"/>
        </a:p>
      </dgm:t>
    </dgm:pt>
    <dgm:pt modelId="{25017BEC-D603-4AF4-B095-E925A150A405}">
      <dgm:prSet phldrT="[Text]" custT="1"/>
      <dgm:spPr/>
      <dgm:t>
        <a:bodyPr/>
        <a:lstStyle/>
        <a:p>
          <a:r>
            <a:rPr lang="en-US" sz="2800" b="1" u="none" dirty="0" smtClean="0"/>
            <a:t>Spouses</a:t>
          </a:r>
          <a:r>
            <a:rPr lang="en-US" sz="2800" dirty="0" smtClean="0"/>
            <a:t> of the Beneficiary</a:t>
          </a:r>
          <a:endParaRPr lang="en-US" sz="2800" dirty="0"/>
        </a:p>
      </dgm:t>
    </dgm:pt>
    <dgm:pt modelId="{6B108B31-9C1B-4284-A67A-3E280599DE07}" type="parTrans" cxnId="{E8AFE059-510D-491B-82CB-95ED94C500CA}">
      <dgm:prSet/>
      <dgm:spPr/>
      <dgm:t>
        <a:bodyPr/>
        <a:lstStyle/>
        <a:p>
          <a:endParaRPr lang="en-US" sz="2800"/>
        </a:p>
      </dgm:t>
    </dgm:pt>
    <dgm:pt modelId="{13588AC1-1ADE-4B20-9D32-6ACE6A34B769}" type="sibTrans" cxnId="{E8AFE059-510D-491B-82CB-95ED94C500CA}">
      <dgm:prSet/>
      <dgm:spPr/>
      <dgm:t>
        <a:bodyPr/>
        <a:lstStyle/>
        <a:p>
          <a:endParaRPr lang="en-US" sz="2800"/>
        </a:p>
      </dgm:t>
    </dgm:pt>
    <dgm:pt modelId="{79F2F7BF-92FE-41E6-9F80-F055BCE5267B}">
      <dgm:prSet phldrT="[Text]" custT="1"/>
      <dgm:spPr/>
      <dgm:t>
        <a:bodyPr/>
        <a:lstStyle/>
        <a:p>
          <a:r>
            <a:rPr lang="en-US" sz="2800" b="1" dirty="0" smtClean="0"/>
            <a:t>Children</a:t>
          </a:r>
          <a:r>
            <a:rPr lang="en-US" sz="2800" dirty="0" smtClean="0"/>
            <a:t> of the Beneficiary</a:t>
          </a:r>
          <a:endParaRPr lang="en-US" sz="2800" dirty="0"/>
        </a:p>
      </dgm:t>
    </dgm:pt>
    <dgm:pt modelId="{5ACF760C-A149-4E4A-BA58-C02B6CA9AF2B}" type="parTrans" cxnId="{3CCDAF5B-6B8B-42F0-B283-E5E37763B03D}">
      <dgm:prSet/>
      <dgm:spPr/>
      <dgm:t>
        <a:bodyPr/>
        <a:lstStyle/>
        <a:p>
          <a:endParaRPr lang="en-US" sz="2800"/>
        </a:p>
      </dgm:t>
    </dgm:pt>
    <dgm:pt modelId="{F33FF040-F1D8-4371-B6B9-46078C24F0D1}" type="sibTrans" cxnId="{3CCDAF5B-6B8B-42F0-B283-E5E37763B03D}">
      <dgm:prSet/>
      <dgm:spPr/>
      <dgm:t>
        <a:bodyPr/>
        <a:lstStyle/>
        <a:p>
          <a:endParaRPr lang="en-US" sz="2800"/>
        </a:p>
      </dgm:t>
    </dgm:pt>
    <dgm:pt modelId="{54798C87-4584-46BA-8B2B-5729D3488A44}">
      <dgm:prSet phldrT="[Text]" custT="1"/>
      <dgm:spPr/>
      <dgm:t>
        <a:bodyPr/>
        <a:lstStyle/>
        <a:p>
          <a:r>
            <a:rPr lang="en-US" sz="2800" b="1" dirty="0" smtClean="0"/>
            <a:t>Employees</a:t>
          </a:r>
          <a:r>
            <a:rPr lang="en-US" sz="2800" dirty="0" smtClean="0"/>
            <a:t> of the Beneficiary</a:t>
          </a:r>
          <a:endParaRPr lang="en-US" sz="2800" dirty="0"/>
        </a:p>
      </dgm:t>
    </dgm:pt>
    <dgm:pt modelId="{E7EC26A2-0940-4264-9CA9-F07B21C1AE1F}" type="parTrans" cxnId="{B88AD548-68DF-48C8-B109-ABFC57C0A182}">
      <dgm:prSet/>
      <dgm:spPr/>
      <dgm:t>
        <a:bodyPr/>
        <a:lstStyle/>
        <a:p>
          <a:endParaRPr lang="en-US" sz="2800"/>
        </a:p>
      </dgm:t>
    </dgm:pt>
    <dgm:pt modelId="{2D7F6C5E-7893-4FE1-A39E-9BADB17BE46E}" type="sibTrans" cxnId="{B88AD548-68DF-48C8-B109-ABFC57C0A182}">
      <dgm:prSet/>
      <dgm:spPr/>
      <dgm:t>
        <a:bodyPr/>
        <a:lstStyle/>
        <a:p>
          <a:endParaRPr lang="en-US" sz="2800"/>
        </a:p>
      </dgm:t>
    </dgm:pt>
    <dgm:pt modelId="{AC17D0FA-FF66-47F0-80B5-4A21A8B119AA}">
      <dgm:prSet phldrT="[Text]" custT="1"/>
      <dgm:spPr/>
      <dgm:t>
        <a:bodyPr/>
        <a:lstStyle/>
        <a:p>
          <a:r>
            <a:rPr lang="en-US" sz="2800" b="1" dirty="0" smtClean="0"/>
            <a:t>Siblings</a:t>
          </a:r>
          <a:r>
            <a:rPr lang="en-US" sz="2800" b="0" dirty="0" smtClean="0"/>
            <a:t> who are Trustees of each other’s Trust</a:t>
          </a:r>
          <a:endParaRPr lang="en-US" sz="2800" b="1" dirty="0"/>
        </a:p>
      </dgm:t>
    </dgm:pt>
    <dgm:pt modelId="{A63B84BA-46B1-47B2-9110-97B45DEFA0E2}" type="parTrans" cxnId="{2F41655B-7E4B-462B-BD68-3E7E2BADA1B6}">
      <dgm:prSet/>
      <dgm:spPr/>
      <dgm:t>
        <a:bodyPr/>
        <a:lstStyle/>
        <a:p>
          <a:endParaRPr lang="en-US" sz="2800"/>
        </a:p>
      </dgm:t>
    </dgm:pt>
    <dgm:pt modelId="{174545D2-1CE3-40B7-A1FD-3A68E5B32481}" type="sibTrans" cxnId="{2F41655B-7E4B-462B-BD68-3E7E2BADA1B6}">
      <dgm:prSet/>
      <dgm:spPr/>
      <dgm:t>
        <a:bodyPr/>
        <a:lstStyle/>
        <a:p>
          <a:endParaRPr lang="en-US" sz="2800"/>
        </a:p>
      </dgm:t>
    </dgm:pt>
    <dgm:pt modelId="{79184ADF-4CD5-438F-A8BD-A077DD5420D4}" type="pres">
      <dgm:prSet presAssocID="{D1DC56A0-141F-4D1C-95D4-A35065011172}" presName="diagram" presStyleCnt="0">
        <dgm:presLayoutVars>
          <dgm:chMax val="1"/>
          <dgm:dir/>
          <dgm:animLvl val="ctr"/>
          <dgm:resizeHandles val="exact"/>
        </dgm:presLayoutVars>
      </dgm:prSet>
      <dgm:spPr/>
      <dgm:t>
        <a:bodyPr/>
        <a:lstStyle/>
        <a:p>
          <a:endParaRPr lang="en-US"/>
        </a:p>
      </dgm:t>
    </dgm:pt>
    <dgm:pt modelId="{CA663990-3865-469B-8AD8-EF30B0B0AB90}" type="pres">
      <dgm:prSet presAssocID="{D1DC56A0-141F-4D1C-95D4-A35065011172}" presName="matrix" presStyleCnt="0"/>
      <dgm:spPr/>
    </dgm:pt>
    <dgm:pt modelId="{4C61919D-48F5-4645-8CAE-6FA51D5B874B}" type="pres">
      <dgm:prSet presAssocID="{D1DC56A0-141F-4D1C-95D4-A35065011172}" presName="tile1" presStyleLbl="node1" presStyleIdx="0" presStyleCnt="4"/>
      <dgm:spPr/>
      <dgm:t>
        <a:bodyPr/>
        <a:lstStyle/>
        <a:p>
          <a:endParaRPr lang="en-US"/>
        </a:p>
      </dgm:t>
    </dgm:pt>
    <dgm:pt modelId="{CF8ABCD4-49EE-4B47-A648-519762FCE7BE}" type="pres">
      <dgm:prSet presAssocID="{D1DC56A0-141F-4D1C-95D4-A35065011172}" presName="tile1text" presStyleLbl="node1" presStyleIdx="0" presStyleCnt="4">
        <dgm:presLayoutVars>
          <dgm:chMax val="0"/>
          <dgm:chPref val="0"/>
          <dgm:bulletEnabled val="1"/>
        </dgm:presLayoutVars>
      </dgm:prSet>
      <dgm:spPr/>
      <dgm:t>
        <a:bodyPr/>
        <a:lstStyle/>
        <a:p>
          <a:endParaRPr lang="en-US"/>
        </a:p>
      </dgm:t>
    </dgm:pt>
    <dgm:pt modelId="{D7184EE8-89B0-47D7-BAB6-3DD351F81E9E}" type="pres">
      <dgm:prSet presAssocID="{D1DC56A0-141F-4D1C-95D4-A35065011172}" presName="tile2" presStyleLbl="node1" presStyleIdx="1" presStyleCnt="4"/>
      <dgm:spPr/>
      <dgm:t>
        <a:bodyPr/>
        <a:lstStyle/>
        <a:p>
          <a:endParaRPr lang="en-US"/>
        </a:p>
      </dgm:t>
    </dgm:pt>
    <dgm:pt modelId="{DF924BDA-BE9C-4E6A-8791-B9C5393E7316}" type="pres">
      <dgm:prSet presAssocID="{D1DC56A0-141F-4D1C-95D4-A35065011172}" presName="tile2text" presStyleLbl="node1" presStyleIdx="1" presStyleCnt="4">
        <dgm:presLayoutVars>
          <dgm:chMax val="0"/>
          <dgm:chPref val="0"/>
          <dgm:bulletEnabled val="1"/>
        </dgm:presLayoutVars>
      </dgm:prSet>
      <dgm:spPr/>
      <dgm:t>
        <a:bodyPr/>
        <a:lstStyle/>
        <a:p>
          <a:endParaRPr lang="en-US"/>
        </a:p>
      </dgm:t>
    </dgm:pt>
    <dgm:pt modelId="{516B7DEE-AA4F-4096-BDA8-9E2D755238EF}" type="pres">
      <dgm:prSet presAssocID="{D1DC56A0-141F-4D1C-95D4-A35065011172}" presName="tile3" presStyleLbl="node1" presStyleIdx="2" presStyleCnt="4"/>
      <dgm:spPr/>
      <dgm:t>
        <a:bodyPr/>
        <a:lstStyle/>
        <a:p>
          <a:endParaRPr lang="en-US"/>
        </a:p>
      </dgm:t>
    </dgm:pt>
    <dgm:pt modelId="{BA00416A-2753-451A-8C93-56763423D70C}" type="pres">
      <dgm:prSet presAssocID="{D1DC56A0-141F-4D1C-95D4-A35065011172}" presName="tile3text" presStyleLbl="node1" presStyleIdx="2" presStyleCnt="4">
        <dgm:presLayoutVars>
          <dgm:chMax val="0"/>
          <dgm:chPref val="0"/>
          <dgm:bulletEnabled val="1"/>
        </dgm:presLayoutVars>
      </dgm:prSet>
      <dgm:spPr/>
      <dgm:t>
        <a:bodyPr/>
        <a:lstStyle/>
        <a:p>
          <a:endParaRPr lang="en-US"/>
        </a:p>
      </dgm:t>
    </dgm:pt>
    <dgm:pt modelId="{7236075B-980B-4BE3-8ECA-910F2423093B}" type="pres">
      <dgm:prSet presAssocID="{D1DC56A0-141F-4D1C-95D4-A35065011172}" presName="tile4" presStyleLbl="node1" presStyleIdx="3" presStyleCnt="4"/>
      <dgm:spPr/>
      <dgm:t>
        <a:bodyPr/>
        <a:lstStyle/>
        <a:p>
          <a:endParaRPr lang="en-US"/>
        </a:p>
      </dgm:t>
    </dgm:pt>
    <dgm:pt modelId="{F8A95191-1E6A-4900-B586-503F6DCA4B99}" type="pres">
      <dgm:prSet presAssocID="{D1DC56A0-141F-4D1C-95D4-A35065011172}" presName="tile4text" presStyleLbl="node1" presStyleIdx="3" presStyleCnt="4">
        <dgm:presLayoutVars>
          <dgm:chMax val="0"/>
          <dgm:chPref val="0"/>
          <dgm:bulletEnabled val="1"/>
        </dgm:presLayoutVars>
      </dgm:prSet>
      <dgm:spPr/>
      <dgm:t>
        <a:bodyPr/>
        <a:lstStyle/>
        <a:p>
          <a:endParaRPr lang="en-US"/>
        </a:p>
      </dgm:t>
    </dgm:pt>
    <dgm:pt modelId="{BC71A1BC-F306-472F-B548-02ED00326ADB}" type="pres">
      <dgm:prSet presAssocID="{D1DC56A0-141F-4D1C-95D4-A35065011172}" presName="centerTile" presStyleLbl="fgShp" presStyleIdx="0" presStyleCnt="1" custScaleX="115105" custScaleY="130621" custLinFactNeighborX="617" custLinFactNeighborY="-9400">
        <dgm:presLayoutVars>
          <dgm:chMax val="0"/>
          <dgm:chPref val="0"/>
        </dgm:presLayoutVars>
      </dgm:prSet>
      <dgm:spPr/>
      <dgm:t>
        <a:bodyPr/>
        <a:lstStyle/>
        <a:p>
          <a:endParaRPr lang="en-US"/>
        </a:p>
      </dgm:t>
    </dgm:pt>
  </dgm:ptLst>
  <dgm:cxnLst>
    <dgm:cxn modelId="{45CF238B-CB93-48D0-A2CD-75EEF51BA9AB}" type="presOf" srcId="{25017BEC-D603-4AF4-B095-E925A150A405}" destId="{CF8ABCD4-49EE-4B47-A648-519762FCE7BE}" srcOrd="1" destOrd="0" presId="urn:microsoft.com/office/officeart/2005/8/layout/matrix1"/>
    <dgm:cxn modelId="{3080E54E-8349-44F6-97BB-BA51C5E73DB7}" type="presOf" srcId="{6D150CCA-17E0-4753-89CE-B4220D26F313}" destId="{BC71A1BC-F306-472F-B548-02ED00326ADB}" srcOrd="0" destOrd="0" presId="urn:microsoft.com/office/officeart/2005/8/layout/matrix1"/>
    <dgm:cxn modelId="{9714EDEF-B6B7-43E1-9EB6-1C88E30FE3E3}" type="presOf" srcId="{AC17D0FA-FF66-47F0-80B5-4A21A8B119AA}" destId="{7236075B-980B-4BE3-8ECA-910F2423093B}" srcOrd="0" destOrd="0" presId="urn:microsoft.com/office/officeart/2005/8/layout/matrix1"/>
    <dgm:cxn modelId="{409C62B9-F410-4645-B7BD-68D89E5404C4}" type="presOf" srcId="{25017BEC-D603-4AF4-B095-E925A150A405}" destId="{4C61919D-48F5-4645-8CAE-6FA51D5B874B}" srcOrd="0" destOrd="0" presId="urn:microsoft.com/office/officeart/2005/8/layout/matrix1"/>
    <dgm:cxn modelId="{B88AD548-68DF-48C8-B109-ABFC57C0A182}" srcId="{6D150CCA-17E0-4753-89CE-B4220D26F313}" destId="{54798C87-4584-46BA-8B2B-5729D3488A44}" srcOrd="2" destOrd="0" parTransId="{E7EC26A2-0940-4264-9CA9-F07B21C1AE1F}" sibTransId="{2D7F6C5E-7893-4FE1-A39E-9BADB17BE46E}"/>
    <dgm:cxn modelId="{CD56E8C2-505D-40D1-A955-A7370CA7D48A}" type="presOf" srcId="{79F2F7BF-92FE-41E6-9F80-F055BCE5267B}" destId="{D7184EE8-89B0-47D7-BAB6-3DD351F81E9E}" srcOrd="0" destOrd="0" presId="urn:microsoft.com/office/officeart/2005/8/layout/matrix1"/>
    <dgm:cxn modelId="{110F49A2-52D9-4468-99AD-4EDA212C442C}" type="presOf" srcId="{54798C87-4584-46BA-8B2B-5729D3488A44}" destId="{BA00416A-2753-451A-8C93-56763423D70C}" srcOrd="1" destOrd="0" presId="urn:microsoft.com/office/officeart/2005/8/layout/matrix1"/>
    <dgm:cxn modelId="{3EC4455C-A292-4996-AEB7-84D55454AEC4}" srcId="{D1DC56A0-141F-4D1C-95D4-A35065011172}" destId="{6D150CCA-17E0-4753-89CE-B4220D26F313}" srcOrd="0" destOrd="0" parTransId="{E571E3B3-23DA-4A5B-9401-4B491DD9FEE9}" sibTransId="{5E1A7D96-0A80-4401-929F-212F7E0E5854}"/>
    <dgm:cxn modelId="{2F41655B-7E4B-462B-BD68-3E7E2BADA1B6}" srcId="{6D150CCA-17E0-4753-89CE-B4220D26F313}" destId="{AC17D0FA-FF66-47F0-80B5-4A21A8B119AA}" srcOrd="3" destOrd="0" parTransId="{A63B84BA-46B1-47B2-9110-97B45DEFA0E2}" sibTransId="{174545D2-1CE3-40B7-A1FD-3A68E5B32481}"/>
    <dgm:cxn modelId="{E8AFE059-510D-491B-82CB-95ED94C500CA}" srcId="{6D150CCA-17E0-4753-89CE-B4220D26F313}" destId="{25017BEC-D603-4AF4-B095-E925A150A405}" srcOrd="0" destOrd="0" parTransId="{6B108B31-9C1B-4284-A67A-3E280599DE07}" sibTransId="{13588AC1-1ADE-4B20-9D32-6ACE6A34B769}"/>
    <dgm:cxn modelId="{B8E180DA-A0BA-46CD-A701-BC757897504D}" type="presOf" srcId="{AC17D0FA-FF66-47F0-80B5-4A21A8B119AA}" destId="{F8A95191-1E6A-4900-B586-503F6DCA4B99}" srcOrd="1" destOrd="0" presId="urn:microsoft.com/office/officeart/2005/8/layout/matrix1"/>
    <dgm:cxn modelId="{B8C43B18-6D45-41FB-A9DC-450842C4D197}" type="presOf" srcId="{54798C87-4584-46BA-8B2B-5729D3488A44}" destId="{516B7DEE-AA4F-4096-BDA8-9E2D755238EF}" srcOrd="0" destOrd="0" presId="urn:microsoft.com/office/officeart/2005/8/layout/matrix1"/>
    <dgm:cxn modelId="{3CCDAF5B-6B8B-42F0-B283-E5E37763B03D}" srcId="{6D150CCA-17E0-4753-89CE-B4220D26F313}" destId="{79F2F7BF-92FE-41E6-9F80-F055BCE5267B}" srcOrd="1" destOrd="0" parTransId="{5ACF760C-A149-4E4A-BA58-C02B6CA9AF2B}" sibTransId="{F33FF040-F1D8-4371-B6B9-46078C24F0D1}"/>
    <dgm:cxn modelId="{7D0D3567-1562-44C2-8C79-B3484AEFEDA0}" type="presOf" srcId="{D1DC56A0-141F-4D1C-95D4-A35065011172}" destId="{79184ADF-4CD5-438F-A8BD-A077DD5420D4}" srcOrd="0" destOrd="0" presId="urn:microsoft.com/office/officeart/2005/8/layout/matrix1"/>
    <dgm:cxn modelId="{606D2AF3-721A-43BF-9EC7-B78CD7034195}" type="presOf" srcId="{79F2F7BF-92FE-41E6-9F80-F055BCE5267B}" destId="{DF924BDA-BE9C-4E6A-8791-B9C5393E7316}" srcOrd="1" destOrd="0" presId="urn:microsoft.com/office/officeart/2005/8/layout/matrix1"/>
    <dgm:cxn modelId="{7F5A031A-A84A-4172-B4E5-D29C661A3571}" type="presParOf" srcId="{79184ADF-4CD5-438F-A8BD-A077DD5420D4}" destId="{CA663990-3865-469B-8AD8-EF30B0B0AB90}" srcOrd="0" destOrd="0" presId="urn:microsoft.com/office/officeart/2005/8/layout/matrix1"/>
    <dgm:cxn modelId="{9586188D-DB2C-4D8E-A202-78DC4638DB7F}" type="presParOf" srcId="{CA663990-3865-469B-8AD8-EF30B0B0AB90}" destId="{4C61919D-48F5-4645-8CAE-6FA51D5B874B}" srcOrd="0" destOrd="0" presId="urn:microsoft.com/office/officeart/2005/8/layout/matrix1"/>
    <dgm:cxn modelId="{55A1CBA0-EFBE-4F5F-ADC2-66928B5C8AD3}" type="presParOf" srcId="{CA663990-3865-469B-8AD8-EF30B0B0AB90}" destId="{CF8ABCD4-49EE-4B47-A648-519762FCE7BE}" srcOrd="1" destOrd="0" presId="urn:microsoft.com/office/officeart/2005/8/layout/matrix1"/>
    <dgm:cxn modelId="{65B77ED4-808F-4CB1-A444-C8E229C4DE27}" type="presParOf" srcId="{CA663990-3865-469B-8AD8-EF30B0B0AB90}" destId="{D7184EE8-89B0-47D7-BAB6-3DD351F81E9E}" srcOrd="2" destOrd="0" presId="urn:microsoft.com/office/officeart/2005/8/layout/matrix1"/>
    <dgm:cxn modelId="{2C7CC692-25F1-49D5-9640-B3921DA8D31D}" type="presParOf" srcId="{CA663990-3865-469B-8AD8-EF30B0B0AB90}" destId="{DF924BDA-BE9C-4E6A-8791-B9C5393E7316}" srcOrd="3" destOrd="0" presId="urn:microsoft.com/office/officeart/2005/8/layout/matrix1"/>
    <dgm:cxn modelId="{DDB759C8-A97E-4A53-90BD-61AE8DFD91C7}" type="presParOf" srcId="{CA663990-3865-469B-8AD8-EF30B0B0AB90}" destId="{516B7DEE-AA4F-4096-BDA8-9E2D755238EF}" srcOrd="4" destOrd="0" presId="urn:microsoft.com/office/officeart/2005/8/layout/matrix1"/>
    <dgm:cxn modelId="{514043DA-4D2E-4262-9043-F14C61717E5B}" type="presParOf" srcId="{CA663990-3865-469B-8AD8-EF30B0B0AB90}" destId="{BA00416A-2753-451A-8C93-56763423D70C}" srcOrd="5" destOrd="0" presId="urn:microsoft.com/office/officeart/2005/8/layout/matrix1"/>
    <dgm:cxn modelId="{84208D77-AD69-4E4A-8EC8-688629D84000}" type="presParOf" srcId="{CA663990-3865-469B-8AD8-EF30B0B0AB90}" destId="{7236075B-980B-4BE3-8ECA-910F2423093B}" srcOrd="6" destOrd="0" presId="urn:microsoft.com/office/officeart/2005/8/layout/matrix1"/>
    <dgm:cxn modelId="{53B4E212-A06D-4B4B-9180-CC71BA40D2CD}" type="presParOf" srcId="{CA663990-3865-469B-8AD8-EF30B0B0AB90}" destId="{F8A95191-1E6A-4900-B586-503F6DCA4B99}" srcOrd="7" destOrd="0" presId="urn:microsoft.com/office/officeart/2005/8/layout/matrix1"/>
    <dgm:cxn modelId="{BD352A91-AA2E-46CF-AB4B-75961E415BB6}" type="presParOf" srcId="{79184ADF-4CD5-438F-A8BD-A077DD5420D4}" destId="{BC71A1BC-F306-472F-B548-02ED00326AD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CC44EF-2D2B-4DF3-998C-15DCB0ED6C91}" type="doc">
      <dgm:prSet loTypeId="urn:microsoft.com/office/officeart/2005/8/layout/StepDownProcess" loCatId="process" qsTypeId="urn:microsoft.com/office/officeart/2005/8/quickstyle/simple3" qsCatId="simple" csTypeId="urn:microsoft.com/office/officeart/2005/8/colors/accent1_2" csCatId="accent1" phldr="1"/>
      <dgm:spPr/>
      <dgm:t>
        <a:bodyPr/>
        <a:lstStyle/>
        <a:p>
          <a:endParaRPr lang="en-US"/>
        </a:p>
      </dgm:t>
    </dgm:pt>
    <dgm:pt modelId="{8D45BB7A-3D7D-46B9-8FE5-667FF7D37C0D}">
      <dgm:prSet phldrT="[Text]"/>
      <dgm:spPr/>
      <dgm:t>
        <a:bodyPr/>
        <a:lstStyle/>
        <a:p>
          <a:r>
            <a:rPr lang="en-US" dirty="0" smtClean="0"/>
            <a:t>Transfers Between Spouses</a:t>
          </a:r>
          <a:endParaRPr lang="en-US" dirty="0"/>
        </a:p>
      </dgm:t>
    </dgm:pt>
    <dgm:pt modelId="{F3762E68-E7EB-45C1-BF84-9784323CD98D}" type="parTrans" cxnId="{EE019D8C-7D93-4A0F-B036-63C2572939ED}">
      <dgm:prSet/>
      <dgm:spPr/>
      <dgm:t>
        <a:bodyPr/>
        <a:lstStyle/>
        <a:p>
          <a:endParaRPr lang="en-US"/>
        </a:p>
      </dgm:t>
    </dgm:pt>
    <dgm:pt modelId="{E714F57F-1CA7-4584-B93D-71E76865FF7E}" type="sibTrans" cxnId="{EE019D8C-7D93-4A0F-B036-63C2572939ED}">
      <dgm:prSet/>
      <dgm:spPr/>
      <dgm:t>
        <a:bodyPr/>
        <a:lstStyle/>
        <a:p>
          <a:endParaRPr lang="en-US"/>
        </a:p>
      </dgm:t>
    </dgm:pt>
    <dgm:pt modelId="{5EEB8F04-818B-40C4-B55A-1B669716D126}">
      <dgm:prSet phldrT="[Text]"/>
      <dgm:spPr/>
      <dgm:t>
        <a:bodyPr/>
        <a:lstStyle/>
        <a:p>
          <a:pPr algn="l"/>
          <a:r>
            <a:rPr lang="en-US" dirty="0" smtClean="0"/>
            <a:t>A spouse may transfer and unlimited amount of money to the other spouse both in life and in death</a:t>
          </a:r>
          <a:endParaRPr lang="en-US" dirty="0"/>
        </a:p>
      </dgm:t>
    </dgm:pt>
    <dgm:pt modelId="{7330520A-36B6-4B0D-8C5F-99E8980EC18B}" type="parTrans" cxnId="{BD63BC60-8252-4FFB-93C6-0499CA491479}">
      <dgm:prSet/>
      <dgm:spPr/>
      <dgm:t>
        <a:bodyPr/>
        <a:lstStyle/>
        <a:p>
          <a:endParaRPr lang="en-US"/>
        </a:p>
      </dgm:t>
    </dgm:pt>
    <dgm:pt modelId="{6BBDD5E8-5FFF-43CA-B409-AEA5E764444F}" type="sibTrans" cxnId="{BD63BC60-8252-4FFB-93C6-0499CA491479}">
      <dgm:prSet/>
      <dgm:spPr/>
      <dgm:t>
        <a:bodyPr/>
        <a:lstStyle/>
        <a:p>
          <a:endParaRPr lang="en-US"/>
        </a:p>
      </dgm:t>
    </dgm:pt>
    <dgm:pt modelId="{E034FC22-BC89-41FF-98D0-8788F2DA3B40}">
      <dgm:prSet phldrT="[Text]"/>
      <dgm:spPr/>
      <dgm:t>
        <a:bodyPr/>
        <a:lstStyle/>
        <a:p>
          <a:r>
            <a:rPr lang="en-US" dirty="0" smtClean="0"/>
            <a:t>Any US Person’s Health and Education Expenses</a:t>
          </a:r>
          <a:endParaRPr lang="en-US" dirty="0"/>
        </a:p>
      </dgm:t>
    </dgm:pt>
    <dgm:pt modelId="{5D472EE8-8EA0-4C2C-A60D-EC28AF3A596D}" type="parTrans" cxnId="{CDCCCEBE-0D30-40C6-A848-90758E25FE7F}">
      <dgm:prSet/>
      <dgm:spPr/>
      <dgm:t>
        <a:bodyPr/>
        <a:lstStyle/>
        <a:p>
          <a:endParaRPr lang="en-US"/>
        </a:p>
      </dgm:t>
    </dgm:pt>
    <dgm:pt modelId="{FE9D4A6E-101F-4BCB-9DED-DFC8E6A78201}" type="sibTrans" cxnId="{CDCCCEBE-0D30-40C6-A848-90758E25FE7F}">
      <dgm:prSet/>
      <dgm:spPr/>
      <dgm:t>
        <a:bodyPr/>
        <a:lstStyle/>
        <a:p>
          <a:endParaRPr lang="en-US"/>
        </a:p>
      </dgm:t>
    </dgm:pt>
    <dgm:pt modelId="{126B19A9-622B-4352-ABE1-DDDE97B67BC0}">
      <dgm:prSet phldrT="[Text]"/>
      <dgm:spPr/>
      <dgm:t>
        <a:bodyPr/>
        <a:lstStyle/>
        <a:p>
          <a:r>
            <a:rPr lang="en-US" dirty="0" smtClean="0"/>
            <a:t>The expenses must be paid directly to the health care of educational institution</a:t>
          </a:r>
          <a:endParaRPr lang="en-US" dirty="0"/>
        </a:p>
      </dgm:t>
    </dgm:pt>
    <dgm:pt modelId="{81804771-68C4-49C6-BB37-587A80D4218A}" type="parTrans" cxnId="{E14BE5B4-30AA-4F49-A419-62877F7A9641}">
      <dgm:prSet/>
      <dgm:spPr/>
      <dgm:t>
        <a:bodyPr/>
        <a:lstStyle/>
        <a:p>
          <a:endParaRPr lang="en-US"/>
        </a:p>
      </dgm:t>
    </dgm:pt>
    <dgm:pt modelId="{CEA68CFA-DAD9-418A-98A3-BAFD2BA8AC9C}" type="sibTrans" cxnId="{E14BE5B4-30AA-4F49-A419-62877F7A9641}">
      <dgm:prSet/>
      <dgm:spPr/>
      <dgm:t>
        <a:bodyPr/>
        <a:lstStyle/>
        <a:p>
          <a:endParaRPr lang="en-US"/>
        </a:p>
      </dgm:t>
    </dgm:pt>
    <dgm:pt modelId="{026B5E02-DCF3-4883-B0DA-26F8D0AC21B6}">
      <dgm:prSet phldrT="[Text]"/>
      <dgm:spPr/>
      <dgm:t>
        <a:bodyPr/>
        <a:lstStyle/>
        <a:p>
          <a:r>
            <a:rPr lang="en-US" dirty="0" smtClean="0"/>
            <a:t>The Annual Exclusion</a:t>
          </a:r>
          <a:endParaRPr lang="en-US" dirty="0"/>
        </a:p>
      </dgm:t>
    </dgm:pt>
    <dgm:pt modelId="{9367C127-A2EB-49C1-8E67-1992D54CBAE4}" type="parTrans" cxnId="{034BF79A-344E-4E30-8643-AE84997ECDA3}">
      <dgm:prSet/>
      <dgm:spPr/>
      <dgm:t>
        <a:bodyPr/>
        <a:lstStyle/>
        <a:p>
          <a:endParaRPr lang="en-US"/>
        </a:p>
      </dgm:t>
    </dgm:pt>
    <dgm:pt modelId="{98F04904-564F-4039-9C17-2070857148EB}" type="sibTrans" cxnId="{034BF79A-344E-4E30-8643-AE84997ECDA3}">
      <dgm:prSet/>
      <dgm:spPr/>
      <dgm:t>
        <a:bodyPr/>
        <a:lstStyle/>
        <a:p>
          <a:endParaRPr lang="en-US"/>
        </a:p>
      </dgm:t>
    </dgm:pt>
    <dgm:pt modelId="{90550743-2A7D-4EA6-9DA3-312B3F3B3A02}">
      <dgm:prSet phldrT="[Text]"/>
      <dgm:spPr/>
      <dgm:t>
        <a:bodyPr/>
        <a:lstStyle/>
        <a:p>
          <a:r>
            <a:rPr lang="en-US" dirty="0" smtClean="0"/>
            <a:t>Gifts of $13,000 (in 2011) can be given to any and every US Person every year</a:t>
          </a:r>
          <a:endParaRPr lang="en-US" dirty="0"/>
        </a:p>
      </dgm:t>
    </dgm:pt>
    <dgm:pt modelId="{CC70758F-090A-4220-90AA-B1E1FF123E97}" type="parTrans" cxnId="{16D024AE-FCFE-4275-82AA-B30EF8451FC9}">
      <dgm:prSet/>
      <dgm:spPr/>
      <dgm:t>
        <a:bodyPr/>
        <a:lstStyle/>
        <a:p>
          <a:endParaRPr lang="en-US"/>
        </a:p>
      </dgm:t>
    </dgm:pt>
    <dgm:pt modelId="{94AE3B8B-C81E-4FCA-8391-8F6117BAE8F7}" type="sibTrans" cxnId="{16D024AE-FCFE-4275-82AA-B30EF8451FC9}">
      <dgm:prSet/>
      <dgm:spPr/>
      <dgm:t>
        <a:bodyPr/>
        <a:lstStyle/>
        <a:p>
          <a:endParaRPr lang="en-US"/>
        </a:p>
      </dgm:t>
    </dgm:pt>
    <dgm:pt modelId="{E46761B6-F9F5-4D21-ADA6-30E01DACDA33}">
      <dgm:prSet phldrT="[Text]"/>
      <dgm:spPr/>
      <dgm:t>
        <a:bodyPr/>
        <a:lstStyle/>
        <a:p>
          <a:r>
            <a:rPr lang="en-US" dirty="0" smtClean="0"/>
            <a:t>I.e. paying a student loan company is a taxable event </a:t>
          </a:r>
          <a:endParaRPr lang="en-US" dirty="0"/>
        </a:p>
      </dgm:t>
    </dgm:pt>
    <dgm:pt modelId="{197CF74A-BEA5-4409-B6E0-B17BFFB939E8}" type="parTrans" cxnId="{DD2932A1-CEE3-4EB3-8913-BB87664AF657}">
      <dgm:prSet/>
      <dgm:spPr/>
    </dgm:pt>
    <dgm:pt modelId="{ECEB85EA-3D05-4254-B644-1BAAA7FB6CD9}" type="sibTrans" cxnId="{DD2932A1-CEE3-4EB3-8913-BB87664AF657}">
      <dgm:prSet/>
      <dgm:spPr/>
    </dgm:pt>
    <dgm:pt modelId="{F93B26B0-9363-4018-95DF-B9CA5E87CC07}" type="pres">
      <dgm:prSet presAssocID="{DCCC44EF-2D2B-4DF3-998C-15DCB0ED6C91}" presName="rootnode" presStyleCnt="0">
        <dgm:presLayoutVars>
          <dgm:chMax/>
          <dgm:chPref/>
          <dgm:dir/>
          <dgm:animLvl val="lvl"/>
        </dgm:presLayoutVars>
      </dgm:prSet>
      <dgm:spPr/>
      <dgm:t>
        <a:bodyPr/>
        <a:lstStyle/>
        <a:p>
          <a:endParaRPr lang="en-US"/>
        </a:p>
      </dgm:t>
    </dgm:pt>
    <dgm:pt modelId="{3073BF49-B744-43AB-BC70-386A692467A1}" type="pres">
      <dgm:prSet presAssocID="{8D45BB7A-3D7D-46B9-8FE5-667FF7D37C0D}" presName="composite" presStyleCnt="0"/>
      <dgm:spPr/>
    </dgm:pt>
    <dgm:pt modelId="{F31B8DA3-37AB-4F77-A51E-B3B542C400C0}" type="pres">
      <dgm:prSet presAssocID="{8D45BB7A-3D7D-46B9-8FE5-667FF7D37C0D}" presName="bentUpArrow1" presStyleLbl="alignImgPlace1" presStyleIdx="0" presStyleCnt="2"/>
      <dgm:spPr/>
    </dgm:pt>
    <dgm:pt modelId="{75A194B7-C929-4A04-AF72-512CD0613AE6}" type="pres">
      <dgm:prSet presAssocID="{8D45BB7A-3D7D-46B9-8FE5-667FF7D37C0D}" presName="ParentText" presStyleLbl="node1" presStyleIdx="0" presStyleCnt="3">
        <dgm:presLayoutVars>
          <dgm:chMax val="1"/>
          <dgm:chPref val="1"/>
          <dgm:bulletEnabled val="1"/>
        </dgm:presLayoutVars>
      </dgm:prSet>
      <dgm:spPr/>
      <dgm:t>
        <a:bodyPr/>
        <a:lstStyle/>
        <a:p>
          <a:endParaRPr lang="en-US"/>
        </a:p>
      </dgm:t>
    </dgm:pt>
    <dgm:pt modelId="{5B41A1AD-1239-46C8-9054-059FC41235A1}" type="pres">
      <dgm:prSet presAssocID="{8D45BB7A-3D7D-46B9-8FE5-667FF7D37C0D}" presName="ChildText" presStyleLbl="revTx" presStyleIdx="0" presStyleCnt="3" custScaleX="148501" custLinFactNeighborX="24806" custLinFactNeighborY="4513">
        <dgm:presLayoutVars>
          <dgm:chMax val="0"/>
          <dgm:chPref val="0"/>
          <dgm:bulletEnabled val="1"/>
        </dgm:presLayoutVars>
      </dgm:prSet>
      <dgm:spPr/>
      <dgm:t>
        <a:bodyPr/>
        <a:lstStyle/>
        <a:p>
          <a:endParaRPr lang="en-US"/>
        </a:p>
      </dgm:t>
    </dgm:pt>
    <dgm:pt modelId="{E3E8A180-0A09-45D2-B39E-F354FED87560}" type="pres">
      <dgm:prSet presAssocID="{E714F57F-1CA7-4584-B93D-71E76865FF7E}" presName="sibTrans" presStyleCnt="0"/>
      <dgm:spPr/>
    </dgm:pt>
    <dgm:pt modelId="{4AFBF4E3-2A5A-4DCC-B18F-9D032CAADFC2}" type="pres">
      <dgm:prSet presAssocID="{E034FC22-BC89-41FF-98D0-8788F2DA3B40}" presName="composite" presStyleCnt="0"/>
      <dgm:spPr/>
    </dgm:pt>
    <dgm:pt modelId="{E58F78DA-AC55-4655-890F-42106F71C9D6}" type="pres">
      <dgm:prSet presAssocID="{E034FC22-BC89-41FF-98D0-8788F2DA3B40}" presName="bentUpArrow1" presStyleLbl="alignImgPlace1" presStyleIdx="1" presStyleCnt="2"/>
      <dgm:spPr/>
    </dgm:pt>
    <dgm:pt modelId="{2F1984C7-7C45-4455-921A-50E861ABBD73}" type="pres">
      <dgm:prSet presAssocID="{E034FC22-BC89-41FF-98D0-8788F2DA3B40}" presName="ParentText" presStyleLbl="node1" presStyleIdx="1" presStyleCnt="3">
        <dgm:presLayoutVars>
          <dgm:chMax val="1"/>
          <dgm:chPref val="1"/>
          <dgm:bulletEnabled val="1"/>
        </dgm:presLayoutVars>
      </dgm:prSet>
      <dgm:spPr/>
      <dgm:t>
        <a:bodyPr/>
        <a:lstStyle/>
        <a:p>
          <a:endParaRPr lang="en-US"/>
        </a:p>
      </dgm:t>
    </dgm:pt>
    <dgm:pt modelId="{CFD1F6A1-8C70-46F3-9DF7-313AADD56BF7}" type="pres">
      <dgm:prSet presAssocID="{E034FC22-BC89-41FF-98D0-8788F2DA3B40}" presName="ChildText" presStyleLbl="revTx" presStyleIdx="1" presStyleCnt="3" custScaleX="171844" custLinFactNeighborX="36509" custLinFactNeighborY="2230">
        <dgm:presLayoutVars>
          <dgm:chMax val="0"/>
          <dgm:chPref val="0"/>
          <dgm:bulletEnabled val="1"/>
        </dgm:presLayoutVars>
      </dgm:prSet>
      <dgm:spPr/>
      <dgm:t>
        <a:bodyPr/>
        <a:lstStyle/>
        <a:p>
          <a:endParaRPr lang="en-US"/>
        </a:p>
      </dgm:t>
    </dgm:pt>
    <dgm:pt modelId="{1E071C47-BEE6-444B-B074-256747AA3158}" type="pres">
      <dgm:prSet presAssocID="{FE9D4A6E-101F-4BCB-9DED-DFC8E6A78201}" presName="sibTrans" presStyleCnt="0"/>
      <dgm:spPr/>
    </dgm:pt>
    <dgm:pt modelId="{B6D181FD-32F7-4E5E-A12C-E9CCC87E80BB}" type="pres">
      <dgm:prSet presAssocID="{026B5E02-DCF3-4883-B0DA-26F8D0AC21B6}" presName="composite" presStyleCnt="0"/>
      <dgm:spPr/>
    </dgm:pt>
    <dgm:pt modelId="{1711FC90-D8D7-4E5B-8618-56151E7D4DAE}" type="pres">
      <dgm:prSet presAssocID="{026B5E02-DCF3-4883-B0DA-26F8D0AC21B6}" presName="ParentText" presStyleLbl="node1" presStyleIdx="2" presStyleCnt="3">
        <dgm:presLayoutVars>
          <dgm:chMax val="1"/>
          <dgm:chPref val="1"/>
          <dgm:bulletEnabled val="1"/>
        </dgm:presLayoutVars>
      </dgm:prSet>
      <dgm:spPr/>
      <dgm:t>
        <a:bodyPr/>
        <a:lstStyle/>
        <a:p>
          <a:endParaRPr lang="en-US"/>
        </a:p>
      </dgm:t>
    </dgm:pt>
    <dgm:pt modelId="{9863EFE4-E81B-4765-AE6A-28C62AD0996B}" type="pres">
      <dgm:prSet presAssocID="{026B5E02-DCF3-4883-B0DA-26F8D0AC21B6}" presName="FinalChildText" presStyleLbl="revTx" presStyleIdx="2" presStyleCnt="3">
        <dgm:presLayoutVars>
          <dgm:chMax val="0"/>
          <dgm:chPref val="0"/>
          <dgm:bulletEnabled val="1"/>
        </dgm:presLayoutVars>
      </dgm:prSet>
      <dgm:spPr/>
      <dgm:t>
        <a:bodyPr/>
        <a:lstStyle/>
        <a:p>
          <a:endParaRPr lang="en-US"/>
        </a:p>
      </dgm:t>
    </dgm:pt>
  </dgm:ptLst>
  <dgm:cxnLst>
    <dgm:cxn modelId="{341227D2-852B-41C5-8EAC-8F124E06AD84}" type="presOf" srcId="{026B5E02-DCF3-4883-B0DA-26F8D0AC21B6}" destId="{1711FC90-D8D7-4E5B-8618-56151E7D4DAE}" srcOrd="0" destOrd="0" presId="urn:microsoft.com/office/officeart/2005/8/layout/StepDownProcess"/>
    <dgm:cxn modelId="{DD2932A1-CEE3-4EB3-8913-BB87664AF657}" srcId="{E034FC22-BC89-41FF-98D0-8788F2DA3B40}" destId="{E46761B6-F9F5-4D21-ADA6-30E01DACDA33}" srcOrd="1" destOrd="0" parTransId="{197CF74A-BEA5-4409-B6E0-B17BFFB939E8}" sibTransId="{ECEB85EA-3D05-4254-B644-1BAAA7FB6CD9}"/>
    <dgm:cxn modelId="{6C3B67F9-B25A-4FAB-A258-C0310DD9CEE6}" type="presOf" srcId="{90550743-2A7D-4EA6-9DA3-312B3F3B3A02}" destId="{9863EFE4-E81B-4765-AE6A-28C62AD0996B}" srcOrd="0" destOrd="0" presId="urn:microsoft.com/office/officeart/2005/8/layout/StepDownProcess"/>
    <dgm:cxn modelId="{034BF79A-344E-4E30-8643-AE84997ECDA3}" srcId="{DCCC44EF-2D2B-4DF3-998C-15DCB0ED6C91}" destId="{026B5E02-DCF3-4883-B0DA-26F8D0AC21B6}" srcOrd="2" destOrd="0" parTransId="{9367C127-A2EB-49C1-8E67-1992D54CBAE4}" sibTransId="{98F04904-564F-4039-9C17-2070857148EB}"/>
    <dgm:cxn modelId="{BD63BC60-8252-4FFB-93C6-0499CA491479}" srcId="{8D45BB7A-3D7D-46B9-8FE5-667FF7D37C0D}" destId="{5EEB8F04-818B-40C4-B55A-1B669716D126}" srcOrd="0" destOrd="0" parTransId="{7330520A-36B6-4B0D-8C5F-99E8980EC18B}" sibTransId="{6BBDD5E8-5FFF-43CA-B409-AEA5E764444F}"/>
    <dgm:cxn modelId="{923F8788-CED7-4565-8405-96F323574363}" type="presOf" srcId="{DCCC44EF-2D2B-4DF3-998C-15DCB0ED6C91}" destId="{F93B26B0-9363-4018-95DF-B9CA5E87CC07}" srcOrd="0" destOrd="0" presId="urn:microsoft.com/office/officeart/2005/8/layout/StepDownProcess"/>
    <dgm:cxn modelId="{16D024AE-FCFE-4275-82AA-B30EF8451FC9}" srcId="{026B5E02-DCF3-4883-B0DA-26F8D0AC21B6}" destId="{90550743-2A7D-4EA6-9DA3-312B3F3B3A02}" srcOrd="0" destOrd="0" parTransId="{CC70758F-090A-4220-90AA-B1E1FF123E97}" sibTransId="{94AE3B8B-C81E-4FCA-8391-8F6117BAE8F7}"/>
    <dgm:cxn modelId="{E14BE5B4-30AA-4F49-A419-62877F7A9641}" srcId="{E034FC22-BC89-41FF-98D0-8788F2DA3B40}" destId="{126B19A9-622B-4352-ABE1-DDDE97B67BC0}" srcOrd="0" destOrd="0" parTransId="{81804771-68C4-49C6-BB37-587A80D4218A}" sibTransId="{CEA68CFA-DAD9-418A-98A3-BAFD2BA8AC9C}"/>
    <dgm:cxn modelId="{9E59608B-FC5B-4636-9E83-8620F20A0247}" type="presOf" srcId="{E034FC22-BC89-41FF-98D0-8788F2DA3B40}" destId="{2F1984C7-7C45-4455-921A-50E861ABBD73}" srcOrd="0" destOrd="0" presId="urn:microsoft.com/office/officeart/2005/8/layout/StepDownProcess"/>
    <dgm:cxn modelId="{CDCCCEBE-0D30-40C6-A848-90758E25FE7F}" srcId="{DCCC44EF-2D2B-4DF3-998C-15DCB0ED6C91}" destId="{E034FC22-BC89-41FF-98D0-8788F2DA3B40}" srcOrd="1" destOrd="0" parTransId="{5D472EE8-8EA0-4C2C-A60D-EC28AF3A596D}" sibTransId="{FE9D4A6E-101F-4BCB-9DED-DFC8E6A78201}"/>
    <dgm:cxn modelId="{C9F230A4-9A97-4FB2-A84A-37416283EB76}" type="presOf" srcId="{8D45BB7A-3D7D-46B9-8FE5-667FF7D37C0D}" destId="{75A194B7-C929-4A04-AF72-512CD0613AE6}" srcOrd="0" destOrd="0" presId="urn:microsoft.com/office/officeart/2005/8/layout/StepDownProcess"/>
    <dgm:cxn modelId="{EE019D8C-7D93-4A0F-B036-63C2572939ED}" srcId="{DCCC44EF-2D2B-4DF3-998C-15DCB0ED6C91}" destId="{8D45BB7A-3D7D-46B9-8FE5-667FF7D37C0D}" srcOrd="0" destOrd="0" parTransId="{F3762E68-E7EB-45C1-BF84-9784323CD98D}" sibTransId="{E714F57F-1CA7-4584-B93D-71E76865FF7E}"/>
    <dgm:cxn modelId="{F0178163-7658-4075-8F2E-E8E0296E44F2}" type="presOf" srcId="{126B19A9-622B-4352-ABE1-DDDE97B67BC0}" destId="{CFD1F6A1-8C70-46F3-9DF7-313AADD56BF7}" srcOrd="0" destOrd="0" presId="urn:microsoft.com/office/officeart/2005/8/layout/StepDownProcess"/>
    <dgm:cxn modelId="{2115AD59-807D-416A-A0E3-3BC65B4616FC}" type="presOf" srcId="{5EEB8F04-818B-40C4-B55A-1B669716D126}" destId="{5B41A1AD-1239-46C8-9054-059FC41235A1}" srcOrd="0" destOrd="0" presId="urn:microsoft.com/office/officeart/2005/8/layout/StepDownProcess"/>
    <dgm:cxn modelId="{F565EBAA-2D7F-4CA0-A95C-2332E6BCA8C6}" type="presOf" srcId="{E46761B6-F9F5-4D21-ADA6-30E01DACDA33}" destId="{CFD1F6A1-8C70-46F3-9DF7-313AADD56BF7}" srcOrd="0" destOrd="1" presId="urn:microsoft.com/office/officeart/2005/8/layout/StepDownProcess"/>
    <dgm:cxn modelId="{8D1F1875-ED8A-4D1F-868E-A5FBF369118B}" type="presParOf" srcId="{F93B26B0-9363-4018-95DF-B9CA5E87CC07}" destId="{3073BF49-B744-43AB-BC70-386A692467A1}" srcOrd="0" destOrd="0" presId="urn:microsoft.com/office/officeart/2005/8/layout/StepDownProcess"/>
    <dgm:cxn modelId="{DA5B4292-233E-4DD0-B223-782CA1AECB17}" type="presParOf" srcId="{3073BF49-B744-43AB-BC70-386A692467A1}" destId="{F31B8DA3-37AB-4F77-A51E-B3B542C400C0}" srcOrd="0" destOrd="0" presId="urn:microsoft.com/office/officeart/2005/8/layout/StepDownProcess"/>
    <dgm:cxn modelId="{104F55D7-E1F6-4D8C-8831-910F3ABF9971}" type="presParOf" srcId="{3073BF49-B744-43AB-BC70-386A692467A1}" destId="{75A194B7-C929-4A04-AF72-512CD0613AE6}" srcOrd="1" destOrd="0" presId="urn:microsoft.com/office/officeart/2005/8/layout/StepDownProcess"/>
    <dgm:cxn modelId="{B8B97041-78F1-4E32-895C-82F43F4DA287}" type="presParOf" srcId="{3073BF49-B744-43AB-BC70-386A692467A1}" destId="{5B41A1AD-1239-46C8-9054-059FC41235A1}" srcOrd="2" destOrd="0" presId="urn:microsoft.com/office/officeart/2005/8/layout/StepDownProcess"/>
    <dgm:cxn modelId="{12F02982-F23D-4A47-8569-BF7D228F0A14}" type="presParOf" srcId="{F93B26B0-9363-4018-95DF-B9CA5E87CC07}" destId="{E3E8A180-0A09-45D2-B39E-F354FED87560}" srcOrd="1" destOrd="0" presId="urn:microsoft.com/office/officeart/2005/8/layout/StepDownProcess"/>
    <dgm:cxn modelId="{E634EFF7-2228-4CC9-9141-1A9B71CD4A35}" type="presParOf" srcId="{F93B26B0-9363-4018-95DF-B9CA5E87CC07}" destId="{4AFBF4E3-2A5A-4DCC-B18F-9D032CAADFC2}" srcOrd="2" destOrd="0" presId="urn:microsoft.com/office/officeart/2005/8/layout/StepDownProcess"/>
    <dgm:cxn modelId="{A358E74B-59E8-4CB7-8467-245C4A84B71C}" type="presParOf" srcId="{4AFBF4E3-2A5A-4DCC-B18F-9D032CAADFC2}" destId="{E58F78DA-AC55-4655-890F-42106F71C9D6}" srcOrd="0" destOrd="0" presId="urn:microsoft.com/office/officeart/2005/8/layout/StepDownProcess"/>
    <dgm:cxn modelId="{0BD5CE3B-39C3-4F88-874B-2130C90C7AC8}" type="presParOf" srcId="{4AFBF4E3-2A5A-4DCC-B18F-9D032CAADFC2}" destId="{2F1984C7-7C45-4455-921A-50E861ABBD73}" srcOrd="1" destOrd="0" presId="urn:microsoft.com/office/officeart/2005/8/layout/StepDownProcess"/>
    <dgm:cxn modelId="{3BF26858-11B6-4668-A981-A1BCC4CE97A0}" type="presParOf" srcId="{4AFBF4E3-2A5A-4DCC-B18F-9D032CAADFC2}" destId="{CFD1F6A1-8C70-46F3-9DF7-313AADD56BF7}" srcOrd="2" destOrd="0" presId="urn:microsoft.com/office/officeart/2005/8/layout/StepDownProcess"/>
    <dgm:cxn modelId="{C910AE47-2334-46E0-9BA5-1A05B4974609}" type="presParOf" srcId="{F93B26B0-9363-4018-95DF-B9CA5E87CC07}" destId="{1E071C47-BEE6-444B-B074-256747AA3158}" srcOrd="3" destOrd="0" presId="urn:microsoft.com/office/officeart/2005/8/layout/StepDownProcess"/>
    <dgm:cxn modelId="{F65AA1A8-F0B6-4954-8DB8-C43555A77073}" type="presParOf" srcId="{F93B26B0-9363-4018-95DF-B9CA5E87CC07}" destId="{B6D181FD-32F7-4E5E-A12C-E9CCC87E80BB}" srcOrd="4" destOrd="0" presId="urn:microsoft.com/office/officeart/2005/8/layout/StepDownProcess"/>
    <dgm:cxn modelId="{22097D4D-20FA-4EEB-9EE4-4552A148DADB}" type="presParOf" srcId="{B6D181FD-32F7-4E5E-A12C-E9CCC87E80BB}" destId="{1711FC90-D8D7-4E5B-8618-56151E7D4DAE}" srcOrd="0" destOrd="0" presId="urn:microsoft.com/office/officeart/2005/8/layout/StepDownProcess"/>
    <dgm:cxn modelId="{A55DA71C-9879-4575-ADA6-89759BCE3FE9}" type="presParOf" srcId="{B6D181FD-32F7-4E5E-A12C-E9CCC87E80BB}" destId="{9863EFE4-E81B-4765-AE6A-28C62AD0996B}"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D659DBC-F2BF-405C-AA1C-5AF1225D692C}" type="doc">
      <dgm:prSet loTypeId="urn:microsoft.com/office/officeart/2005/8/layout/lProcess2" loCatId="relationship" qsTypeId="urn:microsoft.com/office/officeart/2005/8/quickstyle/3d4" qsCatId="3D" csTypeId="urn:microsoft.com/office/officeart/2005/8/colors/accent1_2" csCatId="accent1" phldr="1"/>
      <dgm:spPr/>
      <dgm:t>
        <a:bodyPr/>
        <a:lstStyle/>
        <a:p>
          <a:endParaRPr lang="en-US"/>
        </a:p>
      </dgm:t>
    </dgm:pt>
    <dgm:pt modelId="{167AB5E4-9454-4D6A-9CC8-515EFFDA8CA8}">
      <dgm:prSet phldrT="[Text]"/>
      <dgm:spPr/>
      <dgm:t>
        <a:bodyPr/>
        <a:lstStyle/>
        <a:p>
          <a:r>
            <a:rPr lang="en-US" dirty="0" smtClean="0"/>
            <a:t>Fed v. NY</a:t>
          </a:r>
          <a:endParaRPr lang="en-US" dirty="0"/>
        </a:p>
      </dgm:t>
    </dgm:pt>
    <dgm:pt modelId="{13C39F55-1F00-43D7-A5F9-A35AE6855292}" type="parTrans" cxnId="{9F4BF900-170C-4407-9FC2-B49C83CD00A2}">
      <dgm:prSet/>
      <dgm:spPr/>
      <dgm:t>
        <a:bodyPr/>
        <a:lstStyle/>
        <a:p>
          <a:endParaRPr lang="en-US"/>
        </a:p>
      </dgm:t>
    </dgm:pt>
    <dgm:pt modelId="{B9DD67F2-42B3-4BB7-9535-DB37D0D1A7FD}" type="sibTrans" cxnId="{9F4BF900-170C-4407-9FC2-B49C83CD00A2}">
      <dgm:prSet/>
      <dgm:spPr/>
      <dgm:t>
        <a:bodyPr/>
        <a:lstStyle/>
        <a:p>
          <a:endParaRPr lang="en-US"/>
        </a:p>
      </dgm:t>
    </dgm:pt>
    <dgm:pt modelId="{426ED693-40F1-43BA-B028-3BB7AC1B6D16}">
      <dgm:prSet phldrT="[Text]"/>
      <dgm:spPr/>
      <dgm:t>
        <a:bodyPr/>
        <a:lstStyle/>
        <a:p>
          <a:r>
            <a:rPr lang="en-US" dirty="0" smtClean="0"/>
            <a:t>Federal Government</a:t>
          </a:r>
          <a:endParaRPr lang="en-US" dirty="0"/>
        </a:p>
      </dgm:t>
    </dgm:pt>
    <dgm:pt modelId="{C76C958A-1B0A-4F1A-9C32-A314C762ABEC}" type="parTrans" cxnId="{7B4A2B41-1424-47E7-BE70-A5470A1B9226}">
      <dgm:prSet/>
      <dgm:spPr/>
      <dgm:t>
        <a:bodyPr/>
        <a:lstStyle/>
        <a:p>
          <a:endParaRPr lang="en-US"/>
        </a:p>
      </dgm:t>
    </dgm:pt>
    <dgm:pt modelId="{3E98625C-04D1-4CBA-B092-BE72E1C7CFB2}" type="sibTrans" cxnId="{7B4A2B41-1424-47E7-BE70-A5470A1B9226}">
      <dgm:prSet/>
      <dgm:spPr/>
      <dgm:t>
        <a:bodyPr/>
        <a:lstStyle/>
        <a:p>
          <a:endParaRPr lang="en-US"/>
        </a:p>
      </dgm:t>
    </dgm:pt>
    <dgm:pt modelId="{98819BF8-2752-4934-96BC-E2A22685EB5F}">
      <dgm:prSet phldrT="[Text]"/>
      <dgm:spPr/>
      <dgm:t>
        <a:bodyPr/>
        <a:lstStyle/>
        <a:p>
          <a:r>
            <a:rPr lang="en-US" dirty="0" smtClean="0"/>
            <a:t>New York State</a:t>
          </a:r>
          <a:endParaRPr lang="en-US" dirty="0"/>
        </a:p>
      </dgm:t>
    </dgm:pt>
    <dgm:pt modelId="{AAB2014C-080F-41E6-8844-B288C20056B9}" type="parTrans" cxnId="{EBD5E15C-2F83-4B75-A6F4-6331ABFFCC35}">
      <dgm:prSet/>
      <dgm:spPr/>
      <dgm:t>
        <a:bodyPr/>
        <a:lstStyle/>
        <a:p>
          <a:endParaRPr lang="en-US"/>
        </a:p>
      </dgm:t>
    </dgm:pt>
    <dgm:pt modelId="{4DE02B06-D95B-44E4-AB8E-5C3A134CC297}" type="sibTrans" cxnId="{EBD5E15C-2F83-4B75-A6F4-6331ABFFCC35}">
      <dgm:prSet/>
      <dgm:spPr/>
      <dgm:t>
        <a:bodyPr/>
        <a:lstStyle/>
        <a:p>
          <a:endParaRPr lang="en-US"/>
        </a:p>
      </dgm:t>
    </dgm:pt>
    <dgm:pt modelId="{E62FC26B-0EAD-4642-8AF9-8AD6002224A2}">
      <dgm:prSet phldrT="[Text]"/>
      <dgm:spPr/>
      <dgm:t>
        <a:bodyPr/>
        <a:lstStyle/>
        <a:p>
          <a:r>
            <a:rPr lang="en-US" dirty="0" smtClean="0"/>
            <a:t>Gift Tax Exemption</a:t>
          </a:r>
          <a:endParaRPr lang="en-US" dirty="0"/>
        </a:p>
      </dgm:t>
    </dgm:pt>
    <dgm:pt modelId="{8F8B4196-C202-4C1D-8A0F-77648C260C96}" type="parTrans" cxnId="{AA400F5D-9245-4692-9EC2-39FFB7FC22C3}">
      <dgm:prSet/>
      <dgm:spPr/>
      <dgm:t>
        <a:bodyPr/>
        <a:lstStyle/>
        <a:p>
          <a:endParaRPr lang="en-US"/>
        </a:p>
      </dgm:t>
    </dgm:pt>
    <dgm:pt modelId="{2C3A0421-2B26-404A-BCAA-EB04F7976249}" type="sibTrans" cxnId="{AA400F5D-9245-4692-9EC2-39FFB7FC22C3}">
      <dgm:prSet/>
      <dgm:spPr/>
      <dgm:t>
        <a:bodyPr/>
        <a:lstStyle/>
        <a:p>
          <a:endParaRPr lang="en-US"/>
        </a:p>
      </dgm:t>
    </dgm:pt>
    <dgm:pt modelId="{91203F99-29F3-43D9-8187-79FD07FF28CE}">
      <dgm:prSet phldrT="[Text]"/>
      <dgm:spPr/>
      <dgm:t>
        <a:bodyPr/>
        <a:lstStyle/>
        <a:p>
          <a:r>
            <a:rPr lang="en-US" dirty="0" smtClean="0"/>
            <a:t>$5,000,000</a:t>
          </a:r>
          <a:endParaRPr lang="en-US" dirty="0"/>
        </a:p>
      </dgm:t>
    </dgm:pt>
    <dgm:pt modelId="{6081BE9D-4A3E-42C4-8354-61DCE9EC94F4}" type="parTrans" cxnId="{B3AAD65F-0380-4D42-AC3F-4905AD301742}">
      <dgm:prSet/>
      <dgm:spPr/>
      <dgm:t>
        <a:bodyPr/>
        <a:lstStyle/>
        <a:p>
          <a:endParaRPr lang="en-US"/>
        </a:p>
      </dgm:t>
    </dgm:pt>
    <dgm:pt modelId="{190E2382-8C56-44A4-918B-33A459BA834A}" type="sibTrans" cxnId="{B3AAD65F-0380-4D42-AC3F-4905AD301742}">
      <dgm:prSet/>
      <dgm:spPr/>
      <dgm:t>
        <a:bodyPr/>
        <a:lstStyle/>
        <a:p>
          <a:endParaRPr lang="en-US"/>
        </a:p>
      </dgm:t>
    </dgm:pt>
    <dgm:pt modelId="{2451E8E1-9A98-420D-BB00-87B54734A4FD}">
      <dgm:prSet phldrT="[Text]"/>
      <dgm:spPr/>
      <dgm:t>
        <a:bodyPr/>
        <a:lstStyle/>
        <a:p>
          <a:r>
            <a:rPr lang="en-US" dirty="0" smtClean="0"/>
            <a:t>Unlimited</a:t>
          </a:r>
          <a:endParaRPr lang="en-US" dirty="0"/>
        </a:p>
      </dgm:t>
    </dgm:pt>
    <dgm:pt modelId="{BAB5B13C-A73B-4849-A431-51F4736F4248}" type="parTrans" cxnId="{62203EE4-002F-482C-B7A0-70DB0D787EF2}">
      <dgm:prSet/>
      <dgm:spPr/>
      <dgm:t>
        <a:bodyPr/>
        <a:lstStyle/>
        <a:p>
          <a:endParaRPr lang="en-US"/>
        </a:p>
      </dgm:t>
    </dgm:pt>
    <dgm:pt modelId="{646C3965-2074-4A2B-AB19-A74601267472}" type="sibTrans" cxnId="{62203EE4-002F-482C-B7A0-70DB0D787EF2}">
      <dgm:prSet/>
      <dgm:spPr/>
      <dgm:t>
        <a:bodyPr/>
        <a:lstStyle/>
        <a:p>
          <a:endParaRPr lang="en-US"/>
        </a:p>
      </dgm:t>
    </dgm:pt>
    <dgm:pt modelId="{A2938BCC-57C8-406D-B52D-E2A1595F16B8}">
      <dgm:prSet phldrT="[Text]"/>
      <dgm:spPr/>
      <dgm:t>
        <a:bodyPr/>
        <a:lstStyle/>
        <a:p>
          <a:r>
            <a:rPr lang="en-US" dirty="0" smtClean="0"/>
            <a:t>Estate Tax Exemption</a:t>
          </a:r>
          <a:endParaRPr lang="en-US" dirty="0"/>
        </a:p>
      </dgm:t>
    </dgm:pt>
    <dgm:pt modelId="{8B6FE638-8D08-48EA-87CC-1C827427AFBB}" type="parTrans" cxnId="{A8886C61-0FCA-4116-9180-BDA96FC6EB14}">
      <dgm:prSet/>
      <dgm:spPr/>
      <dgm:t>
        <a:bodyPr/>
        <a:lstStyle/>
        <a:p>
          <a:endParaRPr lang="en-US"/>
        </a:p>
      </dgm:t>
    </dgm:pt>
    <dgm:pt modelId="{69B88BB7-37E3-4D38-A9B1-58E3B86E6618}" type="sibTrans" cxnId="{A8886C61-0FCA-4116-9180-BDA96FC6EB14}">
      <dgm:prSet/>
      <dgm:spPr/>
      <dgm:t>
        <a:bodyPr/>
        <a:lstStyle/>
        <a:p>
          <a:endParaRPr lang="en-US"/>
        </a:p>
      </dgm:t>
    </dgm:pt>
    <dgm:pt modelId="{19910B12-02A3-478D-876A-E7A5A46D7D19}">
      <dgm:prSet phldrT="[Text]"/>
      <dgm:spPr/>
      <dgm:t>
        <a:bodyPr/>
        <a:lstStyle/>
        <a:p>
          <a:r>
            <a:rPr lang="en-US" dirty="0" smtClean="0"/>
            <a:t>$5,000,000</a:t>
          </a:r>
          <a:endParaRPr lang="en-US" dirty="0"/>
        </a:p>
      </dgm:t>
    </dgm:pt>
    <dgm:pt modelId="{FCA3BB84-F50A-4D9F-91F4-5AC6A99A74D8}" type="parTrans" cxnId="{5DA882CC-184A-4ED5-91E1-4CAE264B381A}">
      <dgm:prSet/>
      <dgm:spPr/>
      <dgm:t>
        <a:bodyPr/>
        <a:lstStyle/>
        <a:p>
          <a:endParaRPr lang="en-US"/>
        </a:p>
      </dgm:t>
    </dgm:pt>
    <dgm:pt modelId="{B7F21F67-2190-4A70-A7A2-0E2D75667813}" type="sibTrans" cxnId="{5DA882CC-184A-4ED5-91E1-4CAE264B381A}">
      <dgm:prSet/>
      <dgm:spPr/>
      <dgm:t>
        <a:bodyPr/>
        <a:lstStyle/>
        <a:p>
          <a:endParaRPr lang="en-US"/>
        </a:p>
      </dgm:t>
    </dgm:pt>
    <dgm:pt modelId="{08CE7FFE-9799-47F4-AF96-92E8A67A27F9}">
      <dgm:prSet phldrT="[Text]"/>
      <dgm:spPr/>
      <dgm:t>
        <a:bodyPr/>
        <a:lstStyle/>
        <a:p>
          <a:r>
            <a:rPr lang="en-US" dirty="0" smtClean="0"/>
            <a:t>$1,000,000</a:t>
          </a:r>
          <a:endParaRPr lang="en-US" dirty="0"/>
        </a:p>
      </dgm:t>
    </dgm:pt>
    <dgm:pt modelId="{07445D2A-AFCE-4B1C-A1CC-99A8874A0365}" type="parTrans" cxnId="{5BFEFA19-DD5D-4567-B1FE-07E08C103EA6}">
      <dgm:prSet/>
      <dgm:spPr/>
      <dgm:t>
        <a:bodyPr/>
        <a:lstStyle/>
        <a:p>
          <a:endParaRPr lang="en-US"/>
        </a:p>
      </dgm:t>
    </dgm:pt>
    <dgm:pt modelId="{74F729A8-B76A-4CC0-8F7F-498C37E75057}" type="sibTrans" cxnId="{5BFEFA19-DD5D-4567-B1FE-07E08C103EA6}">
      <dgm:prSet/>
      <dgm:spPr/>
      <dgm:t>
        <a:bodyPr/>
        <a:lstStyle/>
        <a:p>
          <a:endParaRPr lang="en-US"/>
        </a:p>
      </dgm:t>
    </dgm:pt>
    <dgm:pt modelId="{E34D9805-CED9-482D-8048-D1BE5719469B}" type="pres">
      <dgm:prSet presAssocID="{0D659DBC-F2BF-405C-AA1C-5AF1225D692C}" presName="theList" presStyleCnt="0">
        <dgm:presLayoutVars>
          <dgm:dir/>
          <dgm:animLvl val="lvl"/>
          <dgm:resizeHandles val="exact"/>
        </dgm:presLayoutVars>
      </dgm:prSet>
      <dgm:spPr/>
      <dgm:t>
        <a:bodyPr/>
        <a:lstStyle/>
        <a:p>
          <a:endParaRPr lang="en-US"/>
        </a:p>
      </dgm:t>
    </dgm:pt>
    <dgm:pt modelId="{90703579-3FBE-4755-8F19-D410CD76618D}" type="pres">
      <dgm:prSet presAssocID="{167AB5E4-9454-4D6A-9CC8-515EFFDA8CA8}" presName="compNode" presStyleCnt="0"/>
      <dgm:spPr/>
    </dgm:pt>
    <dgm:pt modelId="{6B1ECAC8-F483-42E2-91DB-BA1218C10772}" type="pres">
      <dgm:prSet presAssocID="{167AB5E4-9454-4D6A-9CC8-515EFFDA8CA8}" presName="aNode" presStyleLbl="bgShp" presStyleIdx="0" presStyleCnt="3"/>
      <dgm:spPr/>
      <dgm:t>
        <a:bodyPr/>
        <a:lstStyle/>
        <a:p>
          <a:endParaRPr lang="en-US"/>
        </a:p>
      </dgm:t>
    </dgm:pt>
    <dgm:pt modelId="{642DD63C-2CE5-4C12-A6DE-4EF0EA5C7B94}" type="pres">
      <dgm:prSet presAssocID="{167AB5E4-9454-4D6A-9CC8-515EFFDA8CA8}" presName="textNode" presStyleLbl="bgShp" presStyleIdx="0" presStyleCnt="3"/>
      <dgm:spPr/>
      <dgm:t>
        <a:bodyPr/>
        <a:lstStyle/>
        <a:p>
          <a:endParaRPr lang="en-US"/>
        </a:p>
      </dgm:t>
    </dgm:pt>
    <dgm:pt modelId="{773A2F1E-A1CF-4B5D-A9AC-360A06975DD8}" type="pres">
      <dgm:prSet presAssocID="{167AB5E4-9454-4D6A-9CC8-515EFFDA8CA8}" presName="compChildNode" presStyleCnt="0"/>
      <dgm:spPr/>
    </dgm:pt>
    <dgm:pt modelId="{C1E921F9-1E30-40CC-A11D-ABD72A8C041D}" type="pres">
      <dgm:prSet presAssocID="{167AB5E4-9454-4D6A-9CC8-515EFFDA8CA8}" presName="theInnerList" presStyleCnt="0"/>
      <dgm:spPr/>
    </dgm:pt>
    <dgm:pt modelId="{86A4F726-AEA5-4B90-9147-A3EF4DD1EC98}" type="pres">
      <dgm:prSet presAssocID="{426ED693-40F1-43BA-B028-3BB7AC1B6D16}" presName="childNode" presStyleLbl="node1" presStyleIdx="0" presStyleCnt="6">
        <dgm:presLayoutVars>
          <dgm:bulletEnabled val="1"/>
        </dgm:presLayoutVars>
      </dgm:prSet>
      <dgm:spPr/>
      <dgm:t>
        <a:bodyPr/>
        <a:lstStyle/>
        <a:p>
          <a:endParaRPr lang="en-US"/>
        </a:p>
      </dgm:t>
    </dgm:pt>
    <dgm:pt modelId="{BE45E1EB-A141-4580-9DEC-DB94284F81F9}" type="pres">
      <dgm:prSet presAssocID="{426ED693-40F1-43BA-B028-3BB7AC1B6D16}" presName="aSpace2" presStyleCnt="0"/>
      <dgm:spPr/>
    </dgm:pt>
    <dgm:pt modelId="{7008860E-2A8D-4D21-A554-2FFEA3635573}" type="pres">
      <dgm:prSet presAssocID="{98819BF8-2752-4934-96BC-E2A22685EB5F}" presName="childNode" presStyleLbl="node1" presStyleIdx="1" presStyleCnt="6">
        <dgm:presLayoutVars>
          <dgm:bulletEnabled val="1"/>
        </dgm:presLayoutVars>
      </dgm:prSet>
      <dgm:spPr/>
      <dgm:t>
        <a:bodyPr/>
        <a:lstStyle/>
        <a:p>
          <a:endParaRPr lang="en-US"/>
        </a:p>
      </dgm:t>
    </dgm:pt>
    <dgm:pt modelId="{D28E3E7D-12C8-40C9-AC54-F73548997E28}" type="pres">
      <dgm:prSet presAssocID="{167AB5E4-9454-4D6A-9CC8-515EFFDA8CA8}" presName="aSpace" presStyleCnt="0"/>
      <dgm:spPr/>
    </dgm:pt>
    <dgm:pt modelId="{B255E1F0-5D66-4369-B2C7-1AB625D0F33E}" type="pres">
      <dgm:prSet presAssocID="{E62FC26B-0EAD-4642-8AF9-8AD6002224A2}" presName="compNode" presStyleCnt="0"/>
      <dgm:spPr/>
    </dgm:pt>
    <dgm:pt modelId="{99F18EAA-7309-4C69-8B96-4869A6F9A647}" type="pres">
      <dgm:prSet presAssocID="{E62FC26B-0EAD-4642-8AF9-8AD6002224A2}" presName="aNode" presStyleLbl="bgShp" presStyleIdx="1" presStyleCnt="3"/>
      <dgm:spPr/>
      <dgm:t>
        <a:bodyPr/>
        <a:lstStyle/>
        <a:p>
          <a:endParaRPr lang="en-US"/>
        </a:p>
      </dgm:t>
    </dgm:pt>
    <dgm:pt modelId="{34E05ABD-57CF-4847-9E7F-7A01463C2CEA}" type="pres">
      <dgm:prSet presAssocID="{E62FC26B-0EAD-4642-8AF9-8AD6002224A2}" presName="textNode" presStyleLbl="bgShp" presStyleIdx="1" presStyleCnt="3"/>
      <dgm:spPr/>
      <dgm:t>
        <a:bodyPr/>
        <a:lstStyle/>
        <a:p>
          <a:endParaRPr lang="en-US"/>
        </a:p>
      </dgm:t>
    </dgm:pt>
    <dgm:pt modelId="{3B0A6F9B-C597-4D26-A10A-3F9D8BD93EFA}" type="pres">
      <dgm:prSet presAssocID="{E62FC26B-0EAD-4642-8AF9-8AD6002224A2}" presName="compChildNode" presStyleCnt="0"/>
      <dgm:spPr/>
    </dgm:pt>
    <dgm:pt modelId="{832BAE97-2A58-4412-B5F3-879A857E748D}" type="pres">
      <dgm:prSet presAssocID="{E62FC26B-0EAD-4642-8AF9-8AD6002224A2}" presName="theInnerList" presStyleCnt="0"/>
      <dgm:spPr/>
    </dgm:pt>
    <dgm:pt modelId="{C2AABA59-56BE-47C3-B850-D639CEB3BC2B}" type="pres">
      <dgm:prSet presAssocID="{91203F99-29F3-43D9-8187-79FD07FF28CE}" presName="childNode" presStyleLbl="node1" presStyleIdx="2" presStyleCnt="6">
        <dgm:presLayoutVars>
          <dgm:bulletEnabled val="1"/>
        </dgm:presLayoutVars>
      </dgm:prSet>
      <dgm:spPr/>
      <dgm:t>
        <a:bodyPr/>
        <a:lstStyle/>
        <a:p>
          <a:endParaRPr lang="en-US"/>
        </a:p>
      </dgm:t>
    </dgm:pt>
    <dgm:pt modelId="{C14AC088-0E81-4E4D-A459-4259054DA371}" type="pres">
      <dgm:prSet presAssocID="{91203F99-29F3-43D9-8187-79FD07FF28CE}" presName="aSpace2" presStyleCnt="0"/>
      <dgm:spPr/>
    </dgm:pt>
    <dgm:pt modelId="{77DA8AC9-2798-4206-85A7-CC0A7D04866A}" type="pres">
      <dgm:prSet presAssocID="{2451E8E1-9A98-420D-BB00-87B54734A4FD}" presName="childNode" presStyleLbl="node1" presStyleIdx="3" presStyleCnt="6">
        <dgm:presLayoutVars>
          <dgm:bulletEnabled val="1"/>
        </dgm:presLayoutVars>
      </dgm:prSet>
      <dgm:spPr/>
      <dgm:t>
        <a:bodyPr/>
        <a:lstStyle/>
        <a:p>
          <a:endParaRPr lang="en-US"/>
        </a:p>
      </dgm:t>
    </dgm:pt>
    <dgm:pt modelId="{1357551D-BD24-45A6-B5FD-45D8323F0BC2}" type="pres">
      <dgm:prSet presAssocID="{E62FC26B-0EAD-4642-8AF9-8AD6002224A2}" presName="aSpace" presStyleCnt="0"/>
      <dgm:spPr/>
    </dgm:pt>
    <dgm:pt modelId="{9865404C-EF29-40BA-ACE1-9522E35FA1F2}" type="pres">
      <dgm:prSet presAssocID="{A2938BCC-57C8-406D-B52D-E2A1595F16B8}" presName="compNode" presStyleCnt="0"/>
      <dgm:spPr/>
    </dgm:pt>
    <dgm:pt modelId="{14967174-820A-447B-A3DE-D73022E1A507}" type="pres">
      <dgm:prSet presAssocID="{A2938BCC-57C8-406D-B52D-E2A1595F16B8}" presName="aNode" presStyleLbl="bgShp" presStyleIdx="2" presStyleCnt="3"/>
      <dgm:spPr/>
      <dgm:t>
        <a:bodyPr/>
        <a:lstStyle/>
        <a:p>
          <a:endParaRPr lang="en-US"/>
        </a:p>
      </dgm:t>
    </dgm:pt>
    <dgm:pt modelId="{66A25758-8573-4830-ADE6-001E3C0189F0}" type="pres">
      <dgm:prSet presAssocID="{A2938BCC-57C8-406D-B52D-E2A1595F16B8}" presName="textNode" presStyleLbl="bgShp" presStyleIdx="2" presStyleCnt="3"/>
      <dgm:spPr/>
      <dgm:t>
        <a:bodyPr/>
        <a:lstStyle/>
        <a:p>
          <a:endParaRPr lang="en-US"/>
        </a:p>
      </dgm:t>
    </dgm:pt>
    <dgm:pt modelId="{9B5C26A4-82C3-414C-9E88-D2E1790AC51C}" type="pres">
      <dgm:prSet presAssocID="{A2938BCC-57C8-406D-B52D-E2A1595F16B8}" presName="compChildNode" presStyleCnt="0"/>
      <dgm:spPr/>
    </dgm:pt>
    <dgm:pt modelId="{489B8B42-12EB-4817-B788-64ECC6DC7F72}" type="pres">
      <dgm:prSet presAssocID="{A2938BCC-57C8-406D-B52D-E2A1595F16B8}" presName="theInnerList" presStyleCnt="0"/>
      <dgm:spPr/>
    </dgm:pt>
    <dgm:pt modelId="{6DE60E21-9A18-4167-A5AA-54A0438C7F4D}" type="pres">
      <dgm:prSet presAssocID="{19910B12-02A3-478D-876A-E7A5A46D7D19}" presName="childNode" presStyleLbl="node1" presStyleIdx="4" presStyleCnt="6">
        <dgm:presLayoutVars>
          <dgm:bulletEnabled val="1"/>
        </dgm:presLayoutVars>
      </dgm:prSet>
      <dgm:spPr/>
      <dgm:t>
        <a:bodyPr/>
        <a:lstStyle/>
        <a:p>
          <a:endParaRPr lang="en-US"/>
        </a:p>
      </dgm:t>
    </dgm:pt>
    <dgm:pt modelId="{70296D73-A7E4-4A38-965C-2679FFBDC80F}" type="pres">
      <dgm:prSet presAssocID="{19910B12-02A3-478D-876A-E7A5A46D7D19}" presName="aSpace2" presStyleCnt="0"/>
      <dgm:spPr/>
    </dgm:pt>
    <dgm:pt modelId="{2A685073-C7F0-446B-A7C0-D6545428F54A}" type="pres">
      <dgm:prSet presAssocID="{08CE7FFE-9799-47F4-AF96-92E8A67A27F9}" presName="childNode" presStyleLbl="node1" presStyleIdx="5" presStyleCnt="6">
        <dgm:presLayoutVars>
          <dgm:bulletEnabled val="1"/>
        </dgm:presLayoutVars>
      </dgm:prSet>
      <dgm:spPr/>
      <dgm:t>
        <a:bodyPr/>
        <a:lstStyle/>
        <a:p>
          <a:endParaRPr lang="en-US"/>
        </a:p>
      </dgm:t>
    </dgm:pt>
  </dgm:ptLst>
  <dgm:cxnLst>
    <dgm:cxn modelId="{512C9697-5443-438A-8402-78D5146ADF32}" type="presOf" srcId="{A2938BCC-57C8-406D-B52D-E2A1595F16B8}" destId="{14967174-820A-447B-A3DE-D73022E1A507}" srcOrd="0" destOrd="0" presId="urn:microsoft.com/office/officeart/2005/8/layout/lProcess2"/>
    <dgm:cxn modelId="{423DE72F-9081-4857-B23C-0C5105FFC81C}" type="presOf" srcId="{19910B12-02A3-478D-876A-E7A5A46D7D19}" destId="{6DE60E21-9A18-4167-A5AA-54A0438C7F4D}" srcOrd="0" destOrd="0" presId="urn:microsoft.com/office/officeart/2005/8/layout/lProcess2"/>
    <dgm:cxn modelId="{FBF960A8-3AD1-4847-A9C2-6CF649A06BF1}" type="presOf" srcId="{E62FC26B-0EAD-4642-8AF9-8AD6002224A2}" destId="{99F18EAA-7309-4C69-8B96-4869A6F9A647}" srcOrd="0" destOrd="0" presId="urn:microsoft.com/office/officeart/2005/8/layout/lProcess2"/>
    <dgm:cxn modelId="{74918649-D7FD-49F7-BE5D-4ACB054CC5D8}" type="presOf" srcId="{98819BF8-2752-4934-96BC-E2A22685EB5F}" destId="{7008860E-2A8D-4D21-A554-2FFEA3635573}" srcOrd="0" destOrd="0" presId="urn:microsoft.com/office/officeart/2005/8/layout/lProcess2"/>
    <dgm:cxn modelId="{62203EE4-002F-482C-B7A0-70DB0D787EF2}" srcId="{E62FC26B-0EAD-4642-8AF9-8AD6002224A2}" destId="{2451E8E1-9A98-420D-BB00-87B54734A4FD}" srcOrd="1" destOrd="0" parTransId="{BAB5B13C-A73B-4849-A431-51F4736F4248}" sibTransId="{646C3965-2074-4A2B-AB19-A74601267472}"/>
    <dgm:cxn modelId="{DECB3A50-1DC1-4A99-A0D7-3E1D0866FB44}" type="presOf" srcId="{E62FC26B-0EAD-4642-8AF9-8AD6002224A2}" destId="{34E05ABD-57CF-4847-9E7F-7A01463C2CEA}" srcOrd="1" destOrd="0" presId="urn:microsoft.com/office/officeart/2005/8/layout/lProcess2"/>
    <dgm:cxn modelId="{43CC8FEB-9777-405D-B47B-79B3AFD795E4}" type="presOf" srcId="{167AB5E4-9454-4D6A-9CC8-515EFFDA8CA8}" destId="{642DD63C-2CE5-4C12-A6DE-4EF0EA5C7B94}" srcOrd="1" destOrd="0" presId="urn:microsoft.com/office/officeart/2005/8/layout/lProcess2"/>
    <dgm:cxn modelId="{B3AAD65F-0380-4D42-AC3F-4905AD301742}" srcId="{E62FC26B-0EAD-4642-8AF9-8AD6002224A2}" destId="{91203F99-29F3-43D9-8187-79FD07FF28CE}" srcOrd="0" destOrd="0" parTransId="{6081BE9D-4A3E-42C4-8354-61DCE9EC94F4}" sibTransId="{190E2382-8C56-44A4-918B-33A459BA834A}"/>
    <dgm:cxn modelId="{64FD0F87-B007-4A2E-BCFB-25B5B33F254C}" type="presOf" srcId="{0D659DBC-F2BF-405C-AA1C-5AF1225D692C}" destId="{E34D9805-CED9-482D-8048-D1BE5719469B}" srcOrd="0" destOrd="0" presId="urn:microsoft.com/office/officeart/2005/8/layout/lProcess2"/>
    <dgm:cxn modelId="{D47A7BBB-5664-4A44-A7B5-2258DD990BC5}" type="presOf" srcId="{426ED693-40F1-43BA-B028-3BB7AC1B6D16}" destId="{86A4F726-AEA5-4B90-9147-A3EF4DD1EC98}" srcOrd="0" destOrd="0" presId="urn:microsoft.com/office/officeart/2005/8/layout/lProcess2"/>
    <dgm:cxn modelId="{FE5615BD-5F40-4B02-99C7-8E4455B4AFB2}" type="presOf" srcId="{91203F99-29F3-43D9-8187-79FD07FF28CE}" destId="{C2AABA59-56BE-47C3-B850-D639CEB3BC2B}" srcOrd="0" destOrd="0" presId="urn:microsoft.com/office/officeart/2005/8/layout/lProcess2"/>
    <dgm:cxn modelId="{0702DDCB-5CF2-4E8A-8533-A46A463F565E}" type="presOf" srcId="{167AB5E4-9454-4D6A-9CC8-515EFFDA8CA8}" destId="{6B1ECAC8-F483-42E2-91DB-BA1218C10772}" srcOrd="0" destOrd="0" presId="urn:microsoft.com/office/officeart/2005/8/layout/lProcess2"/>
    <dgm:cxn modelId="{EBD5E15C-2F83-4B75-A6F4-6331ABFFCC35}" srcId="{167AB5E4-9454-4D6A-9CC8-515EFFDA8CA8}" destId="{98819BF8-2752-4934-96BC-E2A22685EB5F}" srcOrd="1" destOrd="0" parTransId="{AAB2014C-080F-41E6-8844-B288C20056B9}" sibTransId="{4DE02B06-D95B-44E4-AB8E-5C3A134CC297}"/>
    <dgm:cxn modelId="{7B4A2B41-1424-47E7-BE70-A5470A1B9226}" srcId="{167AB5E4-9454-4D6A-9CC8-515EFFDA8CA8}" destId="{426ED693-40F1-43BA-B028-3BB7AC1B6D16}" srcOrd="0" destOrd="0" parTransId="{C76C958A-1B0A-4F1A-9C32-A314C762ABEC}" sibTransId="{3E98625C-04D1-4CBA-B092-BE72E1C7CFB2}"/>
    <dgm:cxn modelId="{8D5C0833-B286-4ECA-98D2-C1D60FCF05D6}" type="presOf" srcId="{A2938BCC-57C8-406D-B52D-E2A1595F16B8}" destId="{66A25758-8573-4830-ADE6-001E3C0189F0}" srcOrd="1" destOrd="0" presId="urn:microsoft.com/office/officeart/2005/8/layout/lProcess2"/>
    <dgm:cxn modelId="{5DA882CC-184A-4ED5-91E1-4CAE264B381A}" srcId="{A2938BCC-57C8-406D-B52D-E2A1595F16B8}" destId="{19910B12-02A3-478D-876A-E7A5A46D7D19}" srcOrd="0" destOrd="0" parTransId="{FCA3BB84-F50A-4D9F-91F4-5AC6A99A74D8}" sibTransId="{B7F21F67-2190-4A70-A7A2-0E2D75667813}"/>
    <dgm:cxn modelId="{A8886C61-0FCA-4116-9180-BDA96FC6EB14}" srcId="{0D659DBC-F2BF-405C-AA1C-5AF1225D692C}" destId="{A2938BCC-57C8-406D-B52D-E2A1595F16B8}" srcOrd="2" destOrd="0" parTransId="{8B6FE638-8D08-48EA-87CC-1C827427AFBB}" sibTransId="{69B88BB7-37E3-4D38-A9B1-58E3B86E6618}"/>
    <dgm:cxn modelId="{5BFEFA19-DD5D-4567-B1FE-07E08C103EA6}" srcId="{A2938BCC-57C8-406D-B52D-E2A1595F16B8}" destId="{08CE7FFE-9799-47F4-AF96-92E8A67A27F9}" srcOrd="1" destOrd="0" parTransId="{07445D2A-AFCE-4B1C-A1CC-99A8874A0365}" sibTransId="{74F729A8-B76A-4CC0-8F7F-498C37E75057}"/>
    <dgm:cxn modelId="{9B408DDF-720B-4C13-96E1-F880F5B78D08}" type="presOf" srcId="{2451E8E1-9A98-420D-BB00-87B54734A4FD}" destId="{77DA8AC9-2798-4206-85A7-CC0A7D04866A}" srcOrd="0" destOrd="0" presId="urn:microsoft.com/office/officeart/2005/8/layout/lProcess2"/>
    <dgm:cxn modelId="{9F4BF900-170C-4407-9FC2-B49C83CD00A2}" srcId="{0D659DBC-F2BF-405C-AA1C-5AF1225D692C}" destId="{167AB5E4-9454-4D6A-9CC8-515EFFDA8CA8}" srcOrd="0" destOrd="0" parTransId="{13C39F55-1F00-43D7-A5F9-A35AE6855292}" sibTransId="{B9DD67F2-42B3-4BB7-9535-DB37D0D1A7FD}"/>
    <dgm:cxn modelId="{55473D24-F70B-401F-B2C9-7BAB97E72E10}" type="presOf" srcId="{08CE7FFE-9799-47F4-AF96-92E8A67A27F9}" destId="{2A685073-C7F0-446B-A7C0-D6545428F54A}" srcOrd="0" destOrd="0" presId="urn:microsoft.com/office/officeart/2005/8/layout/lProcess2"/>
    <dgm:cxn modelId="{AA400F5D-9245-4692-9EC2-39FFB7FC22C3}" srcId="{0D659DBC-F2BF-405C-AA1C-5AF1225D692C}" destId="{E62FC26B-0EAD-4642-8AF9-8AD6002224A2}" srcOrd="1" destOrd="0" parTransId="{8F8B4196-C202-4C1D-8A0F-77648C260C96}" sibTransId="{2C3A0421-2B26-404A-BCAA-EB04F7976249}"/>
    <dgm:cxn modelId="{883CB375-49F2-4E68-A748-D8F2FE4BD954}" type="presParOf" srcId="{E34D9805-CED9-482D-8048-D1BE5719469B}" destId="{90703579-3FBE-4755-8F19-D410CD76618D}" srcOrd="0" destOrd="0" presId="urn:microsoft.com/office/officeart/2005/8/layout/lProcess2"/>
    <dgm:cxn modelId="{BB017764-03C2-4A12-80B8-7227BDE43779}" type="presParOf" srcId="{90703579-3FBE-4755-8F19-D410CD76618D}" destId="{6B1ECAC8-F483-42E2-91DB-BA1218C10772}" srcOrd="0" destOrd="0" presId="urn:microsoft.com/office/officeart/2005/8/layout/lProcess2"/>
    <dgm:cxn modelId="{5E009ABB-E95B-48F9-A65F-5F62FED2E57F}" type="presParOf" srcId="{90703579-3FBE-4755-8F19-D410CD76618D}" destId="{642DD63C-2CE5-4C12-A6DE-4EF0EA5C7B94}" srcOrd="1" destOrd="0" presId="urn:microsoft.com/office/officeart/2005/8/layout/lProcess2"/>
    <dgm:cxn modelId="{F2A66C75-E8DD-4D69-A121-98195BBDEF9E}" type="presParOf" srcId="{90703579-3FBE-4755-8F19-D410CD76618D}" destId="{773A2F1E-A1CF-4B5D-A9AC-360A06975DD8}" srcOrd="2" destOrd="0" presId="urn:microsoft.com/office/officeart/2005/8/layout/lProcess2"/>
    <dgm:cxn modelId="{633794E6-2BB4-4721-827F-DACAF1166D81}" type="presParOf" srcId="{773A2F1E-A1CF-4B5D-A9AC-360A06975DD8}" destId="{C1E921F9-1E30-40CC-A11D-ABD72A8C041D}" srcOrd="0" destOrd="0" presId="urn:microsoft.com/office/officeart/2005/8/layout/lProcess2"/>
    <dgm:cxn modelId="{7ED7CDA5-41E4-431D-ACAC-06474C9DF024}" type="presParOf" srcId="{C1E921F9-1E30-40CC-A11D-ABD72A8C041D}" destId="{86A4F726-AEA5-4B90-9147-A3EF4DD1EC98}" srcOrd="0" destOrd="0" presId="urn:microsoft.com/office/officeart/2005/8/layout/lProcess2"/>
    <dgm:cxn modelId="{211F1D16-27A7-48F9-BFAC-C12058BFB0AF}" type="presParOf" srcId="{C1E921F9-1E30-40CC-A11D-ABD72A8C041D}" destId="{BE45E1EB-A141-4580-9DEC-DB94284F81F9}" srcOrd="1" destOrd="0" presId="urn:microsoft.com/office/officeart/2005/8/layout/lProcess2"/>
    <dgm:cxn modelId="{4D5F5134-5C59-455C-BD36-9E0E362A2CFA}" type="presParOf" srcId="{C1E921F9-1E30-40CC-A11D-ABD72A8C041D}" destId="{7008860E-2A8D-4D21-A554-2FFEA3635573}" srcOrd="2" destOrd="0" presId="urn:microsoft.com/office/officeart/2005/8/layout/lProcess2"/>
    <dgm:cxn modelId="{805460F8-CE62-47A7-A1AE-02C7832C5709}" type="presParOf" srcId="{E34D9805-CED9-482D-8048-D1BE5719469B}" destId="{D28E3E7D-12C8-40C9-AC54-F73548997E28}" srcOrd="1" destOrd="0" presId="urn:microsoft.com/office/officeart/2005/8/layout/lProcess2"/>
    <dgm:cxn modelId="{FD3201FD-950A-4FEC-AD26-CF9F80740290}" type="presParOf" srcId="{E34D9805-CED9-482D-8048-D1BE5719469B}" destId="{B255E1F0-5D66-4369-B2C7-1AB625D0F33E}" srcOrd="2" destOrd="0" presId="urn:microsoft.com/office/officeart/2005/8/layout/lProcess2"/>
    <dgm:cxn modelId="{0E0708AD-2739-4450-8AAA-BC60E3F2EE31}" type="presParOf" srcId="{B255E1F0-5D66-4369-B2C7-1AB625D0F33E}" destId="{99F18EAA-7309-4C69-8B96-4869A6F9A647}" srcOrd="0" destOrd="0" presId="urn:microsoft.com/office/officeart/2005/8/layout/lProcess2"/>
    <dgm:cxn modelId="{D4420F20-CD5C-4F07-9218-43B26BC2F528}" type="presParOf" srcId="{B255E1F0-5D66-4369-B2C7-1AB625D0F33E}" destId="{34E05ABD-57CF-4847-9E7F-7A01463C2CEA}" srcOrd="1" destOrd="0" presId="urn:microsoft.com/office/officeart/2005/8/layout/lProcess2"/>
    <dgm:cxn modelId="{1272B5C3-31BD-4F55-8C7E-25B40485854E}" type="presParOf" srcId="{B255E1F0-5D66-4369-B2C7-1AB625D0F33E}" destId="{3B0A6F9B-C597-4D26-A10A-3F9D8BD93EFA}" srcOrd="2" destOrd="0" presId="urn:microsoft.com/office/officeart/2005/8/layout/lProcess2"/>
    <dgm:cxn modelId="{CEBFBE07-AB12-40B5-A491-0645950740C0}" type="presParOf" srcId="{3B0A6F9B-C597-4D26-A10A-3F9D8BD93EFA}" destId="{832BAE97-2A58-4412-B5F3-879A857E748D}" srcOrd="0" destOrd="0" presId="urn:microsoft.com/office/officeart/2005/8/layout/lProcess2"/>
    <dgm:cxn modelId="{2E8D4223-99EF-4B9E-B4B7-66185FF530B0}" type="presParOf" srcId="{832BAE97-2A58-4412-B5F3-879A857E748D}" destId="{C2AABA59-56BE-47C3-B850-D639CEB3BC2B}" srcOrd="0" destOrd="0" presId="urn:microsoft.com/office/officeart/2005/8/layout/lProcess2"/>
    <dgm:cxn modelId="{BB2EC7AA-4055-40A0-A8A9-6D1BA8CAED45}" type="presParOf" srcId="{832BAE97-2A58-4412-B5F3-879A857E748D}" destId="{C14AC088-0E81-4E4D-A459-4259054DA371}" srcOrd="1" destOrd="0" presId="urn:microsoft.com/office/officeart/2005/8/layout/lProcess2"/>
    <dgm:cxn modelId="{B1EA1247-BB07-491F-B874-024CD54C7BC3}" type="presParOf" srcId="{832BAE97-2A58-4412-B5F3-879A857E748D}" destId="{77DA8AC9-2798-4206-85A7-CC0A7D04866A}" srcOrd="2" destOrd="0" presId="urn:microsoft.com/office/officeart/2005/8/layout/lProcess2"/>
    <dgm:cxn modelId="{6062D9DD-94A0-4966-8EC2-12AFF6EB04A2}" type="presParOf" srcId="{E34D9805-CED9-482D-8048-D1BE5719469B}" destId="{1357551D-BD24-45A6-B5FD-45D8323F0BC2}" srcOrd="3" destOrd="0" presId="urn:microsoft.com/office/officeart/2005/8/layout/lProcess2"/>
    <dgm:cxn modelId="{606993A5-BAC9-4456-AF56-18AB494F6DB2}" type="presParOf" srcId="{E34D9805-CED9-482D-8048-D1BE5719469B}" destId="{9865404C-EF29-40BA-ACE1-9522E35FA1F2}" srcOrd="4" destOrd="0" presId="urn:microsoft.com/office/officeart/2005/8/layout/lProcess2"/>
    <dgm:cxn modelId="{869AAD30-16B0-47CD-B58E-20301C0692C6}" type="presParOf" srcId="{9865404C-EF29-40BA-ACE1-9522E35FA1F2}" destId="{14967174-820A-447B-A3DE-D73022E1A507}" srcOrd="0" destOrd="0" presId="urn:microsoft.com/office/officeart/2005/8/layout/lProcess2"/>
    <dgm:cxn modelId="{3C385E1C-2300-41A9-A188-BA88DC1AB260}" type="presParOf" srcId="{9865404C-EF29-40BA-ACE1-9522E35FA1F2}" destId="{66A25758-8573-4830-ADE6-001E3C0189F0}" srcOrd="1" destOrd="0" presId="urn:microsoft.com/office/officeart/2005/8/layout/lProcess2"/>
    <dgm:cxn modelId="{0B945E24-83C4-4D53-AB1D-D61781BF1FDB}" type="presParOf" srcId="{9865404C-EF29-40BA-ACE1-9522E35FA1F2}" destId="{9B5C26A4-82C3-414C-9E88-D2E1790AC51C}" srcOrd="2" destOrd="0" presId="urn:microsoft.com/office/officeart/2005/8/layout/lProcess2"/>
    <dgm:cxn modelId="{7B603212-0E82-4242-86F3-ECCC14932C72}" type="presParOf" srcId="{9B5C26A4-82C3-414C-9E88-D2E1790AC51C}" destId="{489B8B42-12EB-4817-B788-64ECC6DC7F72}" srcOrd="0" destOrd="0" presId="urn:microsoft.com/office/officeart/2005/8/layout/lProcess2"/>
    <dgm:cxn modelId="{B564FCB6-254A-4F42-A0B8-1AF6138020AE}" type="presParOf" srcId="{489B8B42-12EB-4817-B788-64ECC6DC7F72}" destId="{6DE60E21-9A18-4167-A5AA-54A0438C7F4D}" srcOrd="0" destOrd="0" presId="urn:microsoft.com/office/officeart/2005/8/layout/lProcess2"/>
    <dgm:cxn modelId="{8BA6524A-CA2C-4FA9-B902-29AC039F99E6}" type="presParOf" srcId="{489B8B42-12EB-4817-B788-64ECC6DC7F72}" destId="{70296D73-A7E4-4A38-965C-2679FFBDC80F}" srcOrd="1" destOrd="0" presId="urn:microsoft.com/office/officeart/2005/8/layout/lProcess2"/>
    <dgm:cxn modelId="{CEE1722B-D496-47C3-9BFC-742E9A3F31C1}" type="presParOf" srcId="{489B8B42-12EB-4817-B788-64ECC6DC7F72}" destId="{2A685073-C7F0-446B-A7C0-D6545428F54A}"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4E0E5CB-C8B4-430C-B91C-6C6560F40A5E}"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US"/>
        </a:p>
      </dgm:t>
    </dgm:pt>
    <dgm:pt modelId="{F0530727-7027-4F95-97D6-857AEFA40358}">
      <dgm:prSet phldrT="[Text]"/>
      <dgm:spPr/>
      <dgm:t>
        <a:bodyPr/>
        <a:lstStyle/>
        <a:p>
          <a:r>
            <a:rPr lang="en-US" b="1" dirty="0" smtClean="0"/>
            <a:t>Property owned by the decedent or in which the decedent had an OWNERSHIP INTEREST AT DEATH</a:t>
          </a:r>
          <a:endParaRPr lang="en-US" dirty="0"/>
        </a:p>
      </dgm:t>
    </dgm:pt>
    <dgm:pt modelId="{7941B7FD-36D9-4CC7-B77D-8E9D213B6EB0}" type="parTrans" cxnId="{419E9833-D9A9-4430-B856-0BFFFA56AFEC}">
      <dgm:prSet/>
      <dgm:spPr/>
      <dgm:t>
        <a:bodyPr/>
        <a:lstStyle/>
        <a:p>
          <a:endParaRPr lang="en-US"/>
        </a:p>
      </dgm:t>
    </dgm:pt>
    <dgm:pt modelId="{273EDAB0-A34A-47FF-8F9C-BF596283109F}" type="sibTrans" cxnId="{419E9833-D9A9-4430-B856-0BFFFA56AFEC}">
      <dgm:prSet/>
      <dgm:spPr/>
      <dgm:t>
        <a:bodyPr/>
        <a:lstStyle/>
        <a:p>
          <a:endParaRPr lang="en-US"/>
        </a:p>
      </dgm:t>
    </dgm:pt>
    <dgm:pt modelId="{3D26C043-C48B-4456-8ECE-7C03ACDF1897}">
      <dgm:prSet phldrT="[Text]"/>
      <dgm:spPr/>
      <dgm:t>
        <a:bodyPr/>
        <a:lstStyle/>
        <a:p>
          <a:pPr algn="just"/>
          <a:r>
            <a:rPr lang="en-US" dirty="0" smtClean="0"/>
            <a:t>EXAMPLE 1: Bob owns a house, car, boat, a Picasso painting and bank accounts all in his own name equal to $2,000,000. His Gross Estate is worth $2,000,000. </a:t>
          </a:r>
          <a:endParaRPr lang="en-US" dirty="0"/>
        </a:p>
      </dgm:t>
    </dgm:pt>
    <dgm:pt modelId="{21234120-7241-4377-AC01-95BCCB5BFEA9}" type="parTrans" cxnId="{6A724F95-F548-47AA-8631-A2070DDD4B53}">
      <dgm:prSet/>
      <dgm:spPr/>
      <dgm:t>
        <a:bodyPr/>
        <a:lstStyle/>
        <a:p>
          <a:endParaRPr lang="en-US"/>
        </a:p>
      </dgm:t>
    </dgm:pt>
    <dgm:pt modelId="{F51EC2D8-C946-4688-8073-FE277759E6D4}" type="sibTrans" cxnId="{6A724F95-F548-47AA-8631-A2070DDD4B53}">
      <dgm:prSet/>
      <dgm:spPr/>
      <dgm:t>
        <a:bodyPr/>
        <a:lstStyle/>
        <a:p>
          <a:endParaRPr lang="en-US"/>
        </a:p>
      </dgm:t>
    </dgm:pt>
    <dgm:pt modelId="{8C99E850-2DD5-4AB8-9600-974198DBDF6E}">
      <dgm:prSet phldrT="[Text]"/>
      <dgm:spPr/>
      <dgm:t>
        <a:bodyPr/>
        <a:lstStyle/>
        <a:p>
          <a:r>
            <a:rPr lang="en-US" b="1" dirty="0" smtClean="0"/>
            <a:t>LIFE INSURANCE on decedent’s life (if ownership is transferred within 3 years of death) and GIFT TAXES PAID (if paid within 3 years of the donor's death)</a:t>
          </a:r>
          <a:endParaRPr lang="en-US" dirty="0"/>
        </a:p>
      </dgm:t>
    </dgm:pt>
    <dgm:pt modelId="{99CB3804-FEA2-4682-B5F8-E3982643ED46}" type="parTrans" cxnId="{3034403C-96B1-4088-A53F-651D153641B4}">
      <dgm:prSet/>
      <dgm:spPr/>
      <dgm:t>
        <a:bodyPr/>
        <a:lstStyle/>
        <a:p>
          <a:endParaRPr lang="en-US"/>
        </a:p>
      </dgm:t>
    </dgm:pt>
    <dgm:pt modelId="{1E442693-2A67-4989-BF31-A739459B0E33}" type="sibTrans" cxnId="{3034403C-96B1-4088-A53F-651D153641B4}">
      <dgm:prSet/>
      <dgm:spPr/>
      <dgm:t>
        <a:bodyPr/>
        <a:lstStyle/>
        <a:p>
          <a:endParaRPr lang="en-US"/>
        </a:p>
      </dgm:t>
    </dgm:pt>
    <dgm:pt modelId="{D6357059-4E43-4219-9E2C-96967AC5F794}">
      <dgm:prSet phldrT="[Text]"/>
      <dgm:spPr/>
      <dgm:t>
        <a:bodyPr/>
        <a:lstStyle/>
        <a:p>
          <a:pPr algn="just"/>
          <a:r>
            <a:rPr lang="en-US" dirty="0" smtClean="0"/>
            <a:t>EXAMPLE 2: 2 years ago Mary transferred an existing $3,000,000 life insurance policy to an irrevocable and paid gift taxes of $1,000,000 on gifts she made to her children. At death her Gross Estate includes this $4,000,000.</a:t>
          </a:r>
          <a:endParaRPr lang="en-US" dirty="0"/>
        </a:p>
      </dgm:t>
    </dgm:pt>
    <dgm:pt modelId="{E1712883-1F23-45D4-B3A7-512BC46E7254}" type="parTrans" cxnId="{BD3A43B3-68A7-43FE-8B60-1E5CE78F99E0}">
      <dgm:prSet/>
      <dgm:spPr/>
      <dgm:t>
        <a:bodyPr/>
        <a:lstStyle/>
        <a:p>
          <a:endParaRPr lang="en-US"/>
        </a:p>
      </dgm:t>
    </dgm:pt>
    <dgm:pt modelId="{37F3B3BF-93C1-49AF-8729-D4751FC99762}" type="sibTrans" cxnId="{BD3A43B3-68A7-43FE-8B60-1E5CE78F99E0}">
      <dgm:prSet/>
      <dgm:spPr/>
      <dgm:t>
        <a:bodyPr/>
        <a:lstStyle/>
        <a:p>
          <a:endParaRPr lang="en-US"/>
        </a:p>
      </dgm:t>
    </dgm:pt>
    <dgm:pt modelId="{63EDFED5-5F81-4180-A126-7EAC458E308D}">
      <dgm:prSet phldrT="[Text]"/>
      <dgm:spPr/>
      <dgm:t>
        <a:bodyPr/>
        <a:lstStyle/>
        <a:p>
          <a:r>
            <a:rPr lang="en-US" b="1" dirty="0" smtClean="0"/>
            <a:t>Retained interests and gifts of property over which the decedent retained control of the income: USE, POSSESSION or ENJOYMENT of the property</a:t>
          </a:r>
          <a:endParaRPr lang="en-US" dirty="0"/>
        </a:p>
      </dgm:t>
    </dgm:pt>
    <dgm:pt modelId="{8FEE68BE-9E05-41A2-8F5B-FBD55D8B0798}" type="parTrans" cxnId="{8A8D96A4-7E82-4D08-8531-A284D95C00EC}">
      <dgm:prSet/>
      <dgm:spPr/>
      <dgm:t>
        <a:bodyPr/>
        <a:lstStyle/>
        <a:p>
          <a:endParaRPr lang="en-US"/>
        </a:p>
      </dgm:t>
    </dgm:pt>
    <dgm:pt modelId="{9C5E415E-0368-4A89-A2C5-3F69A572A688}" type="sibTrans" cxnId="{8A8D96A4-7E82-4D08-8531-A284D95C00EC}">
      <dgm:prSet/>
      <dgm:spPr/>
      <dgm:t>
        <a:bodyPr/>
        <a:lstStyle/>
        <a:p>
          <a:endParaRPr lang="en-US"/>
        </a:p>
      </dgm:t>
    </dgm:pt>
    <dgm:pt modelId="{B3E53442-78EF-43E2-AFE8-0ED71FB7A1B6}">
      <dgm:prSet phldrT="[Text]" custT="1"/>
      <dgm:spPr/>
      <dgm:t>
        <a:bodyPr/>
        <a:lstStyle/>
        <a:p>
          <a:pPr algn="just"/>
          <a:r>
            <a:rPr lang="en-US" sz="1600" dirty="0" smtClean="0"/>
            <a:t>EXAMPLE 3: Bob gifts his $1,000,000 house to his children and continues living there for 20 years without paying them fair market value rent. At his death the house is work $4,000,000. His Gross Estate includes this $4,000,000.</a:t>
          </a:r>
          <a:endParaRPr lang="en-US" sz="1600" dirty="0"/>
        </a:p>
      </dgm:t>
    </dgm:pt>
    <dgm:pt modelId="{357887C0-3EA7-41AF-A5B6-A8A7B040CEEB}" type="parTrans" cxnId="{26F45892-5AE6-4A42-81DD-CA919C037D00}">
      <dgm:prSet/>
      <dgm:spPr/>
      <dgm:t>
        <a:bodyPr/>
        <a:lstStyle/>
        <a:p>
          <a:endParaRPr lang="en-US"/>
        </a:p>
      </dgm:t>
    </dgm:pt>
    <dgm:pt modelId="{44C1319D-15BD-4C07-ADD9-AD1B407B0EE8}" type="sibTrans" cxnId="{26F45892-5AE6-4A42-81DD-CA919C037D00}">
      <dgm:prSet/>
      <dgm:spPr/>
      <dgm:t>
        <a:bodyPr/>
        <a:lstStyle/>
        <a:p>
          <a:endParaRPr lang="en-US"/>
        </a:p>
      </dgm:t>
    </dgm:pt>
    <dgm:pt modelId="{41134A24-E53B-4A23-B624-CDC5A0C3E93C}" type="pres">
      <dgm:prSet presAssocID="{64E0E5CB-C8B4-430C-B91C-6C6560F40A5E}" presName="Name0" presStyleCnt="0">
        <dgm:presLayoutVars>
          <dgm:dir/>
          <dgm:animLvl val="lvl"/>
          <dgm:resizeHandles val="exact"/>
        </dgm:presLayoutVars>
      </dgm:prSet>
      <dgm:spPr/>
      <dgm:t>
        <a:bodyPr/>
        <a:lstStyle/>
        <a:p>
          <a:endParaRPr lang="en-US"/>
        </a:p>
      </dgm:t>
    </dgm:pt>
    <dgm:pt modelId="{87F43066-6638-4DFF-A683-26060018CDE8}" type="pres">
      <dgm:prSet presAssocID="{F0530727-7027-4F95-97D6-857AEFA40358}" presName="linNode" presStyleCnt="0"/>
      <dgm:spPr/>
      <dgm:t>
        <a:bodyPr/>
        <a:lstStyle/>
        <a:p>
          <a:endParaRPr lang="en-US"/>
        </a:p>
      </dgm:t>
    </dgm:pt>
    <dgm:pt modelId="{28904480-B704-4C44-ABC9-B9AAA2F31DDF}" type="pres">
      <dgm:prSet presAssocID="{F0530727-7027-4F95-97D6-857AEFA40358}" presName="parentText" presStyleLbl="node1" presStyleIdx="0" presStyleCnt="3" custScaleY="43556">
        <dgm:presLayoutVars>
          <dgm:chMax val="1"/>
          <dgm:bulletEnabled val="1"/>
        </dgm:presLayoutVars>
      </dgm:prSet>
      <dgm:spPr/>
      <dgm:t>
        <a:bodyPr/>
        <a:lstStyle/>
        <a:p>
          <a:endParaRPr lang="en-US"/>
        </a:p>
      </dgm:t>
    </dgm:pt>
    <dgm:pt modelId="{588DD8CA-1D07-46F3-A697-91FCA87DD03E}" type="pres">
      <dgm:prSet presAssocID="{F0530727-7027-4F95-97D6-857AEFA40358}" presName="descendantText" presStyleLbl="alignAccFollowNode1" presStyleIdx="0" presStyleCnt="3" custScaleY="42702">
        <dgm:presLayoutVars>
          <dgm:bulletEnabled val="1"/>
        </dgm:presLayoutVars>
      </dgm:prSet>
      <dgm:spPr/>
      <dgm:t>
        <a:bodyPr/>
        <a:lstStyle/>
        <a:p>
          <a:endParaRPr lang="en-US"/>
        </a:p>
      </dgm:t>
    </dgm:pt>
    <dgm:pt modelId="{93027FB7-D01C-455D-B8BB-7879AB2120A5}" type="pres">
      <dgm:prSet presAssocID="{273EDAB0-A34A-47FF-8F9C-BF596283109F}" presName="sp" presStyleCnt="0"/>
      <dgm:spPr/>
      <dgm:t>
        <a:bodyPr/>
        <a:lstStyle/>
        <a:p>
          <a:endParaRPr lang="en-US"/>
        </a:p>
      </dgm:t>
    </dgm:pt>
    <dgm:pt modelId="{694125E3-BB95-4587-AB3C-D2CEA4DA9CE2}" type="pres">
      <dgm:prSet presAssocID="{8C99E850-2DD5-4AB8-9600-974198DBDF6E}" presName="linNode" presStyleCnt="0"/>
      <dgm:spPr/>
      <dgm:t>
        <a:bodyPr/>
        <a:lstStyle/>
        <a:p>
          <a:endParaRPr lang="en-US"/>
        </a:p>
      </dgm:t>
    </dgm:pt>
    <dgm:pt modelId="{E5B384FC-9DFF-4EA5-89FA-13559ED1A785}" type="pres">
      <dgm:prSet presAssocID="{8C99E850-2DD5-4AB8-9600-974198DBDF6E}" presName="parentText" presStyleLbl="node1" presStyleIdx="1" presStyleCnt="3" custScaleY="49476">
        <dgm:presLayoutVars>
          <dgm:chMax val="1"/>
          <dgm:bulletEnabled val="1"/>
        </dgm:presLayoutVars>
      </dgm:prSet>
      <dgm:spPr/>
      <dgm:t>
        <a:bodyPr/>
        <a:lstStyle/>
        <a:p>
          <a:endParaRPr lang="en-US"/>
        </a:p>
      </dgm:t>
    </dgm:pt>
    <dgm:pt modelId="{E7259AFC-632C-47CC-8CA5-0A7407DC84EC}" type="pres">
      <dgm:prSet presAssocID="{8C99E850-2DD5-4AB8-9600-974198DBDF6E}" presName="descendantText" presStyleLbl="alignAccFollowNode1" presStyleIdx="1" presStyleCnt="3" custScaleY="52414">
        <dgm:presLayoutVars>
          <dgm:bulletEnabled val="1"/>
        </dgm:presLayoutVars>
      </dgm:prSet>
      <dgm:spPr/>
      <dgm:t>
        <a:bodyPr/>
        <a:lstStyle/>
        <a:p>
          <a:endParaRPr lang="en-US"/>
        </a:p>
      </dgm:t>
    </dgm:pt>
    <dgm:pt modelId="{26CF1260-8E41-4C0F-97F3-E8DC7526E651}" type="pres">
      <dgm:prSet presAssocID="{1E442693-2A67-4989-BF31-A739459B0E33}" presName="sp" presStyleCnt="0"/>
      <dgm:spPr/>
      <dgm:t>
        <a:bodyPr/>
        <a:lstStyle/>
        <a:p>
          <a:endParaRPr lang="en-US"/>
        </a:p>
      </dgm:t>
    </dgm:pt>
    <dgm:pt modelId="{44AED28F-7D6D-4E83-B9A2-F53DF1AEC3DB}" type="pres">
      <dgm:prSet presAssocID="{63EDFED5-5F81-4180-A126-7EAC458E308D}" presName="linNode" presStyleCnt="0"/>
      <dgm:spPr/>
      <dgm:t>
        <a:bodyPr/>
        <a:lstStyle/>
        <a:p>
          <a:endParaRPr lang="en-US"/>
        </a:p>
      </dgm:t>
    </dgm:pt>
    <dgm:pt modelId="{CC9DAFC9-CB3A-4256-A757-37C8E90966DB}" type="pres">
      <dgm:prSet presAssocID="{63EDFED5-5F81-4180-A126-7EAC458E308D}" presName="parentText" presStyleLbl="node1" presStyleIdx="2" presStyleCnt="3" custScaleY="56454">
        <dgm:presLayoutVars>
          <dgm:chMax val="1"/>
          <dgm:bulletEnabled val="1"/>
        </dgm:presLayoutVars>
      </dgm:prSet>
      <dgm:spPr/>
      <dgm:t>
        <a:bodyPr/>
        <a:lstStyle/>
        <a:p>
          <a:endParaRPr lang="en-US"/>
        </a:p>
      </dgm:t>
    </dgm:pt>
    <dgm:pt modelId="{10395853-C925-435D-96A3-BA7903E210B9}" type="pres">
      <dgm:prSet presAssocID="{63EDFED5-5F81-4180-A126-7EAC458E308D}" presName="descendantText" presStyleLbl="alignAccFollowNode1" presStyleIdx="2" presStyleCnt="3" custScaleY="54473">
        <dgm:presLayoutVars>
          <dgm:bulletEnabled val="1"/>
        </dgm:presLayoutVars>
      </dgm:prSet>
      <dgm:spPr/>
      <dgm:t>
        <a:bodyPr/>
        <a:lstStyle/>
        <a:p>
          <a:endParaRPr lang="en-US"/>
        </a:p>
      </dgm:t>
    </dgm:pt>
  </dgm:ptLst>
  <dgm:cxnLst>
    <dgm:cxn modelId="{1D036933-5699-45EB-B619-3908ADEB97AD}" type="presOf" srcId="{8C99E850-2DD5-4AB8-9600-974198DBDF6E}" destId="{E5B384FC-9DFF-4EA5-89FA-13559ED1A785}" srcOrd="0" destOrd="0" presId="urn:microsoft.com/office/officeart/2005/8/layout/vList5"/>
    <dgm:cxn modelId="{8A8D96A4-7E82-4D08-8531-A284D95C00EC}" srcId="{64E0E5CB-C8B4-430C-B91C-6C6560F40A5E}" destId="{63EDFED5-5F81-4180-A126-7EAC458E308D}" srcOrd="2" destOrd="0" parTransId="{8FEE68BE-9E05-41A2-8F5B-FBD55D8B0798}" sibTransId="{9C5E415E-0368-4A89-A2C5-3F69A572A688}"/>
    <dgm:cxn modelId="{BD3A43B3-68A7-43FE-8B60-1E5CE78F99E0}" srcId="{8C99E850-2DD5-4AB8-9600-974198DBDF6E}" destId="{D6357059-4E43-4219-9E2C-96967AC5F794}" srcOrd="0" destOrd="0" parTransId="{E1712883-1F23-45D4-B3A7-512BC46E7254}" sibTransId="{37F3B3BF-93C1-49AF-8729-D4751FC99762}"/>
    <dgm:cxn modelId="{3034403C-96B1-4088-A53F-651D153641B4}" srcId="{64E0E5CB-C8B4-430C-B91C-6C6560F40A5E}" destId="{8C99E850-2DD5-4AB8-9600-974198DBDF6E}" srcOrd="1" destOrd="0" parTransId="{99CB3804-FEA2-4682-B5F8-E3982643ED46}" sibTransId="{1E442693-2A67-4989-BF31-A739459B0E33}"/>
    <dgm:cxn modelId="{4CA3F92A-59D9-43FB-A284-AFB2536CFC86}" type="presOf" srcId="{F0530727-7027-4F95-97D6-857AEFA40358}" destId="{28904480-B704-4C44-ABC9-B9AAA2F31DDF}" srcOrd="0" destOrd="0" presId="urn:microsoft.com/office/officeart/2005/8/layout/vList5"/>
    <dgm:cxn modelId="{479B945F-66D8-4830-941F-EC9ECB617364}" type="presOf" srcId="{3D26C043-C48B-4456-8ECE-7C03ACDF1897}" destId="{588DD8CA-1D07-46F3-A697-91FCA87DD03E}" srcOrd="0" destOrd="0" presId="urn:microsoft.com/office/officeart/2005/8/layout/vList5"/>
    <dgm:cxn modelId="{6A724F95-F548-47AA-8631-A2070DDD4B53}" srcId="{F0530727-7027-4F95-97D6-857AEFA40358}" destId="{3D26C043-C48B-4456-8ECE-7C03ACDF1897}" srcOrd="0" destOrd="0" parTransId="{21234120-7241-4377-AC01-95BCCB5BFEA9}" sibTransId="{F51EC2D8-C946-4688-8073-FE277759E6D4}"/>
    <dgm:cxn modelId="{6D2936F4-7846-484C-A536-51EEB7FB7D10}" type="presOf" srcId="{D6357059-4E43-4219-9E2C-96967AC5F794}" destId="{E7259AFC-632C-47CC-8CA5-0A7407DC84EC}" srcOrd="0" destOrd="0" presId="urn:microsoft.com/office/officeart/2005/8/layout/vList5"/>
    <dgm:cxn modelId="{419E9833-D9A9-4430-B856-0BFFFA56AFEC}" srcId="{64E0E5CB-C8B4-430C-B91C-6C6560F40A5E}" destId="{F0530727-7027-4F95-97D6-857AEFA40358}" srcOrd="0" destOrd="0" parTransId="{7941B7FD-36D9-4CC7-B77D-8E9D213B6EB0}" sibTransId="{273EDAB0-A34A-47FF-8F9C-BF596283109F}"/>
    <dgm:cxn modelId="{915412F6-5354-48E0-9EE8-CBD0B8707CD4}" type="presOf" srcId="{63EDFED5-5F81-4180-A126-7EAC458E308D}" destId="{CC9DAFC9-CB3A-4256-A757-37C8E90966DB}" srcOrd="0" destOrd="0" presId="urn:microsoft.com/office/officeart/2005/8/layout/vList5"/>
    <dgm:cxn modelId="{760855FE-DA1E-4E31-94A5-3C6D8A2287BF}" type="presOf" srcId="{64E0E5CB-C8B4-430C-B91C-6C6560F40A5E}" destId="{41134A24-E53B-4A23-B624-CDC5A0C3E93C}" srcOrd="0" destOrd="0" presId="urn:microsoft.com/office/officeart/2005/8/layout/vList5"/>
    <dgm:cxn modelId="{1DA7BA0F-5BA1-416D-AFF0-801DC21064D4}" type="presOf" srcId="{B3E53442-78EF-43E2-AFE8-0ED71FB7A1B6}" destId="{10395853-C925-435D-96A3-BA7903E210B9}" srcOrd="0" destOrd="0" presId="urn:microsoft.com/office/officeart/2005/8/layout/vList5"/>
    <dgm:cxn modelId="{26F45892-5AE6-4A42-81DD-CA919C037D00}" srcId="{63EDFED5-5F81-4180-A126-7EAC458E308D}" destId="{B3E53442-78EF-43E2-AFE8-0ED71FB7A1B6}" srcOrd="0" destOrd="0" parTransId="{357887C0-3EA7-41AF-A5B6-A8A7B040CEEB}" sibTransId="{44C1319D-15BD-4C07-ADD9-AD1B407B0EE8}"/>
    <dgm:cxn modelId="{28986CA1-95FB-49FE-B596-E2FC8EB108EB}" type="presParOf" srcId="{41134A24-E53B-4A23-B624-CDC5A0C3E93C}" destId="{87F43066-6638-4DFF-A683-26060018CDE8}" srcOrd="0" destOrd="0" presId="urn:microsoft.com/office/officeart/2005/8/layout/vList5"/>
    <dgm:cxn modelId="{3EEFA540-8CBD-44B4-B628-CE9C18CA2E2A}" type="presParOf" srcId="{87F43066-6638-4DFF-A683-26060018CDE8}" destId="{28904480-B704-4C44-ABC9-B9AAA2F31DDF}" srcOrd="0" destOrd="0" presId="urn:microsoft.com/office/officeart/2005/8/layout/vList5"/>
    <dgm:cxn modelId="{32A109EC-F178-4B14-BB42-1BD3B9387BE7}" type="presParOf" srcId="{87F43066-6638-4DFF-A683-26060018CDE8}" destId="{588DD8CA-1D07-46F3-A697-91FCA87DD03E}" srcOrd="1" destOrd="0" presId="urn:microsoft.com/office/officeart/2005/8/layout/vList5"/>
    <dgm:cxn modelId="{03955236-504D-4948-9CD4-731D9DA2DFE6}" type="presParOf" srcId="{41134A24-E53B-4A23-B624-CDC5A0C3E93C}" destId="{93027FB7-D01C-455D-B8BB-7879AB2120A5}" srcOrd="1" destOrd="0" presId="urn:microsoft.com/office/officeart/2005/8/layout/vList5"/>
    <dgm:cxn modelId="{2D2CBD82-DB0F-4C3C-907B-B9E5B17AFBC3}" type="presParOf" srcId="{41134A24-E53B-4A23-B624-CDC5A0C3E93C}" destId="{694125E3-BB95-4587-AB3C-D2CEA4DA9CE2}" srcOrd="2" destOrd="0" presId="urn:microsoft.com/office/officeart/2005/8/layout/vList5"/>
    <dgm:cxn modelId="{636CB419-7FB1-422E-816D-E587A20A3C7C}" type="presParOf" srcId="{694125E3-BB95-4587-AB3C-D2CEA4DA9CE2}" destId="{E5B384FC-9DFF-4EA5-89FA-13559ED1A785}" srcOrd="0" destOrd="0" presId="urn:microsoft.com/office/officeart/2005/8/layout/vList5"/>
    <dgm:cxn modelId="{16816B6B-8524-4CC9-B23C-F615B24D7A49}" type="presParOf" srcId="{694125E3-BB95-4587-AB3C-D2CEA4DA9CE2}" destId="{E7259AFC-632C-47CC-8CA5-0A7407DC84EC}" srcOrd="1" destOrd="0" presId="urn:microsoft.com/office/officeart/2005/8/layout/vList5"/>
    <dgm:cxn modelId="{E53EFADB-D5B8-4B41-8D4B-8C05C01FD593}" type="presParOf" srcId="{41134A24-E53B-4A23-B624-CDC5A0C3E93C}" destId="{26CF1260-8E41-4C0F-97F3-E8DC7526E651}" srcOrd="3" destOrd="0" presId="urn:microsoft.com/office/officeart/2005/8/layout/vList5"/>
    <dgm:cxn modelId="{C83D16BB-70C9-48E0-B92B-069A8C024D69}" type="presParOf" srcId="{41134A24-E53B-4A23-B624-CDC5A0C3E93C}" destId="{44AED28F-7D6D-4E83-B9A2-F53DF1AEC3DB}" srcOrd="4" destOrd="0" presId="urn:microsoft.com/office/officeart/2005/8/layout/vList5"/>
    <dgm:cxn modelId="{EB68B342-5B93-4102-9DD3-EB3E33083F97}" type="presParOf" srcId="{44AED28F-7D6D-4E83-B9A2-F53DF1AEC3DB}" destId="{CC9DAFC9-CB3A-4256-A757-37C8E90966DB}" srcOrd="0" destOrd="0" presId="urn:microsoft.com/office/officeart/2005/8/layout/vList5"/>
    <dgm:cxn modelId="{B8486732-00EC-4703-95CC-025FB409CC78}" type="presParOf" srcId="{44AED28F-7D6D-4E83-B9A2-F53DF1AEC3DB}" destId="{10395853-C925-435D-96A3-BA7903E210B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7B9F-94B4-4864-813B-FAE0F7352DD2}">
      <dsp:nvSpPr>
        <dsp:cNvPr id="0" name=""/>
        <dsp:cNvSpPr/>
      </dsp:nvSpPr>
      <dsp:spPr>
        <a:xfrm>
          <a:off x="1902230" y="81022"/>
          <a:ext cx="4008567" cy="1557305"/>
        </a:xfrm>
        <a:prstGeom prst="roundRect">
          <a:avLst>
            <a:gd name="adj" fmla="val 10000"/>
          </a:avLst>
        </a:prstGeom>
        <a:solidFill>
          <a:schemeClr val="bg1"/>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i="0" u="sng" kern="1200" baseline="0" dirty="0" smtClean="0"/>
            <a:t>Creator / Grantor / Settlor</a:t>
          </a:r>
        </a:p>
        <a:p>
          <a:pPr lvl="0" algn="l" defTabSz="977900">
            <a:lnSpc>
              <a:spcPct val="90000"/>
            </a:lnSpc>
            <a:spcBef>
              <a:spcPct val="0"/>
            </a:spcBef>
            <a:spcAft>
              <a:spcPct val="35000"/>
            </a:spcAft>
          </a:pPr>
          <a:r>
            <a:rPr lang="en-US" sz="1600" kern="1200" dirty="0" smtClean="0"/>
            <a:t>&gt; Creates the Trust</a:t>
          </a:r>
        </a:p>
        <a:p>
          <a:pPr lvl="0" algn="l" defTabSz="977900">
            <a:lnSpc>
              <a:spcPct val="90000"/>
            </a:lnSpc>
            <a:spcBef>
              <a:spcPct val="0"/>
            </a:spcBef>
            <a:spcAft>
              <a:spcPct val="35000"/>
            </a:spcAft>
          </a:pPr>
          <a:r>
            <a:rPr lang="en-US" sz="1600" kern="1200" dirty="0" smtClean="0"/>
            <a:t>&gt; Determines Terms of the Trust</a:t>
          </a:r>
        </a:p>
        <a:p>
          <a:pPr lvl="0" algn="l" defTabSz="977900">
            <a:lnSpc>
              <a:spcPct val="90000"/>
            </a:lnSpc>
            <a:spcBef>
              <a:spcPct val="0"/>
            </a:spcBef>
            <a:spcAft>
              <a:spcPct val="35000"/>
            </a:spcAft>
          </a:pPr>
          <a:r>
            <a:rPr lang="en-US" sz="1600" kern="1200" dirty="0" smtClean="0"/>
            <a:t>&gt; Funds the Trust</a:t>
          </a:r>
          <a:endParaRPr lang="en-US" sz="1600" kern="1200" dirty="0"/>
        </a:p>
      </dsp:txBody>
      <dsp:txXfrm>
        <a:off x="1947842" y="126634"/>
        <a:ext cx="3917343" cy="1466081"/>
      </dsp:txXfrm>
    </dsp:sp>
    <dsp:sp modelId="{020C5185-C60E-4A21-BE10-F6742AC64C4D}">
      <dsp:nvSpPr>
        <dsp:cNvPr id="0" name=""/>
        <dsp:cNvSpPr/>
      </dsp:nvSpPr>
      <dsp:spPr>
        <a:xfrm rot="2892078">
          <a:off x="4710909" y="1811514"/>
          <a:ext cx="413405" cy="358130"/>
        </a:xfrm>
        <a:prstGeom prst="lef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4818348" y="1883140"/>
        <a:ext cx="198527" cy="214878"/>
      </dsp:txXfrm>
    </dsp:sp>
    <dsp:sp modelId="{6FDCE603-D9B5-4486-AB9B-BBEA868F02F0}">
      <dsp:nvSpPr>
        <dsp:cNvPr id="0" name=""/>
        <dsp:cNvSpPr/>
      </dsp:nvSpPr>
      <dsp:spPr>
        <a:xfrm>
          <a:off x="4190047" y="2342830"/>
          <a:ext cx="3494516" cy="1576532"/>
        </a:xfrm>
        <a:prstGeom prst="roundRect">
          <a:avLst>
            <a:gd name="adj" fmla="val 10000"/>
          </a:avLst>
        </a:prstGeom>
        <a:solidFill>
          <a:schemeClr val="bg1"/>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i="0" u="sng" kern="1200" baseline="0" dirty="0" smtClean="0"/>
            <a:t>Beneficiaries</a:t>
          </a:r>
        </a:p>
        <a:p>
          <a:pPr lvl="0" algn="just" defTabSz="977900">
            <a:lnSpc>
              <a:spcPct val="90000"/>
            </a:lnSpc>
            <a:spcBef>
              <a:spcPct val="0"/>
            </a:spcBef>
            <a:spcAft>
              <a:spcPct val="35000"/>
            </a:spcAft>
          </a:pPr>
          <a:r>
            <a:rPr lang="en-US" sz="1600" kern="1200" dirty="0" smtClean="0"/>
            <a:t>&gt; Entitled to the property under the terms of the Trust</a:t>
          </a:r>
        </a:p>
        <a:p>
          <a:pPr lvl="0" algn="just" defTabSz="977900">
            <a:lnSpc>
              <a:spcPct val="90000"/>
            </a:lnSpc>
            <a:spcBef>
              <a:spcPct val="0"/>
            </a:spcBef>
            <a:spcAft>
              <a:spcPct val="35000"/>
            </a:spcAft>
          </a:pPr>
          <a:endParaRPr lang="en-US" sz="1600" kern="1200" dirty="0"/>
        </a:p>
      </dsp:txBody>
      <dsp:txXfrm>
        <a:off x="4236222" y="2389005"/>
        <a:ext cx="3402166" cy="1484182"/>
      </dsp:txXfrm>
    </dsp:sp>
    <dsp:sp modelId="{BA3B8311-6E8A-437D-9C27-4FF4E8792F71}">
      <dsp:nvSpPr>
        <dsp:cNvPr id="0" name=""/>
        <dsp:cNvSpPr/>
      </dsp:nvSpPr>
      <dsp:spPr>
        <a:xfrm rot="10774283">
          <a:off x="3724973" y="2967034"/>
          <a:ext cx="413405" cy="358130"/>
        </a:xfrm>
        <a:prstGeom prst="lef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rot="10800000">
        <a:off x="3832412" y="3038660"/>
        <a:ext cx="198527" cy="214878"/>
      </dsp:txXfrm>
    </dsp:sp>
    <dsp:sp modelId="{BC8F642E-C40C-4F75-A50E-20A3427F6F06}">
      <dsp:nvSpPr>
        <dsp:cNvPr id="0" name=""/>
        <dsp:cNvSpPr/>
      </dsp:nvSpPr>
      <dsp:spPr>
        <a:xfrm>
          <a:off x="200706" y="2394423"/>
          <a:ext cx="3472598" cy="1533198"/>
        </a:xfrm>
        <a:prstGeom prst="roundRect">
          <a:avLst>
            <a:gd name="adj" fmla="val 10000"/>
          </a:avLst>
        </a:prstGeom>
        <a:solidFill>
          <a:schemeClr val="bg1"/>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i="0" u="sng" kern="1200" baseline="0" dirty="0" smtClean="0"/>
            <a:t>Trustee</a:t>
          </a:r>
        </a:p>
        <a:p>
          <a:pPr lvl="0" algn="l" defTabSz="977900">
            <a:lnSpc>
              <a:spcPct val="90000"/>
            </a:lnSpc>
            <a:spcBef>
              <a:spcPct val="0"/>
            </a:spcBef>
            <a:spcAft>
              <a:spcPct val="35000"/>
            </a:spcAft>
          </a:pPr>
          <a:r>
            <a:rPr lang="en-US" sz="1600" kern="1200" dirty="0" smtClean="0"/>
            <a:t>&gt; Manages the trust property</a:t>
          </a:r>
        </a:p>
        <a:p>
          <a:pPr lvl="0" algn="l" defTabSz="977900">
            <a:lnSpc>
              <a:spcPct val="90000"/>
            </a:lnSpc>
            <a:spcBef>
              <a:spcPct val="0"/>
            </a:spcBef>
            <a:spcAft>
              <a:spcPct val="35000"/>
            </a:spcAft>
          </a:pPr>
          <a:r>
            <a:rPr lang="en-US" sz="1600" kern="1200" dirty="0" smtClean="0"/>
            <a:t>&gt; Follows the Terms of the Trust</a:t>
          </a:r>
        </a:p>
        <a:p>
          <a:pPr lvl="0" algn="l" defTabSz="977900">
            <a:lnSpc>
              <a:spcPct val="90000"/>
            </a:lnSpc>
            <a:spcBef>
              <a:spcPct val="0"/>
            </a:spcBef>
            <a:spcAft>
              <a:spcPct val="35000"/>
            </a:spcAft>
          </a:pPr>
          <a:r>
            <a:rPr lang="en-US" sz="1600" kern="1200" dirty="0" smtClean="0"/>
            <a:t>&gt; Entitled to a Commission</a:t>
          </a:r>
          <a:endParaRPr lang="en-US" sz="1600" kern="1200" dirty="0"/>
        </a:p>
      </dsp:txBody>
      <dsp:txXfrm>
        <a:off x="245612" y="2439329"/>
        <a:ext cx="3382786" cy="1443386"/>
      </dsp:txXfrm>
    </dsp:sp>
    <dsp:sp modelId="{4FD812D9-BC19-4933-ADA3-CB2B8D4F2B44}">
      <dsp:nvSpPr>
        <dsp:cNvPr id="0" name=""/>
        <dsp:cNvSpPr/>
      </dsp:nvSpPr>
      <dsp:spPr>
        <a:xfrm rot="18633429">
          <a:off x="2709899" y="1837310"/>
          <a:ext cx="413405" cy="358130"/>
        </a:xfrm>
        <a:prstGeom prst="lef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2817338" y="1908936"/>
        <a:ext cx="198527" cy="21487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DD8CA-1D07-46F3-A697-91FCA87DD03E}">
      <dsp:nvSpPr>
        <dsp:cNvPr id="0" name=""/>
        <dsp:cNvSpPr/>
      </dsp:nvSpPr>
      <dsp:spPr>
        <a:xfrm rot="5400000">
          <a:off x="4133038" y="-1255089"/>
          <a:ext cx="2604657" cy="511563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114300" lvl="1" indent="-114300" algn="just" defTabSz="533400">
            <a:lnSpc>
              <a:spcPct val="90000"/>
            </a:lnSpc>
            <a:spcBef>
              <a:spcPct val="0"/>
            </a:spcBef>
            <a:spcAft>
              <a:spcPct val="15000"/>
            </a:spcAft>
            <a:buChar char="••"/>
          </a:pPr>
          <a:r>
            <a:rPr lang="en-US" sz="1200" kern="1200" dirty="0" smtClean="0"/>
            <a:t>This takes place when the decedent “</a:t>
          </a:r>
          <a:r>
            <a:rPr lang="en-US" sz="1200" b="1" kern="1200" dirty="0" smtClean="0"/>
            <a:t>owned</a:t>
          </a:r>
          <a:r>
            <a:rPr lang="en-US" sz="1200" kern="1200" dirty="0" smtClean="0"/>
            <a:t>” a life insurance policy at death OR had “</a:t>
          </a:r>
          <a:r>
            <a:rPr lang="en-US" sz="1200" b="1" kern="1200" dirty="0" smtClean="0"/>
            <a:t>incidents of ownership</a:t>
          </a:r>
          <a:r>
            <a:rPr lang="en-US" sz="1200" kern="1200" dirty="0" smtClean="0"/>
            <a:t>” in the policy, such as the right to:</a:t>
          </a:r>
          <a:endParaRPr lang="en-US" sz="1200" kern="1200" dirty="0"/>
        </a:p>
        <a:p>
          <a:pPr marL="114300" lvl="2" indent="-57150" algn="l" defTabSz="488950">
            <a:lnSpc>
              <a:spcPct val="90000"/>
            </a:lnSpc>
            <a:spcBef>
              <a:spcPct val="0"/>
            </a:spcBef>
            <a:spcAft>
              <a:spcPct val="15000"/>
            </a:spcAft>
            <a:buChar char="••"/>
          </a:pPr>
          <a:r>
            <a:rPr lang="en-US" sz="1100" kern="1200" dirty="0" smtClean="0"/>
            <a:t> name or change the beneficiary</a:t>
          </a:r>
          <a:endParaRPr lang="en-US" sz="1100" kern="1200" dirty="0"/>
        </a:p>
        <a:p>
          <a:pPr marL="114300" lvl="2" indent="-57150" algn="l" defTabSz="488950">
            <a:lnSpc>
              <a:spcPct val="90000"/>
            </a:lnSpc>
            <a:spcBef>
              <a:spcPct val="0"/>
            </a:spcBef>
            <a:spcAft>
              <a:spcPct val="15000"/>
            </a:spcAft>
            <a:buChar char="••"/>
          </a:pPr>
          <a:r>
            <a:rPr lang="en-US" sz="1100" kern="1200" dirty="0" smtClean="0"/>
            <a:t> surrender the policy for its cash value</a:t>
          </a:r>
          <a:endParaRPr lang="en-US" sz="1100" kern="1200" dirty="0"/>
        </a:p>
        <a:p>
          <a:pPr marL="114300" lvl="2" indent="-57150" algn="l" defTabSz="488950">
            <a:lnSpc>
              <a:spcPct val="90000"/>
            </a:lnSpc>
            <a:spcBef>
              <a:spcPct val="0"/>
            </a:spcBef>
            <a:spcAft>
              <a:spcPct val="15000"/>
            </a:spcAft>
            <a:buChar char="••"/>
          </a:pPr>
          <a:r>
            <a:rPr lang="en-US" sz="1100" kern="1200" dirty="0" smtClean="0"/>
            <a:t> receive any policy dividends</a:t>
          </a:r>
          <a:endParaRPr lang="en-US" sz="1100" kern="1200" dirty="0"/>
        </a:p>
        <a:p>
          <a:pPr marL="114300" lvl="2" indent="-57150" algn="l" defTabSz="488950">
            <a:lnSpc>
              <a:spcPct val="90000"/>
            </a:lnSpc>
            <a:spcBef>
              <a:spcPct val="0"/>
            </a:spcBef>
            <a:spcAft>
              <a:spcPct val="15000"/>
            </a:spcAft>
            <a:buChar char="••"/>
          </a:pPr>
          <a:r>
            <a:rPr lang="en-US" sz="1100" kern="1200" dirty="0" smtClean="0"/>
            <a:t> borrow against the policy cash value</a:t>
          </a:r>
          <a:endParaRPr lang="en-US" sz="1100" kern="1200" dirty="0"/>
        </a:p>
        <a:p>
          <a:pPr marL="114300" lvl="2" indent="-57150" algn="l" defTabSz="488950">
            <a:lnSpc>
              <a:spcPct val="90000"/>
            </a:lnSpc>
            <a:spcBef>
              <a:spcPct val="0"/>
            </a:spcBef>
            <a:spcAft>
              <a:spcPct val="15000"/>
            </a:spcAft>
            <a:buChar char="••"/>
          </a:pPr>
          <a:r>
            <a:rPr lang="en-US" sz="1100" kern="1200" dirty="0" smtClean="0"/>
            <a:t> pledge the policy as collateral for a loan</a:t>
          </a:r>
          <a:endParaRPr lang="en-US" sz="1100" kern="1200" dirty="0"/>
        </a:p>
        <a:p>
          <a:pPr marL="114300" lvl="2" indent="-57150" algn="l" defTabSz="488950">
            <a:lnSpc>
              <a:spcPct val="90000"/>
            </a:lnSpc>
            <a:spcBef>
              <a:spcPct val="0"/>
            </a:spcBef>
            <a:spcAft>
              <a:spcPct val="15000"/>
            </a:spcAft>
            <a:buChar char="••"/>
          </a:pPr>
          <a:r>
            <a:rPr lang="en-US" sz="1100" kern="1200" dirty="0" smtClean="0"/>
            <a:t> assign the policy or to assign any of these named rights</a:t>
          </a:r>
          <a:endParaRPr lang="en-US" sz="1100" kern="1200" dirty="0"/>
        </a:p>
        <a:p>
          <a:pPr marL="114300" lvl="2" indent="-57150" algn="l" defTabSz="488950">
            <a:lnSpc>
              <a:spcPct val="90000"/>
            </a:lnSpc>
            <a:spcBef>
              <a:spcPct val="0"/>
            </a:spcBef>
            <a:spcAft>
              <a:spcPct val="15000"/>
            </a:spcAft>
            <a:buChar char="••"/>
          </a:pPr>
          <a:r>
            <a:rPr lang="en-US" sz="1100" kern="1200" dirty="0" smtClean="0"/>
            <a:t> revoke any assignment of the policy</a:t>
          </a:r>
          <a:endParaRPr lang="en-US" sz="1100" kern="1200" dirty="0"/>
        </a:p>
      </dsp:txBody>
      <dsp:txXfrm rot="-5400000">
        <a:off x="2877548" y="127550"/>
        <a:ext cx="4988490" cy="2350359"/>
      </dsp:txXfrm>
    </dsp:sp>
    <dsp:sp modelId="{28904480-B704-4C44-ABC9-B9AAA2F31DDF}">
      <dsp:nvSpPr>
        <dsp:cNvPr id="0" name=""/>
        <dsp:cNvSpPr/>
      </dsp:nvSpPr>
      <dsp:spPr>
        <a:xfrm>
          <a:off x="0" y="65277"/>
          <a:ext cx="2877547" cy="247490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b="1" kern="1200" dirty="0" smtClean="0"/>
            <a:t>Proceeds of LIFE INSURANCE policies on the life of the decedent, payable to the decedent’s ESTATE, or in which the decedent had  any "INCIDENTS OF OWNERSHIP"</a:t>
          </a:r>
          <a:endParaRPr lang="en-US" sz="1200" kern="1200" dirty="0"/>
        </a:p>
      </dsp:txBody>
      <dsp:txXfrm>
        <a:off x="120815" y="186092"/>
        <a:ext cx="2635917" cy="2233274"/>
      </dsp:txXfrm>
    </dsp:sp>
    <dsp:sp modelId="{E7259AFC-632C-47CC-8CA5-0A7407DC84EC}">
      <dsp:nvSpPr>
        <dsp:cNvPr id="0" name=""/>
        <dsp:cNvSpPr/>
      </dsp:nvSpPr>
      <dsp:spPr>
        <a:xfrm rot="5400000">
          <a:off x="4902240" y="679527"/>
          <a:ext cx="1076879" cy="51206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en-US" sz="1400" kern="1200" dirty="0" smtClean="0"/>
            <a:t>EXAMPLE 4: Bob creates a Trust for his grandchildren that allows him to </a:t>
          </a:r>
          <a:r>
            <a:rPr lang="en-US" sz="1400" u="sng" kern="1200" dirty="0" smtClean="0"/>
            <a:t>Alter</a:t>
          </a:r>
          <a:r>
            <a:rPr lang="en-US" sz="1400" kern="1200" dirty="0" smtClean="0"/>
            <a:t> the beneficiaries’ percentages, (OR </a:t>
          </a:r>
          <a:r>
            <a:rPr lang="en-US" sz="1400" u="sng" kern="1200" dirty="0" smtClean="0"/>
            <a:t>Amend</a:t>
          </a:r>
          <a:r>
            <a:rPr lang="en-US" sz="1400" kern="1200" dirty="0" smtClean="0"/>
            <a:t> the terms of the Trust OR </a:t>
          </a:r>
          <a:r>
            <a:rPr lang="en-US" sz="1400" u="sng" kern="1200" dirty="0" smtClean="0"/>
            <a:t>Revoke</a:t>
          </a:r>
          <a:r>
            <a:rPr lang="en-US" sz="1400" kern="1200" dirty="0" smtClean="0"/>
            <a:t> the Trust).  At Bob’s death the Trust assets are worth $1,000,000. His Gross Estate includes  this $1,000,000.</a:t>
          </a:r>
          <a:endParaRPr lang="en-US" sz="1400" kern="1200" dirty="0"/>
        </a:p>
      </dsp:txBody>
      <dsp:txXfrm rot="-5400000">
        <a:off x="2880360" y="2753977"/>
        <a:ext cx="5068071" cy="971741"/>
      </dsp:txXfrm>
    </dsp:sp>
    <dsp:sp modelId="{E5B384FC-9DFF-4EA5-89FA-13559ED1A785}">
      <dsp:nvSpPr>
        <dsp:cNvPr id="0" name=""/>
        <dsp:cNvSpPr/>
      </dsp:nvSpPr>
      <dsp:spPr>
        <a:xfrm>
          <a:off x="0" y="2662766"/>
          <a:ext cx="2880360" cy="115416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b="1" kern="1200" dirty="0" smtClean="0"/>
            <a:t>Gifts over which the decedent retained the power ALTER, AMEND or REVOKE the transfer (either already made or in trust)</a:t>
          </a:r>
          <a:endParaRPr lang="en-US" sz="1200" kern="1200" dirty="0"/>
        </a:p>
      </dsp:txBody>
      <dsp:txXfrm>
        <a:off x="56342" y="2719108"/>
        <a:ext cx="2767676" cy="1041478"/>
      </dsp:txXfrm>
    </dsp:sp>
    <dsp:sp modelId="{10395853-C925-435D-96A3-BA7903E210B9}">
      <dsp:nvSpPr>
        <dsp:cNvPr id="0" name=""/>
        <dsp:cNvSpPr/>
      </dsp:nvSpPr>
      <dsp:spPr>
        <a:xfrm rot="5400000">
          <a:off x="4933185" y="1891397"/>
          <a:ext cx="1014988" cy="51206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en-US" sz="1400" b="1" u="sng" kern="1200" dirty="0" smtClean="0"/>
            <a:t>Spouses</a:t>
          </a:r>
          <a:r>
            <a:rPr lang="en-US" sz="1400" kern="1200" dirty="0" smtClean="0"/>
            <a:t>: 50% attributed to decedent, regardless of who contributed what amount.</a:t>
          </a:r>
          <a:endParaRPr lang="en-US" sz="1400" kern="1200" dirty="0"/>
        </a:p>
        <a:p>
          <a:pPr marL="114300" lvl="1" indent="-114300" algn="just" defTabSz="622300">
            <a:lnSpc>
              <a:spcPct val="90000"/>
            </a:lnSpc>
            <a:spcBef>
              <a:spcPct val="0"/>
            </a:spcBef>
            <a:spcAft>
              <a:spcPct val="15000"/>
            </a:spcAft>
            <a:buChar char="••"/>
          </a:pPr>
          <a:r>
            <a:rPr lang="en-US" sz="1400" b="1" u="sng" kern="1200" dirty="0" smtClean="0"/>
            <a:t>Anyone Else</a:t>
          </a:r>
          <a:r>
            <a:rPr lang="en-US" sz="1400" kern="1200" dirty="0" smtClean="0"/>
            <a:t>: the ENTIRE VALUE  is included in the decedent’s estate UNLESS there is proof of who contributed what amount.</a:t>
          </a:r>
          <a:endParaRPr lang="en-US" sz="1400" kern="1200" dirty="0"/>
        </a:p>
      </dsp:txBody>
      <dsp:txXfrm rot="-5400000">
        <a:off x="2880359" y="3993771"/>
        <a:ext cx="5071092" cy="915892"/>
      </dsp:txXfrm>
    </dsp:sp>
    <dsp:sp modelId="{CC9DAFC9-CB3A-4256-A757-37C8E90966DB}">
      <dsp:nvSpPr>
        <dsp:cNvPr id="0" name=""/>
        <dsp:cNvSpPr/>
      </dsp:nvSpPr>
      <dsp:spPr>
        <a:xfrm>
          <a:off x="0" y="3874636"/>
          <a:ext cx="2880360" cy="115416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b="1" kern="1200" dirty="0" smtClean="0"/>
            <a:t>Property held in joint tenancy with rights of survivorship</a:t>
          </a:r>
          <a:endParaRPr lang="en-US" sz="1200" kern="1200" dirty="0"/>
        </a:p>
      </dsp:txBody>
      <dsp:txXfrm>
        <a:off x="56342" y="3930978"/>
        <a:ext cx="2767676" cy="10414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2C9C5-5CDB-4BCC-8530-FA03BF21BB4D}">
      <dsp:nvSpPr>
        <dsp:cNvPr id="0" name=""/>
        <dsp:cNvSpPr/>
      </dsp:nvSpPr>
      <dsp:spPr>
        <a:xfrm rot="5400000">
          <a:off x="4943944" y="-1815772"/>
          <a:ext cx="1304367"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just" defTabSz="533400">
            <a:lnSpc>
              <a:spcPct val="90000"/>
            </a:lnSpc>
            <a:spcBef>
              <a:spcPct val="0"/>
            </a:spcBef>
            <a:spcAft>
              <a:spcPct val="15000"/>
            </a:spcAft>
            <a:buChar char="••"/>
          </a:pPr>
          <a:r>
            <a:rPr lang="en-US" sz="1200" kern="1200" dirty="0" smtClean="0"/>
            <a:t>Protects beneficiaries from creditors. The Trustee will negotiate a settlement with the creditor (maybe 25 cents on the dollar, depending on the creditor) or else the Trustee will not transfer the funds (because funds are in the trust are not truly the beneficiary's money, unless the beneficiary is also the Trustee).</a:t>
          </a:r>
          <a:endParaRPr lang="en-US" sz="1200" kern="1200" dirty="0"/>
        </a:p>
      </dsp:txBody>
      <dsp:txXfrm rot="-5400000">
        <a:off x="2962656" y="229190"/>
        <a:ext cx="5203270" cy="1177019"/>
      </dsp:txXfrm>
    </dsp:sp>
    <dsp:sp modelId="{CE20F539-801A-4C0D-AE6B-34C7449B145A}">
      <dsp:nvSpPr>
        <dsp:cNvPr id="0" name=""/>
        <dsp:cNvSpPr/>
      </dsp:nvSpPr>
      <dsp:spPr>
        <a:xfrm>
          <a:off x="0" y="2470"/>
          <a:ext cx="2962656" cy="16304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u="none" kern="1200" dirty="0" smtClean="0"/>
            <a:t>Spendthrift Provisions</a:t>
          </a:r>
          <a:endParaRPr lang="en-US" sz="3200" u="none" kern="1200" dirty="0"/>
        </a:p>
      </dsp:txBody>
      <dsp:txXfrm>
        <a:off x="79592" y="82062"/>
        <a:ext cx="2803472" cy="1471274"/>
      </dsp:txXfrm>
    </dsp:sp>
    <dsp:sp modelId="{6939BD2D-79D9-4405-82B6-EADA6D21BBA6}">
      <dsp:nvSpPr>
        <dsp:cNvPr id="0" name=""/>
        <dsp:cNvSpPr/>
      </dsp:nvSpPr>
      <dsp:spPr>
        <a:xfrm rot="5400000">
          <a:off x="4943944" y="-103790"/>
          <a:ext cx="1304367"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just" defTabSz="533400">
            <a:lnSpc>
              <a:spcPct val="90000"/>
            </a:lnSpc>
            <a:spcBef>
              <a:spcPct val="0"/>
            </a:spcBef>
            <a:spcAft>
              <a:spcPct val="15000"/>
            </a:spcAft>
            <a:buChar char="••"/>
          </a:pPr>
          <a:r>
            <a:rPr lang="en-US" sz="1200" kern="1200" dirty="0" smtClean="0"/>
            <a:t>If the beneficiary has a </a:t>
          </a:r>
          <a:r>
            <a:rPr lang="en-US" sz="1200" b="1" kern="1200" dirty="0" smtClean="0"/>
            <a:t>substance abuse</a:t>
          </a:r>
          <a:r>
            <a:rPr lang="en-US" sz="1200" kern="1200" dirty="0" smtClean="0"/>
            <a:t> issue, or likes to gamble to excess, special provisions can be inserted in the Trust allowing the Trustee to withhold distributions until these problems are cleared up. This is helpful for children who are well-intentioned but in the grasps of harmful addictive behavior.</a:t>
          </a:r>
          <a:endParaRPr lang="en-US" sz="1200" kern="1200" dirty="0"/>
        </a:p>
      </dsp:txBody>
      <dsp:txXfrm rot="-5400000">
        <a:off x="2962656" y="1941172"/>
        <a:ext cx="5203270" cy="1177019"/>
      </dsp:txXfrm>
    </dsp:sp>
    <dsp:sp modelId="{F14414A8-3BEF-4C59-9C87-4F8BEB0D9D78}">
      <dsp:nvSpPr>
        <dsp:cNvPr id="0" name=""/>
        <dsp:cNvSpPr/>
      </dsp:nvSpPr>
      <dsp:spPr>
        <a:xfrm>
          <a:off x="0" y="1714452"/>
          <a:ext cx="2962656" cy="16304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u="none" kern="1200" dirty="0" smtClean="0"/>
            <a:t>Substance Abuse Provisions</a:t>
          </a:r>
          <a:endParaRPr lang="en-US" sz="3200" u="none" kern="1200" dirty="0"/>
        </a:p>
      </dsp:txBody>
      <dsp:txXfrm>
        <a:off x="79592" y="1794044"/>
        <a:ext cx="2803472" cy="1471274"/>
      </dsp:txXfrm>
    </dsp:sp>
    <dsp:sp modelId="{28A866A0-A620-4607-A975-5FD00AD1A1BA}">
      <dsp:nvSpPr>
        <dsp:cNvPr id="0" name=""/>
        <dsp:cNvSpPr/>
      </dsp:nvSpPr>
      <dsp:spPr>
        <a:xfrm rot="5400000">
          <a:off x="4714532" y="1541146"/>
          <a:ext cx="1625319" cy="540103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just" defTabSz="533400">
            <a:lnSpc>
              <a:spcPct val="90000"/>
            </a:lnSpc>
            <a:spcBef>
              <a:spcPct val="0"/>
            </a:spcBef>
            <a:spcAft>
              <a:spcPct val="15000"/>
            </a:spcAft>
            <a:buChar char="••"/>
          </a:pPr>
          <a:r>
            <a:rPr lang="en-US" sz="1200" kern="1200" dirty="0" smtClean="0"/>
            <a:t>Any gift or bequest a person receives is outside of the marital property that shall be split between the spouses during divorce proceedings. However, what typically happens is that one spouse will receive a bequest from a deceased parent and place the funds in a joint account. Once these funds have been </a:t>
          </a:r>
          <a:r>
            <a:rPr lang="en-US" sz="1200" b="1" kern="1200" dirty="0" smtClean="0"/>
            <a:t>“comingled” </a:t>
          </a:r>
          <a:r>
            <a:rPr lang="en-US" sz="1200" kern="1200" dirty="0" smtClean="0"/>
            <a:t>with the other spouse’s money it becomes nearly impossible to trace these funds and separate them. An </a:t>
          </a:r>
          <a:r>
            <a:rPr lang="en-US" sz="1200" b="1" kern="1200" dirty="0" smtClean="0"/>
            <a:t>Anti-Comingling Provision</a:t>
          </a:r>
          <a:r>
            <a:rPr lang="en-US" sz="1200" kern="1200" dirty="0" smtClean="0"/>
            <a:t> will better ensure these funds are distributed properly to avoid inclusion in the marital estate. </a:t>
          </a:r>
          <a:endParaRPr lang="en-US" sz="1200" kern="1200" dirty="0"/>
        </a:p>
      </dsp:txBody>
      <dsp:txXfrm rot="-5400000">
        <a:off x="2826675" y="3508345"/>
        <a:ext cx="5321692" cy="1466635"/>
      </dsp:txXfrm>
    </dsp:sp>
    <dsp:sp modelId="{DDCEAC58-C62C-43D3-BE5B-A76402FC911B}">
      <dsp:nvSpPr>
        <dsp:cNvPr id="0" name=""/>
        <dsp:cNvSpPr/>
      </dsp:nvSpPr>
      <dsp:spPr>
        <a:xfrm>
          <a:off x="0" y="3426433"/>
          <a:ext cx="2826674" cy="16304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u="none" kern="1200" dirty="0" smtClean="0"/>
            <a:t>Spousal Anti-Comingling Provisions</a:t>
          </a:r>
          <a:endParaRPr lang="en-US" sz="3200" u="none" kern="1200" dirty="0"/>
        </a:p>
      </dsp:txBody>
      <dsp:txXfrm>
        <a:off x="79592" y="3506025"/>
        <a:ext cx="2667490" cy="147127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05AB9-3DD9-42D5-8537-F64FFC481925}">
      <dsp:nvSpPr>
        <dsp:cNvPr id="0" name=""/>
        <dsp:cNvSpPr/>
      </dsp:nvSpPr>
      <dsp:spPr>
        <a:xfrm rot="5400000">
          <a:off x="-286917" y="290843"/>
          <a:ext cx="1912780" cy="1338946"/>
        </a:xfrm>
        <a:prstGeom prst="chevron">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Qualified / “See Through” Trusts</a:t>
          </a:r>
          <a:r>
            <a:rPr lang="en-US" sz="1400" kern="1200" dirty="0" smtClean="0"/>
            <a:t> </a:t>
          </a:r>
          <a:endParaRPr lang="en-US" sz="1400" kern="1200" dirty="0"/>
        </a:p>
      </dsp:txBody>
      <dsp:txXfrm rot="-5400000">
        <a:off x="0" y="673399"/>
        <a:ext cx="1338946" cy="573834"/>
      </dsp:txXfrm>
    </dsp:sp>
    <dsp:sp modelId="{7A073123-ABCE-4C2E-8277-9FC5B2049866}">
      <dsp:nvSpPr>
        <dsp:cNvPr id="0" name=""/>
        <dsp:cNvSpPr/>
      </dsp:nvSpPr>
      <dsp:spPr>
        <a:xfrm rot="5400000">
          <a:off x="4162619" y="-2819746"/>
          <a:ext cx="1243307" cy="6890653"/>
        </a:xfrm>
        <a:prstGeom prst="round2Same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b="1" kern="1200" dirty="0" smtClean="0"/>
            <a:t>Qualified / “See Through” Trusts</a:t>
          </a:r>
          <a:r>
            <a:rPr lang="en-US" sz="1200" kern="1200" dirty="0" smtClean="0"/>
            <a:t>: With these trusts the beneficiary is treated as the beneficiary of the retirement account for purposes of determining whether there is a Designated Beneficiary. </a:t>
          </a:r>
          <a:r>
            <a:rPr lang="en-US" sz="1200" i="1" kern="1200" dirty="0" smtClean="0"/>
            <a:t>This is the most desirable outcome for a parent to child transfer</a:t>
          </a:r>
          <a:r>
            <a:rPr lang="en-US" sz="1200" kern="1200" dirty="0" smtClean="0"/>
            <a:t>, especially if the child is still a minor, since RMDs will take place at the rate of the child beneficiary. In order for a See Through Trust to accomplish this end the following requirements must be met: </a:t>
          </a:r>
          <a:endParaRPr lang="en-US" sz="1200" kern="1200" dirty="0"/>
        </a:p>
      </dsp:txBody>
      <dsp:txXfrm rot="-5400000">
        <a:off x="1338947" y="64619"/>
        <a:ext cx="6829960" cy="1121921"/>
      </dsp:txXfrm>
    </dsp:sp>
    <dsp:sp modelId="{EBAC07FA-A66E-443E-ADBB-95AC0D392ACF}">
      <dsp:nvSpPr>
        <dsp:cNvPr id="0" name=""/>
        <dsp:cNvSpPr/>
      </dsp:nvSpPr>
      <dsp:spPr>
        <a:xfrm rot="5400000">
          <a:off x="-286917" y="2012608"/>
          <a:ext cx="1912780" cy="1338946"/>
        </a:xfrm>
        <a:prstGeom prst="chevron">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Conduit Trusts</a:t>
          </a:r>
          <a:r>
            <a:rPr lang="en-US" sz="1800" kern="1200" dirty="0" smtClean="0"/>
            <a:t> </a:t>
          </a:r>
          <a:endParaRPr lang="en-US" sz="1800" kern="1200" dirty="0"/>
        </a:p>
      </dsp:txBody>
      <dsp:txXfrm rot="-5400000">
        <a:off x="0" y="2395164"/>
        <a:ext cx="1338946" cy="573834"/>
      </dsp:txXfrm>
    </dsp:sp>
    <dsp:sp modelId="{3367F1C4-063D-46DA-AEDC-917790D82377}">
      <dsp:nvSpPr>
        <dsp:cNvPr id="0" name=""/>
        <dsp:cNvSpPr/>
      </dsp:nvSpPr>
      <dsp:spPr>
        <a:xfrm rot="5400000">
          <a:off x="4162619" y="-1097981"/>
          <a:ext cx="1243307" cy="6890653"/>
        </a:xfrm>
        <a:prstGeom prst="round2Same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just" defTabSz="533400">
            <a:lnSpc>
              <a:spcPct val="90000"/>
            </a:lnSpc>
            <a:spcBef>
              <a:spcPct val="0"/>
            </a:spcBef>
            <a:spcAft>
              <a:spcPct val="15000"/>
            </a:spcAft>
            <a:buChar char="••"/>
          </a:pPr>
          <a:r>
            <a:rPr lang="en-US" sz="1200" kern="1200" dirty="0" smtClean="0"/>
            <a:t>With a </a:t>
          </a:r>
          <a:r>
            <a:rPr lang="en-US" sz="1200" b="1" kern="1200" dirty="0" smtClean="0"/>
            <a:t>Conduit Trust </a:t>
          </a:r>
          <a:r>
            <a:rPr lang="en-US" sz="1200" kern="1200" dirty="0" smtClean="0"/>
            <a:t>all distributions paid to the trust are immediately distributed to the beneficiary and not accumulated for future distributions to the successor beneficiaries. This language must be written into the trust in order for it to be effective. In addition, make sure there are separate trusts for each beneficiary in order to take advantage of favorable stretch RMD distributions for the younger beneficiaries..</a:t>
          </a:r>
          <a:endParaRPr lang="en-US" sz="1200" kern="1200" dirty="0"/>
        </a:p>
      </dsp:txBody>
      <dsp:txXfrm rot="-5400000">
        <a:off x="1338947" y="1786384"/>
        <a:ext cx="6829960" cy="1121921"/>
      </dsp:txXfrm>
    </dsp:sp>
    <dsp:sp modelId="{5784DBEB-4C57-4D9F-82B9-900283B030CE}">
      <dsp:nvSpPr>
        <dsp:cNvPr id="0" name=""/>
        <dsp:cNvSpPr/>
      </dsp:nvSpPr>
      <dsp:spPr>
        <a:xfrm rot="5400000">
          <a:off x="-286917" y="3734373"/>
          <a:ext cx="1912780" cy="1338946"/>
        </a:xfrm>
        <a:prstGeom prst="chevron">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Accumulation Trusts</a:t>
          </a:r>
          <a:r>
            <a:rPr lang="en-US" sz="1800" kern="1200" dirty="0" smtClean="0"/>
            <a:t> </a:t>
          </a:r>
          <a:endParaRPr lang="en-US" sz="1800" kern="1200" dirty="0"/>
        </a:p>
      </dsp:txBody>
      <dsp:txXfrm rot="-5400000">
        <a:off x="0" y="4116929"/>
        <a:ext cx="1338946" cy="573834"/>
      </dsp:txXfrm>
    </dsp:sp>
    <dsp:sp modelId="{2AC63DBF-AA35-4931-B044-75AD26A66965}">
      <dsp:nvSpPr>
        <dsp:cNvPr id="0" name=""/>
        <dsp:cNvSpPr/>
      </dsp:nvSpPr>
      <dsp:spPr>
        <a:xfrm rot="5400000">
          <a:off x="4162619" y="623782"/>
          <a:ext cx="1243307" cy="6890653"/>
        </a:xfrm>
        <a:prstGeom prst="round2Same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just" defTabSz="488950">
            <a:lnSpc>
              <a:spcPct val="90000"/>
            </a:lnSpc>
            <a:spcBef>
              <a:spcPct val="0"/>
            </a:spcBef>
            <a:spcAft>
              <a:spcPct val="15000"/>
            </a:spcAft>
            <a:buChar char="••"/>
          </a:pPr>
          <a:r>
            <a:rPr lang="en-US" sz="1100" b="1" kern="1200" dirty="0" smtClean="0"/>
            <a:t>Accumulation Trusts </a:t>
          </a:r>
          <a:r>
            <a:rPr lang="en-US" sz="1100" kern="1200" dirty="0" smtClean="0"/>
            <a:t>are good if the Settlor / plan participant wants to withhold principal and income from the initial trust beneficiaries, thus it is the opposite of a Conduit Trust. However, these trusts receive the worst RMD treatment as they must use the life expectancy of the oldest beneficiary, even if he or she is only a contingent beneficiary, and even if there is an extremely low probability that beneficiary will collect the funds.</a:t>
          </a:r>
          <a:endParaRPr lang="en-US" sz="1100" kern="1200" dirty="0"/>
        </a:p>
        <a:p>
          <a:pPr marL="285750" lvl="1" indent="-285750" algn="l" defTabSz="1600200">
            <a:lnSpc>
              <a:spcPct val="90000"/>
            </a:lnSpc>
            <a:spcBef>
              <a:spcPct val="0"/>
            </a:spcBef>
            <a:spcAft>
              <a:spcPct val="15000"/>
            </a:spcAft>
            <a:buChar char="••"/>
          </a:pPr>
          <a:endParaRPr lang="en-US" sz="3600" kern="1200" dirty="0"/>
        </a:p>
      </dsp:txBody>
      <dsp:txXfrm rot="-5400000">
        <a:off x="1338947" y="3508148"/>
        <a:ext cx="6829960" cy="112192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EC224-06D6-4947-9B96-CFFFD418A826}">
      <dsp:nvSpPr>
        <dsp:cNvPr id="0" name=""/>
        <dsp:cNvSpPr/>
      </dsp:nvSpPr>
      <dsp:spPr>
        <a:xfrm>
          <a:off x="1495499" y="974621"/>
          <a:ext cx="1809601" cy="9048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u="sng" kern="1200" dirty="0" smtClean="0"/>
            <a:t>Owner of Policy: </a:t>
          </a:r>
        </a:p>
        <a:p>
          <a:pPr lvl="0" algn="ctr" defTabSz="844550">
            <a:lnSpc>
              <a:spcPct val="90000"/>
            </a:lnSpc>
            <a:spcBef>
              <a:spcPct val="0"/>
            </a:spcBef>
            <a:spcAft>
              <a:spcPct val="35000"/>
            </a:spcAft>
          </a:pPr>
          <a:r>
            <a:rPr lang="en-US" sz="1900" kern="1200" dirty="0" smtClean="0"/>
            <a:t>The ILIT</a:t>
          </a:r>
        </a:p>
      </dsp:txBody>
      <dsp:txXfrm>
        <a:off x="1522000" y="1001122"/>
        <a:ext cx="1756599" cy="851798"/>
      </dsp:txXfrm>
    </dsp:sp>
    <dsp:sp modelId="{F0974503-DA96-4349-A65C-533FE240D072}">
      <dsp:nvSpPr>
        <dsp:cNvPr id="0" name=""/>
        <dsp:cNvSpPr/>
      </dsp:nvSpPr>
      <dsp:spPr>
        <a:xfrm rot="3600000">
          <a:off x="2675901" y="2562634"/>
          <a:ext cx="942925" cy="316680"/>
        </a:xfrm>
        <a:prstGeom prst="lef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2770905" y="2625970"/>
        <a:ext cx="752917" cy="190008"/>
      </dsp:txXfrm>
    </dsp:sp>
    <dsp:sp modelId="{F1D46AAE-7FE4-4025-AFED-FED5FCA11121}">
      <dsp:nvSpPr>
        <dsp:cNvPr id="0" name=""/>
        <dsp:cNvSpPr/>
      </dsp:nvSpPr>
      <dsp:spPr>
        <a:xfrm>
          <a:off x="2989628" y="3562528"/>
          <a:ext cx="1809601" cy="9048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u="sng" kern="1200" dirty="0" smtClean="0"/>
            <a:t>Beneficiary:</a:t>
          </a:r>
        </a:p>
        <a:p>
          <a:pPr lvl="0" algn="ctr" defTabSz="844550">
            <a:lnSpc>
              <a:spcPct val="90000"/>
            </a:lnSpc>
            <a:spcBef>
              <a:spcPct val="0"/>
            </a:spcBef>
            <a:spcAft>
              <a:spcPct val="35000"/>
            </a:spcAft>
          </a:pPr>
          <a:r>
            <a:rPr lang="en-US" sz="1900" kern="1200" dirty="0" smtClean="0"/>
            <a:t>The Trust</a:t>
          </a:r>
          <a:endParaRPr lang="en-US" sz="1900" kern="1200" dirty="0"/>
        </a:p>
      </dsp:txBody>
      <dsp:txXfrm>
        <a:off x="3016129" y="3589029"/>
        <a:ext cx="1756599" cy="851798"/>
      </dsp:txXfrm>
    </dsp:sp>
    <dsp:sp modelId="{368EE994-906C-4AA0-8302-24503378ED35}">
      <dsp:nvSpPr>
        <dsp:cNvPr id="0" name=""/>
        <dsp:cNvSpPr/>
      </dsp:nvSpPr>
      <dsp:spPr>
        <a:xfrm rot="10800000">
          <a:off x="1928837" y="3856588"/>
          <a:ext cx="942925" cy="316680"/>
        </a:xfrm>
        <a:prstGeom prst="lef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2023841" y="3919924"/>
        <a:ext cx="752917" cy="190008"/>
      </dsp:txXfrm>
    </dsp:sp>
    <dsp:sp modelId="{EB1B244B-FE92-45CD-A804-C88BDA71300B}">
      <dsp:nvSpPr>
        <dsp:cNvPr id="0" name=""/>
        <dsp:cNvSpPr/>
      </dsp:nvSpPr>
      <dsp:spPr>
        <a:xfrm>
          <a:off x="1370" y="3562528"/>
          <a:ext cx="1809601" cy="9048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u="sng" kern="1200" dirty="0" smtClean="0"/>
            <a:t>Insured:</a:t>
          </a:r>
        </a:p>
        <a:p>
          <a:pPr lvl="0" algn="ctr" defTabSz="844550">
            <a:lnSpc>
              <a:spcPct val="90000"/>
            </a:lnSpc>
            <a:spcBef>
              <a:spcPct val="0"/>
            </a:spcBef>
            <a:spcAft>
              <a:spcPct val="35000"/>
            </a:spcAft>
          </a:pPr>
          <a:r>
            <a:rPr lang="en-US" sz="1900" kern="1200" dirty="0" smtClean="0"/>
            <a:t>The insured life</a:t>
          </a:r>
        </a:p>
      </dsp:txBody>
      <dsp:txXfrm>
        <a:off x="27871" y="3589029"/>
        <a:ext cx="1756599" cy="851798"/>
      </dsp:txXfrm>
    </dsp:sp>
    <dsp:sp modelId="{BD6639DA-0270-4F05-935F-21A83B9EBFAD}">
      <dsp:nvSpPr>
        <dsp:cNvPr id="0" name=""/>
        <dsp:cNvSpPr/>
      </dsp:nvSpPr>
      <dsp:spPr>
        <a:xfrm rot="18000000">
          <a:off x="1181772" y="2562634"/>
          <a:ext cx="942925" cy="316680"/>
        </a:xfrm>
        <a:prstGeom prst="lef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1276776" y="2625970"/>
        <a:ext cx="752917" cy="19000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0AEAC-6188-43D1-9C2D-8BCEB376938C}">
      <dsp:nvSpPr>
        <dsp:cNvPr id="0" name=""/>
        <dsp:cNvSpPr/>
      </dsp:nvSpPr>
      <dsp:spPr>
        <a:xfrm>
          <a:off x="2743205" y="2275536"/>
          <a:ext cx="2743188" cy="2357368"/>
        </a:xfrm>
        <a:prstGeom prst="ellipse">
          <a:avLst/>
        </a:prstGeom>
        <a:gradFill rotWithShape="0">
          <a:gsLst>
            <a:gs pos="0">
              <a:schemeClr val="accent3">
                <a:shade val="80000"/>
                <a:hueOff val="0"/>
                <a:satOff val="0"/>
                <a:lumOff val="0"/>
                <a:alphaOff val="0"/>
                <a:tint val="50000"/>
                <a:satMod val="300000"/>
              </a:schemeClr>
            </a:gs>
            <a:gs pos="35000">
              <a:schemeClr val="accent3">
                <a:shade val="80000"/>
                <a:hueOff val="0"/>
                <a:satOff val="0"/>
                <a:lumOff val="0"/>
                <a:alphaOff val="0"/>
                <a:tint val="37000"/>
                <a:satMod val="300000"/>
              </a:schemeClr>
            </a:gs>
            <a:gs pos="100000">
              <a:schemeClr val="accent3">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Trust is considered a “</a:t>
          </a:r>
          <a:r>
            <a:rPr lang="en-US" sz="2300" b="1" kern="1200" dirty="0" smtClean="0"/>
            <a:t>Grantor Trust</a:t>
          </a:r>
          <a:r>
            <a:rPr lang="en-US" sz="2300" kern="1200" dirty="0" smtClean="0"/>
            <a:t>” for income tax purposes</a:t>
          </a:r>
          <a:endParaRPr lang="en-US" sz="2300" kern="1200" dirty="0"/>
        </a:p>
      </dsp:txBody>
      <dsp:txXfrm>
        <a:off x="3144936" y="2620765"/>
        <a:ext cx="1939726" cy="1666910"/>
      </dsp:txXfrm>
    </dsp:sp>
    <dsp:sp modelId="{673BA6CC-751B-49E5-8005-A116E882EEA4}">
      <dsp:nvSpPr>
        <dsp:cNvPr id="0" name=""/>
        <dsp:cNvSpPr/>
      </dsp:nvSpPr>
      <dsp:spPr>
        <a:xfrm rot="10800000">
          <a:off x="1285853" y="3179639"/>
          <a:ext cx="1377197" cy="549161"/>
        </a:xfrm>
        <a:prstGeom prst="leftArrow">
          <a:avLst>
            <a:gd name="adj1" fmla="val 60000"/>
            <a:gd name="adj2" fmla="val 50000"/>
          </a:avLst>
        </a:prstGeom>
        <a:gradFill rotWithShape="0">
          <a:gsLst>
            <a:gs pos="0">
              <a:schemeClr val="accent3">
                <a:shade val="90000"/>
                <a:hueOff val="0"/>
                <a:satOff val="0"/>
                <a:lumOff val="0"/>
                <a:alphaOff val="0"/>
                <a:tint val="50000"/>
                <a:satMod val="300000"/>
              </a:schemeClr>
            </a:gs>
            <a:gs pos="35000">
              <a:schemeClr val="accent3">
                <a:shade val="90000"/>
                <a:hueOff val="0"/>
                <a:satOff val="0"/>
                <a:lumOff val="0"/>
                <a:alphaOff val="0"/>
                <a:tint val="37000"/>
                <a:satMod val="300000"/>
              </a:schemeClr>
            </a:gs>
            <a:gs pos="100000">
              <a:schemeClr val="accent3">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E8501585-00F8-4F27-BA71-38C582857319}">
      <dsp:nvSpPr>
        <dsp:cNvPr id="0" name=""/>
        <dsp:cNvSpPr/>
      </dsp:nvSpPr>
      <dsp:spPr>
        <a:xfrm>
          <a:off x="370583" y="2722004"/>
          <a:ext cx="1830539" cy="1464431"/>
        </a:xfrm>
        <a:prstGeom prst="roundRect">
          <a:avLst>
            <a:gd name="adj" fmla="val 10000"/>
          </a:avLst>
        </a:prstGeom>
        <a:gradFill rotWithShape="0">
          <a:gsLst>
            <a:gs pos="0">
              <a:schemeClr val="accent3">
                <a:shade val="80000"/>
                <a:hueOff val="0"/>
                <a:satOff val="0"/>
                <a:lumOff val="0"/>
                <a:alphaOff val="0"/>
                <a:tint val="50000"/>
                <a:satMod val="300000"/>
              </a:schemeClr>
            </a:gs>
            <a:gs pos="35000">
              <a:schemeClr val="accent3">
                <a:shade val="80000"/>
                <a:hueOff val="0"/>
                <a:satOff val="0"/>
                <a:lumOff val="0"/>
                <a:alphaOff val="0"/>
                <a:tint val="37000"/>
                <a:satMod val="300000"/>
              </a:schemeClr>
            </a:gs>
            <a:gs pos="100000">
              <a:schemeClr val="accent3">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b="0" kern="1200" dirty="0" smtClean="0"/>
            <a:t>Reversionary Interest of 5% of the trust or greater</a:t>
          </a:r>
          <a:endParaRPr lang="en-US" sz="2100" b="0" kern="1200" dirty="0"/>
        </a:p>
      </dsp:txBody>
      <dsp:txXfrm>
        <a:off x="413475" y="2764896"/>
        <a:ext cx="1744755" cy="1378647"/>
      </dsp:txXfrm>
    </dsp:sp>
    <dsp:sp modelId="{A28C51BC-02E1-4749-A99C-B609945A2663}">
      <dsp:nvSpPr>
        <dsp:cNvPr id="0" name=""/>
        <dsp:cNvSpPr/>
      </dsp:nvSpPr>
      <dsp:spPr>
        <a:xfrm rot="13500000">
          <a:off x="1897888" y="1702055"/>
          <a:ext cx="1478655" cy="549161"/>
        </a:xfrm>
        <a:prstGeom prst="leftArrow">
          <a:avLst>
            <a:gd name="adj1" fmla="val 60000"/>
            <a:gd name="adj2" fmla="val 50000"/>
          </a:avLst>
        </a:prstGeom>
        <a:gradFill rotWithShape="0">
          <a:gsLst>
            <a:gs pos="0">
              <a:schemeClr val="accent3">
                <a:shade val="90000"/>
                <a:hueOff val="54723"/>
                <a:satOff val="-883"/>
                <a:lumOff val="5455"/>
                <a:alphaOff val="0"/>
                <a:tint val="50000"/>
                <a:satMod val="300000"/>
              </a:schemeClr>
            </a:gs>
            <a:gs pos="35000">
              <a:schemeClr val="accent3">
                <a:shade val="90000"/>
                <a:hueOff val="54723"/>
                <a:satOff val="-883"/>
                <a:lumOff val="5455"/>
                <a:alphaOff val="0"/>
                <a:tint val="37000"/>
                <a:satMod val="300000"/>
              </a:schemeClr>
            </a:gs>
            <a:gs pos="100000">
              <a:schemeClr val="accent3">
                <a:shade val="90000"/>
                <a:hueOff val="54723"/>
                <a:satOff val="-883"/>
                <a:lumOff val="545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F8E6A39-7AD0-449F-9060-78D0AD60CFE5}">
      <dsp:nvSpPr>
        <dsp:cNvPr id="0" name=""/>
        <dsp:cNvSpPr/>
      </dsp:nvSpPr>
      <dsp:spPr>
        <a:xfrm>
          <a:off x="1199163" y="721637"/>
          <a:ext cx="1830539" cy="1464431"/>
        </a:xfrm>
        <a:prstGeom prst="roundRect">
          <a:avLst>
            <a:gd name="adj" fmla="val 10000"/>
          </a:avLst>
        </a:prstGeom>
        <a:gradFill rotWithShape="0">
          <a:gsLst>
            <a:gs pos="0">
              <a:schemeClr val="accent3">
                <a:shade val="80000"/>
                <a:hueOff val="54727"/>
                <a:satOff val="-358"/>
                <a:lumOff val="6139"/>
                <a:alphaOff val="0"/>
                <a:tint val="50000"/>
                <a:satMod val="300000"/>
              </a:schemeClr>
            </a:gs>
            <a:gs pos="35000">
              <a:schemeClr val="accent3">
                <a:shade val="80000"/>
                <a:hueOff val="54727"/>
                <a:satOff val="-358"/>
                <a:lumOff val="6139"/>
                <a:alphaOff val="0"/>
                <a:tint val="37000"/>
                <a:satMod val="300000"/>
              </a:schemeClr>
            </a:gs>
            <a:gs pos="100000">
              <a:schemeClr val="accent3">
                <a:shade val="80000"/>
                <a:hueOff val="54727"/>
                <a:satOff val="-358"/>
                <a:lumOff val="613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b="0" kern="1200" dirty="0" smtClean="0"/>
            <a:t>Power to control beneficial enjoyment</a:t>
          </a:r>
          <a:endParaRPr lang="en-US" sz="2100" b="0" kern="1200" dirty="0"/>
        </a:p>
      </dsp:txBody>
      <dsp:txXfrm>
        <a:off x="1242055" y="764529"/>
        <a:ext cx="1744755" cy="1378647"/>
      </dsp:txXfrm>
    </dsp:sp>
    <dsp:sp modelId="{1D0230A3-8932-4D75-9C2D-F28DB8D474D8}">
      <dsp:nvSpPr>
        <dsp:cNvPr id="0" name=""/>
        <dsp:cNvSpPr/>
      </dsp:nvSpPr>
      <dsp:spPr>
        <a:xfrm rot="16200000">
          <a:off x="3335051" y="1130441"/>
          <a:ext cx="1559497" cy="549161"/>
        </a:xfrm>
        <a:prstGeom prst="leftArrow">
          <a:avLst>
            <a:gd name="adj1" fmla="val 60000"/>
            <a:gd name="adj2" fmla="val 50000"/>
          </a:avLst>
        </a:prstGeom>
        <a:gradFill rotWithShape="0">
          <a:gsLst>
            <a:gs pos="0">
              <a:schemeClr val="accent3">
                <a:shade val="90000"/>
                <a:hueOff val="109447"/>
                <a:satOff val="-1766"/>
                <a:lumOff val="10911"/>
                <a:alphaOff val="0"/>
                <a:tint val="50000"/>
                <a:satMod val="300000"/>
              </a:schemeClr>
            </a:gs>
            <a:gs pos="35000">
              <a:schemeClr val="accent3">
                <a:shade val="90000"/>
                <a:hueOff val="109447"/>
                <a:satOff val="-1766"/>
                <a:lumOff val="10911"/>
                <a:alphaOff val="0"/>
                <a:tint val="37000"/>
                <a:satMod val="300000"/>
              </a:schemeClr>
            </a:gs>
            <a:gs pos="100000">
              <a:schemeClr val="accent3">
                <a:shade val="90000"/>
                <a:hueOff val="109447"/>
                <a:satOff val="-1766"/>
                <a:lumOff val="10911"/>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E915E8FB-54EC-413A-9831-D8A73072C62D}">
      <dsp:nvSpPr>
        <dsp:cNvPr id="0" name=""/>
        <dsp:cNvSpPr/>
      </dsp:nvSpPr>
      <dsp:spPr>
        <a:xfrm>
          <a:off x="3199530" y="-106941"/>
          <a:ext cx="1830539" cy="1464431"/>
        </a:xfrm>
        <a:prstGeom prst="roundRect">
          <a:avLst>
            <a:gd name="adj" fmla="val 10000"/>
          </a:avLst>
        </a:prstGeom>
        <a:gradFill rotWithShape="0">
          <a:gsLst>
            <a:gs pos="0">
              <a:schemeClr val="accent3">
                <a:shade val="80000"/>
                <a:hueOff val="109454"/>
                <a:satOff val="-716"/>
                <a:lumOff val="12277"/>
                <a:alphaOff val="0"/>
                <a:tint val="50000"/>
                <a:satMod val="300000"/>
              </a:schemeClr>
            </a:gs>
            <a:gs pos="35000">
              <a:schemeClr val="accent3">
                <a:shade val="80000"/>
                <a:hueOff val="109454"/>
                <a:satOff val="-716"/>
                <a:lumOff val="12277"/>
                <a:alphaOff val="0"/>
                <a:tint val="37000"/>
                <a:satMod val="300000"/>
              </a:schemeClr>
            </a:gs>
            <a:gs pos="100000">
              <a:schemeClr val="accent3">
                <a:shade val="80000"/>
                <a:hueOff val="109454"/>
                <a:satOff val="-716"/>
                <a:lumOff val="1227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b="0" kern="1200" dirty="0" smtClean="0"/>
            <a:t>Power to revoke a gift in trust</a:t>
          </a:r>
          <a:endParaRPr lang="en-US" sz="2100" b="0" kern="1200" dirty="0"/>
        </a:p>
      </dsp:txBody>
      <dsp:txXfrm>
        <a:off x="3242422" y="-64049"/>
        <a:ext cx="1744755" cy="1378647"/>
      </dsp:txXfrm>
    </dsp:sp>
    <dsp:sp modelId="{58C151A1-7C74-4ABC-B509-9178DCD4F4E0}">
      <dsp:nvSpPr>
        <dsp:cNvPr id="0" name=""/>
        <dsp:cNvSpPr/>
      </dsp:nvSpPr>
      <dsp:spPr>
        <a:xfrm rot="18900000">
          <a:off x="4853055" y="1702055"/>
          <a:ext cx="1478655" cy="549161"/>
        </a:xfrm>
        <a:prstGeom prst="leftArrow">
          <a:avLst>
            <a:gd name="adj1" fmla="val 60000"/>
            <a:gd name="adj2" fmla="val 50000"/>
          </a:avLst>
        </a:prstGeom>
        <a:gradFill rotWithShape="0">
          <a:gsLst>
            <a:gs pos="0">
              <a:schemeClr val="accent3">
                <a:shade val="90000"/>
                <a:hueOff val="164170"/>
                <a:satOff val="-2649"/>
                <a:lumOff val="16366"/>
                <a:alphaOff val="0"/>
                <a:tint val="50000"/>
                <a:satMod val="300000"/>
              </a:schemeClr>
            </a:gs>
            <a:gs pos="35000">
              <a:schemeClr val="accent3">
                <a:shade val="90000"/>
                <a:hueOff val="164170"/>
                <a:satOff val="-2649"/>
                <a:lumOff val="16366"/>
                <a:alphaOff val="0"/>
                <a:tint val="37000"/>
                <a:satMod val="300000"/>
              </a:schemeClr>
            </a:gs>
            <a:gs pos="100000">
              <a:schemeClr val="accent3">
                <a:shade val="90000"/>
                <a:hueOff val="164170"/>
                <a:satOff val="-2649"/>
                <a:lumOff val="1636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DCB69105-B337-4BC4-B5FB-706F76ED8F80}">
      <dsp:nvSpPr>
        <dsp:cNvPr id="0" name=""/>
        <dsp:cNvSpPr/>
      </dsp:nvSpPr>
      <dsp:spPr>
        <a:xfrm>
          <a:off x="5199897" y="721637"/>
          <a:ext cx="1830539" cy="1464431"/>
        </a:xfrm>
        <a:prstGeom prst="roundRect">
          <a:avLst>
            <a:gd name="adj" fmla="val 10000"/>
          </a:avLst>
        </a:prstGeom>
        <a:gradFill rotWithShape="0">
          <a:gsLst>
            <a:gs pos="0">
              <a:schemeClr val="accent3">
                <a:shade val="80000"/>
                <a:hueOff val="164180"/>
                <a:satOff val="-1073"/>
                <a:lumOff val="18416"/>
                <a:alphaOff val="0"/>
                <a:tint val="50000"/>
                <a:satMod val="300000"/>
              </a:schemeClr>
            </a:gs>
            <a:gs pos="35000">
              <a:schemeClr val="accent3">
                <a:shade val="80000"/>
                <a:hueOff val="164180"/>
                <a:satOff val="-1073"/>
                <a:lumOff val="18416"/>
                <a:alphaOff val="0"/>
                <a:tint val="37000"/>
                <a:satMod val="300000"/>
              </a:schemeClr>
            </a:gs>
            <a:gs pos="100000">
              <a:schemeClr val="accent3">
                <a:shade val="80000"/>
                <a:hueOff val="164180"/>
                <a:satOff val="-1073"/>
                <a:lumOff val="1841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b="0" kern="1200" dirty="0" smtClean="0"/>
            <a:t>Power to distribute trust income</a:t>
          </a:r>
          <a:endParaRPr lang="en-US" sz="2100" b="0" kern="1200" dirty="0"/>
        </a:p>
      </dsp:txBody>
      <dsp:txXfrm>
        <a:off x="5242789" y="764529"/>
        <a:ext cx="1744755" cy="1378647"/>
      </dsp:txXfrm>
    </dsp:sp>
    <dsp:sp modelId="{D03A9692-28DA-4828-B23C-3DC69B7473CF}">
      <dsp:nvSpPr>
        <dsp:cNvPr id="0" name=""/>
        <dsp:cNvSpPr/>
      </dsp:nvSpPr>
      <dsp:spPr>
        <a:xfrm>
          <a:off x="5566548" y="3179639"/>
          <a:ext cx="1377197" cy="549161"/>
        </a:xfrm>
        <a:prstGeom prst="leftArrow">
          <a:avLst>
            <a:gd name="adj1" fmla="val 60000"/>
            <a:gd name="adj2" fmla="val 50000"/>
          </a:avLst>
        </a:prstGeom>
        <a:gradFill rotWithShape="0">
          <a:gsLst>
            <a:gs pos="0">
              <a:schemeClr val="accent3">
                <a:shade val="90000"/>
                <a:hueOff val="218894"/>
                <a:satOff val="-3532"/>
                <a:lumOff val="21821"/>
                <a:alphaOff val="0"/>
                <a:tint val="50000"/>
                <a:satMod val="300000"/>
              </a:schemeClr>
            </a:gs>
            <a:gs pos="35000">
              <a:schemeClr val="accent3">
                <a:shade val="90000"/>
                <a:hueOff val="218894"/>
                <a:satOff val="-3532"/>
                <a:lumOff val="21821"/>
                <a:alphaOff val="0"/>
                <a:tint val="37000"/>
                <a:satMod val="300000"/>
              </a:schemeClr>
            </a:gs>
            <a:gs pos="100000">
              <a:schemeClr val="accent3">
                <a:shade val="90000"/>
                <a:hueOff val="218894"/>
                <a:satOff val="-3532"/>
                <a:lumOff val="21821"/>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F398F4A2-214B-415A-A4F8-8D377E63622E}">
      <dsp:nvSpPr>
        <dsp:cNvPr id="0" name=""/>
        <dsp:cNvSpPr/>
      </dsp:nvSpPr>
      <dsp:spPr>
        <a:xfrm>
          <a:off x="6028476" y="2722004"/>
          <a:ext cx="1830539" cy="1464431"/>
        </a:xfrm>
        <a:prstGeom prst="roundRect">
          <a:avLst>
            <a:gd name="adj" fmla="val 10000"/>
          </a:avLst>
        </a:prstGeom>
        <a:gradFill rotWithShape="0">
          <a:gsLst>
            <a:gs pos="0">
              <a:schemeClr val="accent3">
                <a:shade val="80000"/>
                <a:hueOff val="218907"/>
                <a:satOff val="-1431"/>
                <a:lumOff val="24554"/>
                <a:alphaOff val="0"/>
                <a:tint val="50000"/>
                <a:satMod val="300000"/>
              </a:schemeClr>
            </a:gs>
            <a:gs pos="35000">
              <a:schemeClr val="accent3">
                <a:shade val="80000"/>
                <a:hueOff val="218907"/>
                <a:satOff val="-1431"/>
                <a:lumOff val="24554"/>
                <a:alphaOff val="0"/>
                <a:tint val="37000"/>
                <a:satMod val="300000"/>
              </a:schemeClr>
            </a:gs>
            <a:gs pos="100000">
              <a:schemeClr val="accent3">
                <a:shade val="80000"/>
                <a:hueOff val="218907"/>
                <a:satOff val="-1431"/>
                <a:lumOff val="2455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b="1" i="1" kern="1200" dirty="0" smtClean="0"/>
            <a:t>Certain administrative powers </a:t>
          </a:r>
          <a:endParaRPr lang="en-US" sz="2100" kern="1200" dirty="0"/>
        </a:p>
      </dsp:txBody>
      <dsp:txXfrm>
        <a:off x="6071368" y="2764896"/>
        <a:ext cx="1744755" cy="1378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4F9B97-F487-47ED-9608-C1C19EFC9832}">
      <dsp:nvSpPr>
        <dsp:cNvPr id="0" name=""/>
        <dsp:cNvSpPr/>
      </dsp:nvSpPr>
      <dsp:spPr>
        <a:xfrm>
          <a:off x="958517" y="429984"/>
          <a:ext cx="2717085" cy="2555898"/>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Decreased Estate Administration costs (Avoids Probate &amp; decreases attorney fees)</a:t>
          </a:r>
          <a:endParaRPr lang="en-US" sz="1400" kern="1200" dirty="0"/>
        </a:p>
      </dsp:txBody>
      <dsp:txXfrm>
        <a:off x="1272027" y="774047"/>
        <a:ext cx="2090066" cy="811006"/>
      </dsp:txXfrm>
    </dsp:sp>
    <dsp:sp modelId="{9C0F57FC-4BF7-425A-A946-E7525C4DDB96}">
      <dsp:nvSpPr>
        <dsp:cNvPr id="0" name=""/>
        <dsp:cNvSpPr/>
      </dsp:nvSpPr>
      <dsp:spPr>
        <a:xfrm>
          <a:off x="2006563" y="1563915"/>
          <a:ext cx="2829270" cy="2496312"/>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Continuity of control over property; faster distributions of estate funds</a:t>
          </a:r>
          <a:endParaRPr lang="en-US" sz="1400" kern="1200" dirty="0"/>
        </a:p>
      </dsp:txBody>
      <dsp:txXfrm>
        <a:off x="3530016" y="1851951"/>
        <a:ext cx="1088180" cy="1920240"/>
      </dsp:txXfrm>
    </dsp:sp>
    <dsp:sp modelId="{C63097F9-4C34-4C7D-AC68-BDDF61F9FCEF}">
      <dsp:nvSpPr>
        <dsp:cNvPr id="0" name=""/>
        <dsp:cNvSpPr/>
      </dsp:nvSpPr>
      <dsp:spPr>
        <a:xfrm>
          <a:off x="1068904" y="2668053"/>
          <a:ext cx="2496312" cy="2496312"/>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a:t>Minimizing or completely avoiding high Executor Commissions</a:t>
          </a:r>
        </a:p>
      </dsp:txBody>
      <dsp:txXfrm>
        <a:off x="1356940" y="4036224"/>
        <a:ext cx="1920240" cy="792099"/>
      </dsp:txXfrm>
    </dsp:sp>
    <dsp:sp modelId="{926BEB66-C231-4121-A1A2-55EBB02FA9A9}">
      <dsp:nvSpPr>
        <dsp:cNvPr id="0" name=""/>
        <dsp:cNvSpPr/>
      </dsp:nvSpPr>
      <dsp:spPr>
        <a:xfrm>
          <a:off x="-35233" y="1563915"/>
          <a:ext cx="2496312" cy="2496312"/>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a:t>Avoids the publicity associated with Probate</a:t>
          </a:r>
        </a:p>
      </dsp:txBody>
      <dsp:txXfrm>
        <a:off x="156790" y="1851951"/>
        <a:ext cx="960120" cy="1920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F9AFA-86F4-4463-BF87-28BDB76A21F6}">
      <dsp:nvSpPr>
        <dsp:cNvPr id="0" name=""/>
        <dsp:cNvSpPr/>
      </dsp:nvSpPr>
      <dsp:spPr>
        <a:xfrm>
          <a:off x="623" y="939139"/>
          <a:ext cx="2271334" cy="113566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n-US" sz="3500" kern="1200" dirty="0" smtClean="0"/>
            <a:t>Benefits</a:t>
          </a:r>
          <a:endParaRPr lang="en-US" sz="3500" kern="1200" dirty="0"/>
        </a:p>
      </dsp:txBody>
      <dsp:txXfrm>
        <a:off x="33886" y="972402"/>
        <a:ext cx="2204808" cy="1069141"/>
      </dsp:txXfrm>
    </dsp:sp>
    <dsp:sp modelId="{98C96A0C-CE01-4282-935F-19E6485F46F5}">
      <dsp:nvSpPr>
        <dsp:cNvPr id="0" name=""/>
        <dsp:cNvSpPr/>
      </dsp:nvSpPr>
      <dsp:spPr>
        <a:xfrm>
          <a:off x="227757" y="2074806"/>
          <a:ext cx="227133" cy="851750"/>
        </a:xfrm>
        <a:custGeom>
          <a:avLst/>
          <a:gdLst/>
          <a:ahLst/>
          <a:cxnLst/>
          <a:rect l="0" t="0" r="0" b="0"/>
          <a:pathLst>
            <a:path>
              <a:moveTo>
                <a:pt x="0" y="0"/>
              </a:moveTo>
              <a:lnTo>
                <a:pt x="0" y="851750"/>
              </a:lnTo>
              <a:lnTo>
                <a:pt x="227133" y="8517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182850-A07F-4BB4-8BB6-5B1C33EDA4FD}">
      <dsp:nvSpPr>
        <dsp:cNvPr id="0" name=""/>
        <dsp:cNvSpPr/>
      </dsp:nvSpPr>
      <dsp:spPr>
        <a:xfrm>
          <a:off x="454890" y="2358722"/>
          <a:ext cx="1817067" cy="113566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t>Can be altered, amended revoked</a:t>
          </a:r>
          <a:endParaRPr lang="en-US" sz="1600" kern="1200" dirty="0"/>
        </a:p>
      </dsp:txBody>
      <dsp:txXfrm>
        <a:off x="488153" y="2391985"/>
        <a:ext cx="1750541" cy="1069141"/>
      </dsp:txXfrm>
    </dsp:sp>
    <dsp:sp modelId="{5A88F63E-A2B7-4336-A993-455CC2FE5CA0}">
      <dsp:nvSpPr>
        <dsp:cNvPr id="0" name=""/>
        <dsp:cNvSpPr/>
      </dsp:nvSpPr>
      <dsp:spPr>
        <a:xfrm>
          <a:off x="227757" y="2074806"/>
          <a:ext cx="227133" cy="2271334"/>
        </a:xfrm>
        <a:custGeom>
          <a:avLst/>
          <a:gdLst/>
          <a:ahLst/>
          <a:cxnLst/>
          <a:rect l="0" t="0" r="0" b="0"/>
          <a:pathLst>
            <a:path>
              <a:moveTo>
                <a:pt x="0" y="0"/>
              </a:moveTo>
              <a:lnTo>
                <a:pt x="0" y="2271334"/>
              </a:lnTo>
              <a:lnTo>
                <a:pt x="227133" y="22713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6A733D-57CC-4F40-ACA1-721ED2F05452}">
      <dsp:nvSpPr>
        <dsp:cNvPr id="0" name=""/>
        <dsp:cNvSpPr/>
      </dsp:nvSpPr>
      <dsp:spPr>
        <a:xfrm>
          <a:off x="454890" y="3778306"/>
          <a:ext cx="1817067" cy="113566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t>Creator can transfer funds into and out of Trust whenever they want</a:t>
          </a:r>
          <a:endParaRPr lang="en-US" sz="1600" kern="1200" dirty="0"/>
        </a:p>
      </dsp:txBody>
      <dsp:txXfrm>
        <a:off x="488153" y="3811569"/>
        <a:ext cx="1750541" cy="1069141"/>
      </dsp:txXfrm>
    </dsp:sp>
    <dsp:sp modelId="{B7C7EE87-2186-4F40-B661-5C3C3FC21B9A}">
      <dsp:nvSpPr>
        <dsp:cNvPr id="0" name=""/>
        <dsp:cNvSpPr/>
      </dsp:nvSpPr>
      <dsp:spPr>
        <a:xfrm>
          <a:off x="2839791" y="939139"/>
          <a:ext cx="2271334" cy="113566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n-US" sz="3500" kern="1200" dirty="0" smtClean="0"/>
            <a:t>Detriments</a:t>
          </a:r>
          <a:endParaRPr lang="en-US" sz="3500" kern="1200" dirty="0"/>
        </a:p>
      </dsp:txBody>
      <dsp:txXfrm>
        <a:off x="2873054" y="972402"/>
        <a:ext cx="2204808" cy="1069141"/>
      </dsp:txXfrm>
    </dsp:sp>
    <dsp:sp modelId="{60CCC3FE-4701-486C-9581-60F92BF407BD}">
      <dsp:nvSpPr>
        <dsp:cNvPr id="0" name=""/>
        <dsp:cNvSpPr/>
      </dsp:nvSpPr>
      <dsp:spPr>
        <a:xfrm>
          <a:off x="3066925" y="2074806"/>
          <a:ext cx="227133" cy="851750"/>
        </a:xfrm>
        <a:custGeom>
          <a:avLst/>
          <a:gdLst/>
          <a:ahLst/>
          <a:cxnLst/>
          <a:rect l="0" t="0" r="0" b="0"/>
          <a:pathLst>
            <a:path>
              <a:moveTo>
                <a:pt x="0" y="0"/>
              </a:moveTo>
              <a:lnTo>
                <a:pt x="0" y="851750"/>
              </a:lnTo>
              <a:lnTo>
                <a:pt x="227133" y="8517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8893A3-F820-4FEA-8027-3C113EE7326C}">
      <dsp:nvSpPr>
        <dsp:cNvPr id="0" name=""/>
        <dsp:cNvSpPr/>
      </dsp:nvSpPr>
      <dsp:spPr>
        <a:xfrm>
          <a:off x="3294058" y="2358722"/>
          <a:ext cx="1817067" cy="113566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t>No savings on estate taxes</a:t>
          </a:r>
          <a:endParaRPr lang="en-US" sz="1600" kern="1200" dirty="0"/>
        </a:p>
      </dsp:txBody>
      <dsp:txXfrm>
        <a:off x="3327321" y="2391985"/>
        <a:ext cx="1750541" cy="1069141"/>
      </dsp:txXfrm>
    </dsp:sp>
    <dsp:sp modelId="{BDE13398-7222-4FD1-B204-9E5122E89E44}">
      <dsp:nvSpPr>
        <dsp:cNvPr id="0" name=""/>
        <dsp:cNvSpPr/>
      </dsp:nvSpPr>
      <dsp:spPr>
        <a:xfrm>
          <a:off x="3066925" y="2074806"/>
          <a:ext cx="227133" cy="2271334"/>
        </a:xfrm>
        <a:custGeom>
          <a:avLst/>
          <a:gdLst/>
          <a:ahLst/>
          <a:cxnLst/>
          <a:rect l="0" t="0" r="0" b="0"/>
          <a:pathLst>
            <a:path>
              <a:moveTo>
                <a:pt x="0" y="0"/>
              </a:moveTo>
              <a:lnTo>
                <a:pt x="0" y="2271334"/>
              </a:lnTo>
              <a:lnTo>
                <a:pt x="227133" y="22713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6BE932-C8DF-48AF-812A-39AE7F31DDED}">
      <dsp:nvSpPr>
        <dsp:cNvPr id="0" name=""/>
        <dsp:cNvSpPr/>
      </dsp:nvSpPr>
      <dsp:spPr>
        <a:xfrm>
          <a:off x="3294058" y="3778306"/>
          <a:ext cx="1817067" cy="113566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t>Have to “Fund” the Trust</a:t>
          </a:r>
          <a:endParaRPr lang="en-US" sz="1600" kern="1200" dirty="0"/>
        </a:p>
      </dsp:txBody>
      <dsp:txXfrm>
        <a:off x="3327321" y="3811569"/>
        <a:ext cx="1750541" cy="10691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F9AFA-86F4-4463-BF87-28BDB76A21F6}">
      <dsp:nvSpPr>
        <dsp:cNvPr id="0" name=""/>
        <dsp:cNvSpPr/>
      </dsp:nvSpPr>
      <dsp:spPr>
        <a:xfrm>
          <a:off x="604" y="1000860"/>
          <a:ext cx="2200795" cy="11003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en-US" sz="3400" kern="1200" dirty="0" smtClean="0"/>
            <a:t>Benefits</a:t>
          </a:r>
          <a:endParaRPr lang="en-US" sz="3400" kern="1200" dirty="0"/>
        </a:p>
      </dsp:txBody>
      <dsp:txXfrm>
        <a:off x="32834" y="1033090"/>
        <a:ext cx="2136335" cy="1035937"/>
      </dsp:txXfrm>
    </dsp:sp>
    <dsp:sp modelId="{98C96A0C-CE01-4282-935F-19E6485F46F5}">
      <dsp:nvSpPr>
        <dsp:cNvPr id="0" name=""/>
        <dsp:cNvSpPr/>
      </dsp:nvSpPr>
      <dsp:spPr>
        <a:xfrm>
          <a:off x="220684" y="2101258"/>
          <a:ext cx="220079" cy="825298"/>
        </a:xfrm>
        <a:custGeom>
          <a:avLst/>
          <a:gdLst/>
          <a:ahLst/>
          <a:cxnLst/>
          <a:rect l="0" t="0" r="0" b="0"/>
          <a:pathLst>
            <a:path>
              <a:moveTo>
                <a:pt x="0" y="0"/>
              </a:moveTo>
              <a:lnTo>
                <a:pt x="0" y="825298"/>
              </a:lnTo>
              <a:lnTo>
                <a:pt x="220079" y="8252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182850-A07F-4BB4-8BB6-5B1C33EDA4FD}">
      <dsp:nvSpPr>
        <dsp:cNvPr id="0" name=""/>
        <dsp:cNvSpPr/>
      </dsp:nvSpPr>
      <dsp:spPr>
        <a:xfrm>
          <a:off x="440763" y="2376357"/>
          <a:ext cx="1760636" cy="11003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Estate tax benefits</a:t>
          </a:r>
          <a:endParaRPr lang="en-US" sz="1700" kern="1200" dirty="0"/>
        </a:p>
      </dsp:txBody>
      <dsp:txXfrm>
        <a:off x="472993" y="2408587"/>
        <a:ext cx="1696176" cy="1035937"/>
      </dsp:txXfrm>
    </dsp:sp>
    <dsp:sp modelId="{5A88F63E-A2B7-4336-A993-455CC2FE5CA0}">
      <dsp:nvSpPr>
        <dsp:cNvPr id="0" name=""/>
        <dsp:cNvSpPr/>
      </dsp:nvSpPr>
      <dsp:spPr>
        <a:xfrm>
          <a:off x="220684" y="2101258"/>
          <a:ext cx="220079" cy="2200795"/>
        </a:xfrm>
        <a:custGeom>
          <a:avLst/>
          <a:gdLst/>
          <a:ahLst/>
          <a:cxnLst/>
          <a:rect l="0" t="0" r="0" b="0"/>
          <a:pathLst>
            <a:path>
              <a:moveTo>
                <a:pt x="0" y="0"/>
              </a:moveTo>
              <a:lnTo>
                <a:pt x="0" y="2200795"/>
              </a:lnTo>
              <a:lnTo>
                <a:pt x="220079" y="2200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6A733D-57CC-4F40-ACA1-721ED2F05452}">
      <dsp:nvSpPr>
        <dsp:cNvPr id="0" name=""/>
        <dsp:cNvSpPr/>
      </dsp:nvSpPr>
      <dsp:spPr>
        <a:xfrm>
          <a:off x="440763" y="3751854"/>
          <a:ext cx="1760636" cy="11003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Helps to qualify for Medicaid and other government programs</a:t>
          </a:r>
          <a:endParaRPr lang="en-US" sz="1700" kern="1200" dirty="0"/>
        </a:p>
      </dsp:txBody>
      <dsp:txXfrm>
        <a:off x="472993" y="3784084"/>
        <a:ext cx="1696176" cy="1035937"/>
      </dsp:txXfrm>
    </dsp:sp>
    <dsp:sp modelId="{B7C7EE87-2186-4F40-B661-5C3C3FC21B9A}">
      <dsp:nvSpPr>
        <dsp:cNvPr id="0" name=""/>
        <dsp:cNvSpPr/>
      </dsp:nvSpPr>
      <dsp:spPr>
        <a:xfrm>
          <a:off x="2751599" y="1000860"/>
          <a:ext cx="2200795" cy="110039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en-US" sz="3400" kern="1200" dirty="0" smtClean="0"/>
            <a:t>Detriments</a:t>
          </a:r>
          <a:endParaRPr lang="en-US" sz="3400" kern="1200" dirty="0"/>
        </a:p>
      </dsp:txBody>
      <dsp:txXfrm>
        <a:off x="2783829" y="1033090"/>
        <a:ext cx="2136335" cy="1035937"/>
      </dsp:txXfrm>
    </dsp:sp>
    <dsp:sp modelId="{60CCC3FE-4701-486C-9581-60F92BF407BD}">
      <dsp:nvSpPr>
        <dsp:cNvPr id="0" name=""/>
        <dsp:cNvSpPr/>
      </dsp:nvSpPr>
      <dsp:spPr>
        <a:xfrm>
          <a:off x="2971679" y="2101258"/>
          <a:ext cx="220079" cy="825298"/>
        </a:xfrm>
        <a:custGeom>
          <a:avLst/>
          <a:gdLst/>
          <a:ahLst/>
          <a:cxnLst/>
          <a:rect l="0" t="0" r="0" b="0"/>
          <a:pathLst>
            <a:path>
              <a:moveTo>
                <a:pt x="0" y="0"/>
              </a:moveTo>
              <a:lnTo>
                <a:pt x="0" y="825298"/>
              </a:lnTo>
              <a:lnTo>
                <a:pt x="220079" y="8252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8893A3-F820-4FEA-8027-3C113EE7326C}">
      <dsp:nvSpPr>
        <dsp:cNvPr id="0" name=""/>
        <dsp:cNvSpPr/>
      </dsp:nvSpPr>
      <dsp:spPr>
        <a:xfrm>
          <a:off x="3191758" y="2376357"/>
          <a:ext cx="1760636" cy="11003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Cannot be altered, amended revoked</a:t>
          </a:r>
          <a:endParaRPr lang="en-US" sz="1700" kern="1200" dirty="0"/>
        </a:p>
      </dsp:txBody>
      <dsp:txXfrm>
        <a:off x="3223988" y="2408587"/>
        <a:ext cx="1696176" cy="1035937"/>
      </dsp:txXfrm>
    </dsp:sp>
    <dsp:sp modelId="{BDE13398-7222-4FD1-B204-9E5122E89E44}">
      <dsp:nvSpPr>
        <dsp:cNvPr id="0" name=""/>
        <dsp:cNvSpPr/>
      </dsp:nvSpPr>
      <dsp:spPr>
        <a:xfrm>
          <a:off x="2971679" y="2101258"/>
          <a:ext cx="220079" cy="2200795"/>
        </a:xfrm>
        <a:custGeom>
          <a:avLst/>
          <a:gdLst/>
          <a:ahLst/>
          <a:cxnLst/>
          <a:rect l="0" t="0" r="0" b="0"/>
          <a:pathLst>
            <a:path>
              <a:moveTo>
                <a:pt x="0" y="0"/>
              </a:moveTo>
              <a:lnTo>
                <a:pt x="0" y="2200795"/>
              </a:lnTo>
              <a:lnTo>
                <a:pt x="220079" y="2200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6BE932-C8DF-48AF-812A-39AE7F31DDED}">
      <dsp:nvSpPr>
        <dsp:cNvPr id="0" name=""/>
        <dsp:cNvSpPr/>
      </dsp:nvSpPr>
      <dsp:spPr>
        <a:xfrm>
          <a:off x="3191758" y="3751854"/>
          <a:ext cx="1760636" cy="11003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Trust funds cannot be withdrawn for a non-beneficiary</a:t>
          </a:r>
          <a:endParaRPr lang="en-US" sz="1700" kern="1200" dirty="0"/>
        </a:p>
      </dsp:txBody>
      <dsp:txXfrm>
        <a:off x="3223988" y="3784084"/>
        <a:ext cx="1696176" cy="10359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251A9-A07E-4210-9232-8C637D0B8F3E}">
      <dsp:nvSpPr>
        <dsp:cNvPr id="0" name=""/>
        <dsp:cNvSpPr/>
      </dsp:nvSpPr>
      <dsp:spPr>
        <a:xfrm rot="16200000">
          <a:off x="925909" y="-925909"/>
          <a:ext cx="2262981" cy="411480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u="sng" kern="1200" dirty="0" smtClean="0">
              <a:latin typeface="Times New Roman" pitchFamily="18" charset="0"/>
              <a:cs typeface="Times New Roman" pitchFamily="18" charset="0"/>
            </a:rPr>
            <a:t>Estate Tax Saving Trusts</a:t>
          </a:r>
        </a:p>
        <a:p>
          <a:pPr lvl="0" algn="ctr" defTabSz="622300">
            <a:lnSpc>
              <a:spcPct val="90000"/>
            </a:lnSpc>
            <a:spcBef>
              <a:spcPct val="0"/>
            </a:spcBef>
            <a:spcAft>
              <a:spcPct val="35000"/>
            </a:spcAft>
          </a:pPr>
          <a:endParaRPr lang="en-US" sz="1400" b="1" u="sng" kern="1200" dirty="0" smtClean="0">
            <a:latin typeface="Times New Roman" pitchFamily="18" charset="0"/>
            <a:cs typeface="Times New Roman" pitchFamily="18" charset="0"/>
          </a:endParaRP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“ILITs” – Irrevocable Life Insurance Trusts</a:t>
          </a: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“GRATs &amp; GRUTS” – Grantor Retained Annuity/Uni-Trusts</a:t>
          </a: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“QPRTs” – Qualified Personal Residence Trusts</a:t>
          </a:r>
          <a:endParaRPr lang="en-US" sz="1400" b="1" u="sng" kern="1200" dirty="0">
            <a:latin typeface="Times New Roman" pitchFamily="18" charset="0"/>
            <a:cs typeface="Times New Roman" pitchFamily="18" charset="0"/>
          </a:endParaRPr>
        </a:p>
      </dsp:txBody>
      <dsp:txXfrm rot="5400000">
        <a:off x="-1" y="1"/>
        <a:ext cx="4114800" cy="1697236"/>
      </dsp:txXfrm>
    </dsp:sp>
    <dsp:sp modelId="{D8032C8B-47AC-4F64-9157-A2BEB38936BB}">
      <dsp:nvSpPr>
        <dsp:cNvPr id="0" name=""/>
        <dsp:cNvSpPr/>
      </dsp:nvSpPr>
      <dsp:spPr>
        <a:xfrm>
          <a:off x="4114800" y="0"/>
          <a:ext cx="4114800" cy="2262981"/>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u="sng" kern="1200" dirty="0" smtClean="0">
              <a:latin typeface="Times New Roman" pitchFamily="18" charset="0"/>
              <a:cs typeface="Times New Roman" pitchFamily="18" charset="0"/>
            </a:rPr>
            <a:t>Marital Trusts</a:t>
          </a:r>
        </a:p>
        <a:p>
          <a:pPr lvl="0" algn="ctr" defTabSz="622300">
            <a:lnSpc>
              <a:spcPct val="90000"/>
            </a:lnSpc>
            <a:spcBef>
              <a:spcPct val="0"/>
            </a:spcBef>
            <a:spcAft>
              <a:spcPct val="35000"/>
            </a:spcAft>
          </a:pPr>
          <a:endParaRPr lang="en-US" sz="1400" b="1" u="sng" kern="1200" dirty="0" smtClean="0">
            <a:latin typeface="Times New Roman" pitchFamily="18" charset="0"/>
            <a:cs typeface="Times New Roman" pitchFamily="18" charset="0"/>
          </a:endParaRP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“QTIPs” – Qualified Terminal Interest Property Trusts</a:t>
          </a: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“CSTs” – Credit Shelter Trusts</a:t>
          </a:r>
        </a:p>
        <a:p>
          <a:pPr lvl="0" algn="l" defTabSz="622300">
            <a:lnSpc>
              <a:spcPct val="90000"/>
            </a:lnSpc>
            <a:spcBef>
              <a:spcPct val="0"/>
            </a:spcBef>
            <a:spcAft>
              <a:spcPct val="35000"/>
            </a:spcAft>
          </a:pPr>
          <a:endParaRPr lang="en-US" sz="1400" b="1" u="sng" kern="1200" dirty="0" smtClean="0">
            <a:latin typeface="Times New Roman" pitchFamily="18" charset="0"/>
            <a:cs typeface="Times New Roman" pitchFamily="18" charset="0"/>
          </a:endParaRPr>
        </a:p>
        <a:p>
          <a:pPr lvl="0" algn="l" defTabSz="622300">
            <a:lnSpc>
              <a:spcPct val="90000"/>
            </a:lnSpc>
            <a:spcBef>
              <a:spcPct val="0"/>
            </a:spcBef>
            <a:spcAft>
              <a:spcPct val="35000"/>
            </a:spcAft>
          </a:pPr>
          <a:endParaRPr lang="en-US" sz="1400" b="1" u="sng" kern="1200" dirty="0">
            <a:latin typeface="Times New Roman" pitchFamily="18" charset="0"/>
            <a:cs typeface="Times New Roman" pitchFamily="18" charset="0"/>
          </a:endParaRPr>
        </a:p>
      </dsp:txBody>
      <dsp:txXfrm>
        <a:off x="4114800" y="0"/>
        <a:ext cx="4114800" cy="1697236"/>
      </dsp:txXfrm>
    </dsp:sp>
    <dsp:sp modelId="{095F35B3-D9C4-42BF-BB34-3096312622B2}">
      <dsp:nvSpPr>
        <dsp:cNvPr id="0" name=""/>
        <dsp:cNvSpPr/>
      </dsp:nvSpPr>
      <dsp:spPr>
        <a:xfrm rot="10800000">
          <a:off x="0" y="2262981"/>
          <a:ext cx="4114800" cy="2262981"/>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u="sng" kern="1200" dirty="0" smtClean="0">
              <a:latin typeface="Times New Roman" pitchFamily="18" charset="0"/>
              <a:cs typeface="Times New Roman" pitchFamily="18" charset="0"/>
            </a:rPr>
            <a:t>Medicaid / Disability Trusts</a:t>
          </a:r>
        </a:p>
        <a:p>
          <a:pPr lvl="0" algn="ctr" defTabSz="622300">
            <a:lnSpc>
              <a:spcPct val="90000"/>
            </a:lnSpc>
            <a:spcBef>
              <a:spcPct val="0"/>
            </a:spcBef>
            <a:spcAft>
              <a:spcPct val="35000"/>
            </a:spcAft>
          </a:pPr>
          <a:endParaRPr lang="en-US" sz="1400" b="1" u="sng" kern="1200" dirty="0" smtClean="0">
            <a:latin typeface="Times New Roman" pitchFamily="18" charset="0"/>
            <a:cs typeface="Times New Roman" pitchFamily="18" charset="0"/>
          </a:endParaRP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“SNTs” – Supplemental Needs Trusts</a:t>
          </a: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“IOCs” – Income Only Trusts (and “MAPTs” – Medicaid Asset Protection Trusts</a:t>
          </a:r>
          <a:r>
            <a:rPr lang="en-US" sz="1400" kern="1200" dirty="0" smtClean="0"/>
            <a:t>)</a:t>
          </a:r>
          <a:endParaRPr lang="en-US" sz="1400" b="1" u="sng" kern="1200" dirty="0"/>
        </a:p>
      </dsp:txBody>
      <dsp:txXfrm rot="10800000">
        <a:off x="0" y="2828726"/>
        <a:ext cx="4114800" cy="1697236"/>
      </dsp:txXfrm>
    </dsp:sp>
    <dsp:sp modelId="{D8C81DAA-7B98-4FBC-A755-F5944C75301F}">
      <dsp:nvSpPr>
        <dsp:cNvPr id="0" name=""/>
        <dsp:cNvSpPr/>
      </dsp:nvSpPr>
      <dsp:spPr>
        <a:xfrm rot="5400000">
          <a:off x="5040709" y="1337072"/>
          <a:ext cx="2262981" cy="411480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u="sng" kern="1200" dirty="0" smtClean="0">
              <a:latin typeface="Times New Roman" pitchFamily="18" charset="0"/>
              <a:cs typeface="Times New Roman" pitchFamily="18" charset="0"/>
            </a:rPr>
            <a:t>Charitable Trusts</a:t>
          </a:r>
        </a:p>
        <a:p>
          <a:pPr lvl="0" algn="ctr" defTabSz="622300">
            <a:lnSpc>
              <a:spcPct val="90000"/>
            </a:lnSpc>
            <a:spcBef>
              <a:spcPct val="0"/>
            </a:spcBef>
            <a:spcAft>
              <a:spcPct val="35000"/>
            </a:spcAft>
          </a:pPr>
          <a:endParaRPr lang="en-US" sz="1400" b="1" u="sng" kern="1200" dirty="0" smtClean="0">
            <a:latin typeface="Times New Roman" pitchFamily="18" charset="0"/>
            <a:cs typeface="Times New Roman" pitchFamily="18" charset="0"/>
          </a:endParaRP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CRATs &amp; CRUTS” - Charitable Retained Annuity/Uni-Trusts</a:t>
          </a:r>
        </a:p>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“CLATs &amp; CLUTs” - Charitable Lead Annuity/Uni-Trusts</a:t>
          </a:r>
          <a:endParaRPr lang="en-US" sz="1400" b="1" u="sng" kern="1200" dirty="0">
            <a:latin typeface="Times New Roman" pitchFamily="18" charset="0"/>
            <a:cs typeface="Times New Roman" pitchFamily="18" charset="0"/>
          </a:endParaRPr>
        </a:p>
      </dsp:txBody>
      <dsp:txXfrm rot="-5400000">
        <a:off x="4114799" y="2828726"/>
        <a:ext cx="4114800" cy="1697236"/>
      </dsp:txXfrm>
    </dsp:sp>
    <dsp:sp modelId="{E784E2C6-AA12-4ADC-BE71-140175CD89C7}">
      <dsp:nvSpPr>
        <dsp:cNvPr id="0" name=""/>
        <dsp:cNvSpPr/>
      </dsp:nvSpPr>
      <dsp:spPr>
        <a:xfrm>
          <a:off x="2286001" y="1697236"/>
          <a:ext cx="3657596" cy="1131490"/>
        </a:xfrm>
        <a:prstGeom prst="roundRect">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latin typeface="Times New Roman" pitchFamily="18" charset="0"/>
              <a:cs typeface="Times New Roman" pitchFamily="18" charset="0"/>
            </a:rPr>
            <a:t>Irrevocable Trusts</a:t>
          </a:r>
          <a:endParaRPr lang="en-US" sz="2400" b="1" u="sng" kern="1200" dirty="0">
            <a:latin typeface="Times New Roman" pitchFamily="18" charset="0"/>
            <a:cs typeface="Times New Roman" pitchFamily="18" charset="0"/>
          </a:endParaRPr>
        </a:p>
      </dsp:txBody>
      <dsp:txXfrm>
        <a:off x="2341236" y="1752471"/>
        <a:ext cx="3547126" cy="10210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61919D-48F5-4645-8CAE-6FA51D5B874B}">
      <dsp:nvSpPr>
        <dsp:cNvPr id="0" name=""/>
        <dsp:cNvSpPr/>
      </dsp:nvSpPr>
      <dsp:spPr>
        <a:xfrm rot="16200000">
          <a:off x="-185340" y="185340"/>
          <a:ext cx="2926556" cy="2555874"/>
        </a:xfrm>
        <a:prstGeom prst="round1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u="none" kern="1200" dirty="0" smtClean="0"/>
            <a:t>Spouses</a:t>
          </a:r>
          <a:r>
            <a:rPr lang="en-US" sz="2800" kern="1200" dirty="0" smtClean="0"/>
            <a:t> of the Beneficiary</a:t>
          </a:r>
          <a:endParaRPr lang="en-US" sz="2800" kern="1200" dirty="0"/>
        </a:p>
      </dsp:txBody>
      <dsp:txXfrm rot="5400000">
        <a:off x="0" y="0"/>
        <a:ext cx="2555874" cy="2194917"/>
      </dsp:txXfrm>
    </dsp:sp>
    <dsp:sp modelId="{D7184EE8-89B0-47D7-BAB6-3DD351F81E9E}">
      <dsp:nvSpPr>
        <dsp:cNvPr id="0" name=""/>
        <dsp:cNvSpPr/>
      </dsp:nvSpPr>
      <dsp:spPr>
        <a:xfrm>
          <a:off x="2555874" y="0"/>
          <a:ext cx="2555874" cy="2926556"/>
        </a:xfrm>
        <a:prstGeom prst="round1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kern="1200" dirty="0" smtClean="0"/>
            <a:t>Children</a:t>
          </a:r>
          <a:r>
            <a:rPr lang="en-US" sz="2800" kern="1200" dirty="0" smtClean="0"/>
            <a:t> of the Beneficiary</a:t>
          </a:r>
          <a:endParaRPr lang="en-US" sz="2800" kern="1200" dirty="0"/>
        </a:p>
      </dsp:txBody>
      <dsp:txXfrm>
        <a:off x="2555874" y="0"/>
        <a:ext cx="2555874" cy="2194917"/>
      </dsp:txXfrm>
    </dsp:sp>
    <dsp:sp modelId="{516B7DEE-AA4F-4096-BDA8-9E2D755238EF}">
      <dsp:nvSpPr>
        <dsp:cNvPr id="0" name=""/>
        <dsp:cNvSpPr/>
      </dsp:nvSpPr>
      <dsp:spPr>
        <a:xfrm rot="10800000">
          <a:off x="0" y="2926556"/>
          <a:ext cx="2555874" cy="2926556"/>
        </a:xfrm>
        <a:prstGeom prst="round1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kern="1200" dirty="0" smtClean="0"/>
            <a:t>Employees</a:t>
          </a:r>
          <a:r>
            <a:rPr lang="en-US" sz="2800" kern="1200" dirty="0" smtClean="0"/>
            <a:t> of the Beneficiary</a:t>
          </a:r>
          <a:endParaRPr lang="en-US" sz="2800" kern="1200" dirty="0"/>
        </a:p>
      </dsp:txBody>
      <dsp:txXfrm rot="10800000">
        <a:off x="0" y="3658195"/>
        <a:ext cx="2555874" cy="2194917"/>
      </dsp:txXfrm>
    </dsp:sp>
    <dsp:sp modelId="{7236075B-980B-4BE3-8ECA-910F2423093B}">
      <dsp:nvSpPr>
        <dsp:cNvPr id="0" name=""/>
        <dsp:cNvSpPr/>
      </dsp:nvSpPr>
      <dsp:spPr>
        <a:xfrm rot="5400000">
          <a:off x="2370534" y="3111897"/>
          <a:ext cx="2926556" cy="2555874"/>
        </a:xfrm>
        <a:prstGeom prst="round1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kern="1200" dirty="0" smtClean="0"/>
            <a:t>Siblings</a:t>
          </a:r>
          <a:r>
            <a:rPr lang="en-US" sz="2800" b="0" kern="1200" dirty="0" smtClean="0"/>
            <a:t> who are Trustees of each other’s Trust</a:t>
          </a:r>
          <a:endParaRPr lang="en-US" sz="2800" b="1" kern="1200" dirty="0"/>
        </a:p>
      </dsp:txBody>
      <dsp:txXfrm rot="-5400000">
        <a:off x="2555875" y="3658194"/>
        <a:ext cx="2555874" cy="2194917"/>
      </dsp:txXfrm>
    </dsp:sp>
    <dsp:sp modelId="{BC71A1BC-F306-472F-B548-02ED00326ADB}">
      <dsp:nvSpPr>
        <dsp:cNvPr id="0" name=""/>
        <dsp:cNvSpPr/>
      </dsp:nvSpPr>
      <dsp:spPr>
        <a:xfrm>
          <a:off x="1682754" y="1833334"/>
          <a:ext cx="1765163" cy="1911348"/>
        </a:xfrm>
        <a:prstGeom prst="roundRect">
          <a:avLst/>
        </a:prstGeom>
        <a:solidFill>
          <a:schemeClr val="dk1">
            <a:tint val="6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1" kern="1200" dirty="0" smtClean="0"/>
            <a:t>“Interested” (Beholden) Trustees</a:t>
          </a:r>
          <a:endParaRPr lang="en-US" sz="2000" b="1" i="1" kern="1200" dirty="0"/>
        </a:p>
      </dsp:txBody>
      <dsp:txXfrm>
        <a:off x="1768922" y="1919502"/>
        <a:ext cx="1592827" cy="17390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B8DA3-37AB-4F77-A51E-B3B542C400C0}">
      <dsp:nvSpPr>
        <dsp:cNvPr id="0" name=""/>
        <dsp:cNvSpPr/>
      </dsp:nvSpPr>
      <dsp:spPr>
        <a:xfrm rot="5400000">
          <a:off x="603160" y="1455926"/>
          <a:ext cx="1287641" cy="1465934"/>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75A194B7-C929-4A04-AF72-512CD0613AE6}">
      <dsp:nvSpPr>
        <dsp:cNvPr id="0" name=""/>
        <dsp:cNvSpPr/>
      </dsp:nvSpPr>
      <dsp:spPr>
        <a:xfrm>
          <a:off x="262013" y="28550"/>
          <a:ext cx="2167630" cy="151727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Transfers Between Spouses</a:t>
          </a:r>
          <a:endParaRPr lang="en-US" sz="2100" kern="1200" dirty="0"/>
        </a:p>
      </dsp:txBody>
      <dsp:txXfrm>
        <a:off x="336093" y="102630"/>
        <a:ext cx="2019470" cy="1369110"/>
      </dsp:txXfrm>
    </dsp:sp>
    <dsp:sp modelId="{5B41A1AD-1239-46C8-9054-059FC41235A1}">
      <dsp:nvSpPr>
        <dsp:cNvPr id="0" name=""/>
        <dsp:cNvSpPr/>
      </dsp:nvSpPr>
      <dsp:spPr>
        <a:xfrm>
          <a:off x="2438401" y="228600"/>
          <a:ext cx="2341159" cy="1226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A spouse may transfer and unlimited amount of money to the other spouse both in life and in death</a:t>
          </a:r>
          <a:endParaRPr lang="en-US" sz="1500" kern="1200" dirty="0"/>
        </a:p>
      </dsp:txBody>
      <dsp:txXfrm>
        <a:off x="2438401" y="228600"/>
        <a:ext cx="2341159" cy="1226325"/>
      </dsp:txXfrm>
    </dsp:sp>
    <dsp:sp modelId="{E58F78DA-AC55-4655-890F-42106F71C9D6}">
      <dsp:nvSpPr>
        <dsp:cNvPr id="0" name=""/>
        <dsp:cNvSpPr/>
      </dsp:nvSpPr>
      <dsp:spPr>
        <a:xfrm rot="5400000">
          <a:off x="2583867" y="3160322"/>
          <a:ext cx="1287641" cy="1465934"/>
        </a:xfrm>
        <a:prstGeom prst="bentUpArrow">
          <a:avLst>
            <a:gd name="adj1" fmla="val 32840"/>
            <a:gd name="adj2" fmla="val 25000"/>
            <a:gd name="adj3" fmla="val 3578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2F1984C7-7C45-4455-921A-50E861ABBD73}">
      <dsp:nvSpPr>
        <dsp:cNvPr id="0" name=""/>
        <dsp:cNvSpPr/>
      </dsp:nvSpPr>
      <dsp:spPr>
        <a:xfrm>
          <a:off x="2242720" y="1732946"/>
          <a:ext cx="2167630" cy="151727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Any US Person’s Health and Education Expenses</a:t>
          </a:r>
          <a:endParaRPr lang="en-US" sz="2100" kern="1200" dirty="0"/>
        </a:p>
      </dsp:txBody>
      <dsp:txXfrm>
        <a:off x="2316800" y="1807026"/>
        <a:ext cx="2019470" cy="1369110"/>
      </dsp:txXfrm>
    </dsp:sp>
    <dsp:sp modelId="{CFD1F6A1-8C70-46F3-9DF7-313AADD56BF7}">
      <dsp:nvSpPr>
        <dsp:cNvPr id="0" name=""/>
        <dsp:cNvSpPr/>
      </dsp:nvSpPr>
      <dsp:spPr>
        <a:xfrm>
          <a:off x="4419605" y="1904999"/>
          <a:ext cx="2709168" cy="1226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The expenses must be paid directly to the health care of educational institution</a:t>
          </a:r>
          <a:endParaRPr lang="en-US" sz="1500" kern="1200" dirty="0"/>
        </a:p>
        <a:p>
          <a:pPr marL="114300" lvl="1" indent="-114300" algn="l" defTabSz="666750">
            <a:lnSpc>
              <a:spcPct val="90000"/>
            </a:lnSpc>
            <a:spcBef>
              <a:spcPct val="0"/>
            </a:spcBef>
            <a:spcAft>
              <a:spcPct val="15000"/>
            </a:spcAft>
            <a:buChar char="••"/>
          </a:pPr>
          <a:r>
            <a:rPr lang="en-US" sz="1500" kern="1200" dirty="0" smtClean="0"/>
            <a:t>I.e. paying a student loan company is a taxable event </a:t>
          </a:r>
          <a:endParaRPr lang="en-US" sz="1500" kern="1200" dirty="0"/>
        </a:p>
      </dsp:txBody>
      <dsp:txXfrm>
        <a:off x="4419605" y="1904999"/>
        <a:ext cx="2709168" cy="1226325"/>
      </dsp:txXfrm>
    </dsp:sp>
    <dsp:sp modelId="{1711FC90-D8D7-4E5B-8618-56151E7D4DAE}">
      <dsp:nvSpPr>
        <dsp:cNvPr id="0" name=""/>
        <dsp:cNvSpPr/>
      </dsp:nvSpPr>
      <dsp:spPr>
        <a:xfrm>
          <a:off x="4223428" y="3437341"/>
          <a:ext cx="2167630" cy="1517270"/>
        </a:xfrm>
        <a:prstGeom prst="roundRect">
          <a:avLst>
            <a:gd name="adj"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The Annual Exclusion</a:t>
          </a:r>
          <a:endParaRPr lang="en-US" sz="2100" kern="1200" dirty="0"/>
        </a:p>
      </dsp:txBody>
      <dsp:txXfrm>
        <a:off x="4297508" y="3511421"/>
        <a:ext cx="2019470" cy="1369110"/>
      </dsp:txXfrm>
    </dsp:sp>
    <dsp:sp modelId="{9863EFE4-E81B-4765-AE6A-28C62AD0996B}">
      <dsp:nvSpPr>
        <dsp:cNvPr id="0" name=""/>
        <dsp:cNvSpPr/>
      </dsp:nvSpPr>
      <dsp:spPr>
        <a:xfrm>
          <a:off x="6391058" y="3582048"/>
          <a:ext cx="1576527" cy="1226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Gifts of $13,000 (in 2011) can be given to any and every US Person every year</a:t>
          </a:r>
          <a:endParaRPr lang="en-US" sz="1500" kern="1200" dirty="0"/>
        </a:p>
      </dsp:txBody>
      <dsp:txXfrm>
        <a:off x="6391058" y="3582048"/>
        <a:ext cx="1576527" cy="12263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1ECAC8-F483-42E2-91DB-BA1218C10772}">
      <dsp:nvSpPr>
        <dsp:cNvPr id="0" name=""/>
        <dsp:cNvSpPr/>
      </dsp:nvSpPr>
      <dsp:spPr>
        <a:xfrm>
          <a:off x="734" y="0"/>
          <a:ext cx="1910581" cy="2895600"/>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Fed v. NY</a:t>
          </a:r>
          <a:endParaRPr lang="en-US" sz="2400" kern="1200" dirty="0"/>
        </a:p>
      </dsp:txBody>
      <dsp:txXfrm>
        <a:off x="734" y="0"/>
        <a:ext cx="1910581" cy="868680"/>
      </dsp:txXfrm>
    </dsp:sp>
    <dsp:sp modelId="{86A4F726-AEA5-4B90-9147-A3EF4DD1EC98}">
      <dsp:nvSpPr>
        <dsp:cNvPr id="0" name=""/>
        <dsp:cNvSpPr/>
      </dsp:nvSpPr>
      <dsp:spPr>
        <a:xfrm>
          <a:off x="191792" y="869528"/>
          <a:ext cx="1528464" cy="87306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Federal Government</a:t>
          </a:r>
          <a:endParaRPr lang="en-US" sz="2100" kern="1200" dirty="0"/>
        </a:p>
      </dsp:txBody>
      <dsp:txXfrm>
        <a:off x="217363" y="895099"/>
        <a:ext cx="1477322" cy="821920"/>
      </dsp:txXfrm>
    </dsp:sp>
    <dsp:sp modelId="{7008860E-2A8D-4D21-A554-2FFEA3635573}">
      <dsp:nvSpPr>
        <dsp:cNvPr id="0" name=""/>
        <dsp:cNvSpPr/>
      </dsp:nvSpPr>
      <dsp:spPr>
        <a:xfrm>
          <a:off x="191792" y="1876908"/>
          <a:ext cx="1528464" cy="87306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New York State</a:t>
          </a:r>
          <a:endParaRPr lang="en-US" sz="2100" kern="1200" dirty="0"/>
        </a:p>
      </dsp:txBody>
      <dsp:txXfrm>
        <a:off x="217363" y="1902479"/>
        <a:ext cx="1477322" cy="821920"/>
      </dsp:txXfrm>
    </dsp:sp>
    <dsp:sp modelId="{99F18EAA-7309-4C69-8B96-4869A6F9A647}">
      <dsp:nvSpPr>
        <dsp:cNvPr id="0" name=""/>
        <dsp:cNvSpPr/>
      </dsp:nvSpPr>
      <dsp:spPr>
        <a:xfrm>
          <a:off x="2054609" y="0"/>
          <a:ext cx="1910581" cy="2895600"/>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Gift Tax Exemption</a:t>
          </a:r>
          <a:endParaRPr lang="en-US" sz="2400" kern="1200" dirty="0"/>
        </a:p>
      </dsp:txBody>
      <dsp:txXfrm>
        <a:off x="2054609" y="0"/>
        <a:ext cx="1910581" cy="868680"/>
      </dsp:txXfrm>
    </dsp:sp>
    <dsp:sp modelId="{C2AABA59-56BE-47C3-B850-D639CEB3BC2B}">
      <dsp:nvSpPr>
        <dsp:cNvPr id="0" name=""/>
        <dsp:cNvSpPr/>
      </dsp:nvSpPr>
      <dsp:spPr>
        <a:xfrm>
          <a:off x="2245667" y="869528"/>
          <a:ext cx="1528464" cy="87306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$5,000,000</a:t>
          </a:r>
          <a:endParaRPr lang="en-US" sz="2100" kern="1200" dirty="0"/>
        </a:p>
      </dsp:txBody>
      <dsp:txXfrm>
        <a:off x="2271238" y="895099"/>
        <a:ext cx="1477322" cy="821920"/>
      </dsp:txXfrm>
    </dsp:sp>
    <dsp:sp modelId="{77DA8AC9-2798-4206-85A7-CC0A7D04866A}">
      <dsp:nvSpPr>
        <dsp:cNvPr id="0" name=""/>
        <dsp:cNvSpPr/>
      </dsp:nvSpPr>
      <dsp:spPr>
        <a:xfrm>
          <a:off x="2245667" y="1876908"/>
          <a:ext cx="1528464" cy="87306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Unlimited</a:t>
          </a:r>
          <a:endParaRPr lang="en-US" sz="2100" kern="1200" dirty="0"/>
        </a:p>
      </dsp:txBody>
      <dsp:txXfrm>
        <a:off x="2271238" y="1902479"/>
        <a:ext cx="1477322" cy="821920"/>
      </dsp:txXfrm>
    </dsp:sp>
    <dsp:sp modelId="{14967174-820A-447B-A3DE-D73022E1A507}">
      <dsp:nvSpPr>
        <dsp:cNvPr id="0" name=""/>
        <dsp:cNvSpPr/>
      </dsp:nvSpPr>
      <dsp:spPr>
        <a:xfrm>
          <a:off x="4108484" y="0"/>
          <a:ext cx="1910581" cy="2895600"/>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Estate Tax Exemption</a:t>
          </a:r>
          <a:endParaRPr lang="en-US" sz="2400" kern="1200" dirty="0"/>
        </a:p>
      </dsp:txBody>
      <dsp:txXfrm>
        <a:off x="4108484" y="0"/>
        <a:ext cx="1910581" cy="868680"/>
      </dsp:txXfrm>
    </dsp:sp>
    <dsp:sp modelId="{6DE60E21-9A18-4167-A5AA-54A0438C7F4D}">
      <dsp:nvSpPr>
        <dsp:cNvPr id="0" name=""/>
        <dsp:cNvSpPr/>
      </dsp:nvSpPr>
      <dsp:spPr>
        <a:xfrm>
          <a:off x="4299542" y="869528"/>
          <a:ext cx="1528464" cy="87306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$5,000,000</a:t>
          </a:r>
          <a:endParaRPr lang="en-US" sz="2100" kern="1200" dirty="0"/>
        </a:p>
      </dsp:txBody>
      <dsp:txXfrm>
        <a:off x="4325113" y="895099"/>
        <a:ext cx="1477322" cy="821920"/>
      </dsp:txXfrm>
    </dsp:sp>
    <dsp:sp modelId="{2A685073-C7F0-446B-A7C0-D6545428F54A}">
      <dsp:nvSpPr>
        <dsp:cNvPr id="0" name=""/>
        <dsp:cNvSpPr/>
      </dsp:nvSpPr>
      <dsp:spPr>
        <a:xfrm>
          <a:off x="4299542" y="1876908"/>
          <a:ext cx="1528464" cy="87306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$1,000,000</a:t>
          </a:r>
          <a:endParaRPr lang="en-US" sz="2100" kern="1200" dirty="0"/>
        </a:p>
      </dsp:txBody>
      <dsp:txXfrm>
        <a:off x="4325113" y="1902479"/>
        <a:ext cx="1477322" cy="8219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DD8CA-1D07-46F3-A697-91FCA87DD03E}">
      <dsp:nvSpPr>
        <dsp:cNvPr id="0" name=""/>
        <dsp:cNvSpPr/>
      </dsp:nvSpPr>
      <dsp:spPr>
        <a:xfrm rot="5400000">
          <a:off x="5011047" y="-1970637"/>
          <a:ext cx="962897" cy="516940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smtClean="0"/>
            <a:t>EXAMPLE 1: Bob owns a house, car, boat, a Picasso painting and bank accounts all in his own name equal to $2,000,000. His Gross Estate is worth $2,000,000. </a:t>
          </a:r>
          <a:endParaRPr lang="en-US" sz="1600" kern="1200" dirty="0"/>
        </a:p>
      </dsp:txBody>
      <dsp:txXfrm rot="-5400000">
        <a:off x="2907792" y="179623"/>
        <a:ext cx="5122403" cy="868887"/>
      </dsp:txXfrm>
    </dsp:sp>
    <dsp:sp modelId="{28904480-B704-4C44-ABC9-B9AAA2F31DDF}">
      <dsp:nvSpPr>
        <dsp:cNvPr id="0" name=""/>
        <dsp:cNvSpPr/>
      </dsp:nvSpPr>
      <dsp:spPr>
        <a:xfrm>
          <a:off x="0" y="219"/>
          <a:ext cx="2907792" cy="1227693"/>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t>Property owned by the decedent or in which the decedent had an OWNERSHIP INTEREST AT DEATH</a:t>
          </a:r>
          <a:endParaRPr lang="en-US" sz="1600" kern="1200" dirty="0"/>
        </a:p>
      </dsp:txBody>
      <dsp:txXfrm>
        <a:off x="59931" y="60150"/>
        <a:ext cx="2787930" cy="1107831"/>
      </dsp:txXfrm>
    </dsp:sp>
    <dsp:sp modelId="{E7259AFC-632C-47CC-8CA5-0A7407DC84EC}">
      <dsp:nvSpPr>
        <dsp:cNvPr id="0" name=""/>
        <dsp:cNvSpPr/>
      </dsp:nvSpPr>
      <dsp:spPr>
        <a:xfrm rot="5400000">
          <a:off x="4901547" y="-518579"/>
          <a:ext cx="1181896" cy="516940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smtClean="0"/>
            <a:t>EXAMPLE 2: 2 years ago Mary transferred an existing $3,000,000 life insurance policy to an irrevocable and paid gift taxes of $1,000,000 on gifts she made to her children. At death her Gross Estate includes this $4,000,000.</a:t>
          </a:r>
          <a:endParaRPr lang="en-US" sz="1600" kern="1200" dirty="0"/>
        </a:p>
      </dsp:txBody>
      <dsp:txXfrm rot="-5400000">
        <a:off x="2907792" y="1532871"/>
        <a:ext cx="5111713" cy="1066506"/>
      </dsp:txXfrm>
    </dsp:sp>
    <dsp:sp modelId="{E5B384FC-9DFF-4EA5-89FA-13559ED1A785}">
      <dsp:nvSpPr>
        <dsp:cNvPr id="0" name=""/>
        <dsp:cNvSpPr/>
      </dsp:nvSpPr>
      <dsp:spPr>
        <a:xfrm>
          <a:off x="0" y="1368845"/>
          <a:ext cx="2907792" cy="139455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t>LIFE INSURANCE on decedent’s life (if ownership is transferred within 3 years of death) and GIFT TAXES PAID (if paid within 3 years of the donor's death)</a:t>
          </a:r>
          <a:endParaRPr lang="en-US" sz="1600" kern="1200" dirty="0"/>
        </a:p>
      </dsp:txBody>
      <dsp:txXfrm>
        <a:off x="68077" y="1436922"/>
        <a:ext cx="2771638" cy="1258404"/>
      </dsp:txXfrm>
    </dsp:sp>
    <dsp:sp modelId="{10395853-C925-435D-96A3-BA7903E210B9}">
      <dsp:nvSpPr>
        <dsp:cNvPr id="0" name=""/>
        <dsp:cNvSpPr/>
      </dsp:nvSpPr>
      <dsp:spPr>
        <a:xfrm rot="5400000">
          <a:off x="4878333" y="1115254"/>
          <a:ext cx="1228325" cy="516940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smtClean="0"/>
            <a:t>EXAMPLE 3: Bob gifts his $1,000,000 house to his children and continues living there for 20 years without paying them fair market value rent. At his death the house is work $4,000,000. His Gross Estate includes this $4,000,000.</a:t>
          </a:r>
          <a:endParaRPr lang="en-US" sz="1600" kern="1200" dirty="0"/>
        </a:p>
      </dsp:txBody>
      <dsp:txXfrm rot="-5400000">
        <a:off x="2907792" y="3145757"/>
        <a:ext cx="5109446" cy="1108401"/>
      </dsp:txXfrm>
    </dsp:sp>
    <dsp:sp modelId="{CC9DAFC9-CB3A-4256-A757-37C8E90966DB}">
      <dsp:nvSpPr>
        <dsp:cNvPr id="0" name=""/>
        <dsp:cNvSpPr/>
      </dsp:nvSpPr>
      <dsp:spPr>
        <a:xfrm>
          <a:off x="0" y="2904336"/>
          <a:ext cx="2907792" cy="1591243"/>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t>Retained interests and gifts of property over which the decedent retained control of the income: USE, POSSESSION or ENJOYMENT of the property</a:t>
          </a:r>
          <a:endParaRPr lang="en-US" sz="1600" kern="1200" dirty="0"/>
        </a:p>
      </dsp:txBody>
      <dsp:txXfrm>
        <a:off x="77678" y="2982014"/>
        <a:ext cx="2752436" cy="143588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1354073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1722384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347082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151573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373465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1983831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126713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297949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237748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223589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20E47-BB32-4E5F-9B82-A80F518FA21F}" type="datetimeFigureOut">
              <a:rPr lang="en-US" smtClean="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FEFDC-70F0-45A0-80FC-FA7E630CCFEF}" type="slidenum">
              <a:rPr lang="en-US" smtClean="0"/>
              <a:t>‹#›</a:t>
            </a:fld>
            <a:endParaRPr lang="en-US" dirty="0"/>
          </a:p>
        </p:txBody>
      </p:sp>
    </p:spTree>
    <p:extLst>
      <p:ext uri="{BB962C8B-B14F-4D97-AF65-F5344CB8AC3E}">
        <p14:creationId xmlns:p14="http://schemas.microsoft.com/office/powerpoint/2010/main" val="26602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80000">
              <a:srgbClr val="F0EBD5"/>
            </a:gs>
            <a:gs pos="94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20E47-BB32-4E5F-9B82-A80F518FA21F}" type="datetimeFigureOut">
              <a:rPr lang="en-US" smtClean="0"/>
              <a:t>5/11/2017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FEFDC-70F0-45A0-80FC-FA7E630CCFEF}" type="slidenum">
              <a:rPr lang="en-US" smtClean="0"/>
              <a:t>‹#›</a:t>
            </a:fld>
            <a:endParaRPr lang="en-US" dirty="0"/>
          </a:p>
        </p:txBody>
      </p:sp>
    </p:spTree>
    <p:extLst>
      <p:ext uri="{BB962C8B-B14F-4D97-AF65-F5344CB8AC3E}">
        <p14:creationId xmlns:p14="http://schemas.microsoft.com/office/powerpoint/2010/main" val="2193637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981199"/>
          </a:xfrm>
        </p:spPr>
        <p:txBody>
          <a:bodyPr>
            <a:noAutofit/>
          </a:bodyPr>
          <a:lstStyle/>
          <a:p>
            <a:r>
              <a:rPr lang="en-US" sz="2600" b="1" i="1" dirty="0"/>
              <a:t>FPA NYC – 9</a:t>
            </a:r>
            <a:r>
              <a:rPr lang="en-US" sz="2600" b="1" i="1" baseline="30000" dirty="0"/>
              <a:t>th</a:t>
            </a:r>
            <a:r>
              <a:rPr lang="en-US" sz="2600" b="1" i="1" dirty="0"/>
              <a:t> Annual Financial </a:t>
            </a:r>
            <a:r>
              <a:rPr lang="en-US" sz="2600" b="1" i="1" dirty="0" smtClean="0"/>
              <a:t>Fitness Workshop </a:t>
            </a:r>
            <a:br>
              <a:rPr lang="en-US" sz="2600" b="1" i="1" dirty="0" smtClean="0"/>
            </a:br>
            <a:r>
              <a:rPr lang="en-US" sz="2600" b="1" i="1" dirty="0"/>
              <a:t/>
            </a:r>
            <a:br>
              <a:rPr lang="en-US" sz="2600" b="1" i="1" dirty="0"/>
            </a:br>
            <a:r>
              <a:rPr lang="en-US" sz="2800" b="1" dirty="0" smtClean="0"/>
              <a:t>MOVING </a:t>
            </a:r>
            <a:r>
              <a:rPr lang="en-US" sz="2800" b="1" dirty="0"/>
              <a:t>BEYOND THE BASICS OF SIMPLE WILLS AND ASSET </a:t>
            </a:r>
            <a:r>
              <a:rPr lang="en-US" sz="2800" b="1" dirty="0" smtClean="0"/>
              <a:t>TITLING </a:t>
            </a:r>
            <a:r>
              <a:rPr lang="en-US" sz="2800" dirty="0"/>
              <a:t/>
            </a:r>
            <a:br>
              <a:rPr lang="en-US" sz="2800" dirty="0"/>
            </a:br>
            <a:r>
              <a:rPr lang="en-US" sz="2800" b="1" dirty="0"/>
              <a:t>&amp; </a:t>
            </a:r>
            <a:r>
              <a:rPr lang="en-US" sz="2800" dirty="0"/>
              <a:t/>
            </a:r>
            <a:br>
              <a:rPr lang="en-US" sz="2800" dirty="0"/>
            </a:br>
            <a:r>
              <a:rPr lang="en-US" sz="2800" b="1" dirty="0"/>
              <a:t>THE POWER OF INVESTMENT </a:t>
            </a:r>
            <a:r>
              <a:rPr lang="en-US" sz="2800" b="1" dirty="0" smtClean="0"/>
              <a:t>TRUSTS</a:t>
            </a:r>
            <a:br>
              <a:rPr lang="en-US" sz="2800" b="1" dirty="0" smtClean="0"/>
            </a:br>
            <a:endParaRPr lang="en-US" sz="2800" dirty="0"/>
          </a:p>
        </p:txBody>
      </p:sp>
      <p:sp>
        <p:nvSpPr>
          <p:cNvPr id="3" name="Subtitle 2"/>
          <p:cNvSpPr>
            <a:spLocks noGrp="1"/>
          </p:cNvSpPr>
          <p:nvPr>
            <p:ph type="subTitle" idx="1"/>
          </p:nvPr>
        </p:nvSpPr>
        <p:spPr/>
        <p:txBody>
          <a:bodyPr>
            <a:normAutofit fontScale="55000" lnSpcReduction="20000"/>
          </a:bodyPr>
          <a:lstStyle/>
          <a:p>
            <a:pPr algn="r"/>
            <a:r>
              <a:rPr lang="en-US" dirty="0">
                <a:solidFill>
                  <a:schemeClr val="tx1"/>
                </a:solidFill>
              </a:rPr>
              <a:t>Daniel </a:t>
            </a:r>
            <a:r>
              <a:rPr lang="en-US" dirty="0" smtClean="0">
                <a:solidFill>
                  <a:schemeClr val="tx1"/>
                </a:solidFill>
              </a:rPr>
              <a:t>Timins, Esq., CFP®</a:t>
            </a:r>
            <a:endParaRPr lang="en-US" dirty="0">
              <a:solidFill>
                <a:schemeClr val="tx1"/>
              </a:solidFill>
            </a:endParaRPr>
          </a:p>
          <a:p>
            <a:pPr algn="r"/>
            <a:r>
              <a:rPr lang="en-US" dirty="0" smtClean="0">
                <a:solidFill>
                  <a:schemeClr val="tx1"/>
                </a:solidFill>
              </a:rPr>
              <a:t>The Law Offices of Daniel Timins</a:t>
            </a:r>
            <a:endParaRPr lang="en-US" dirty="0">
              <a:solidFill>
                <a:schemeClr val="tx1"/>
              </a:solidFill>
            </a:endParaRPr>
          </a:p>
          <a:p>
            <a:pPr algn="r"/>
            <a:r>
              <a:rPr lang="en-US" dirty="0" smtClean="0">
                <a:solidFill>
                  <a:schemeClr val="tx1"/>
                </a:solidFill>
              </a:rPr>
              <a:t>477 Madison Avenue</a:t>
            </a:r>
            <a:r>
              <a:rPr lang="en-US" dirty="0" smtClean="0">
                <a:solidFill>
                  <a:schemeClr val="tx1"/>
                </a:solidFill>
              </a:rPr>
              <a:t>, </a:t>
            </a:r>
            <a:r>
              <a:rPr lang="en-US" dirty="0">
                <a:solidFill>
                  <a:schemeClr val="tx1"/>
                </a:solidFill>
              </a:rPr>
              <a:t>Suite </a:t>
            </a:r>
            <a:r>
              <a:rPr lang="en-US" dirty="0" smtClean="0">
                <a:solidFill>
                  <a:schemeClr val="tx1"/>
                </a:solidFill>
              </a:rPr>
              <a:t>240</a:t>
            </a:r>
            <a:endParaRPr lang="en-US" dirty="0">
              <a:solidFill>
                <a:schemeClr val="tx1"/>
              </a:solidFill>
            </a:endParaRPr>
          </a:p>
          <a:p>
            <a:pPr algn="r"/>
            <a:r>
              <a:rPr lang="en-US" dirty="0" smtClean="0">
                <a:solidFill>
                  <a:schemeClr val="tx1"/>
                </a:solidFill>
              </a:rPr>
              <a:t>New York</a:t>
            </a:r>
            <a:r>
              <a:rPr lang="en-US" dirty="0" smtClean="0">
                <a:solidFill>
                  <a:schemeClr val="tx1"/>
                </a:solidFill>
              </a:rPr>
              <a:t>, </a:t>
            </a:r>
            <a:r>
              <a:rPr lang="en-US" dirty="0">
                <a:solidFill>
                  <a:schemeClr val="tx1"/>
                </a:solidFill>
              </a:rPr>
              <a:t>New York </a:t>
            </a:r>
            <a:r>
              <a:rPr lang="en-US" dirty="0" smtClean="0">
                <a:solidFill>
                  <a:schemeClr val="tx1"/>
                </a:solidFill>
              </a:rPr>
              <a:t>10022</a:t>
            </a:r>
            <a:endParaRPr lang="en-US" dirty="0" smtClean="0">
              <a:solidFill>
                <a:schemeClr val="tx1"/>
              </a:solidFill>
            </a:endParaRPr>
          </a:p>
          <a:p>
            <a:pPr algn="r"/>
            <a:r>
              <a:rPr lang="en-US" dirty="0" smtClean="0">
                <a:solidFill>
                  <a:schemeClr val="tx1"/>
                </a:solidFill>
              </a:rPr>
              <a:t>(</a:t>
            </a:r>
            <a:r>
              <a:rPr lang="en-US" dirty="0" smtClean="0">
                <a:solidFill>
                  <a:schemeClr val="tx1"/>
                </a:solidFill>
              </a:rPr>
              <a:t>212) 683-3560</a:t>
            </a:r>
            <a:endParaRPr lang="en-US" dirty="0" smtClean="0">
              <a:solidFill>
                <a:schemeClr val="tx1"/>
              </a:solidFill>
            </a:endParaRPr>
          </a:p>
          <a:p>
            <a:pPr algn="r"/>
            <a:r>
              <a:rPr lang="en-US" dirty="0" smtClean="0">
                <a:solidFill>
                  <a:schemeClr val="tx1"/>
                </a:solidFill>
              </a:rPr>
              <a:t>www.TiminsLaw.com</a:t>
            </a:r>
            <a:endParaRPr lang="en-US" dirty="0">
              <a:solidFill>
                <a:schemeClr val="tx1"/>
              </a:solidFill>
            </a:endParaRPr>
          </a:p>
          <a:p>
            <a:endParaRPr lang="en-US" dirty="0"/>
          </a:p>
        </p:txBody>
      </p:sp>
    </p:spTree>
    <p:extLst>
      <p:ext uri="{BB962C8B-B14F-4D97-AF65-F5344CB8AC3E}">
        <p14:creationId xmlns:p14="http://schemas.microsoft.com/office/powerpoint/2010/main" val="848665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944562"/>
          </a:xfrm>
        </p:spPr>
        <p:txBody>
          <a:bodyPr/>
          <a:lstStyle/>
          <a:p>
            <a:r>
              <a:rPr lang="en-US" u="sng" dirty="0" smtClean="0"/>
              <a:t>Choosing Trustees</a:t>
            </a:r>
            <a:endParaRPr lang="en-US" u="sng" dirty="0"/>
          </a:p>
        </p:txBody>
      </p:sp>
      <p:sp>
        <p:nvSpPr>
          <p:cNvPr id="10" name="Content Placeholder 9"/>
          <p:cNvSpPr>
            <a:spLocks noGrp="1"/>
          </p:cNvSpPr>
          <p:nvPr>
            <p:ph idx="1"/>
          </p:nvPr>
        </p:nvSpPr>
        <p:spPr>
          <a:xfrm>
            <a:off x="457200" y="1219200"/>
            <a:ext cx="8229600" cy="4906963"/>
          </a:xfrm>
        </p:spPr>
        <p:txBody>
          <a:bodyPr>
            <a:normAutofit fontScale="62500" lnSpcReduction="20000"/>
          </a:bodyPr>
          <a:lstStyle/>
          <a:p>
            <a:r>
              <a:rPr lang="en-US" dirty="0"/>
              <a:t>Choosing </a:t>
            </a:r>
            <a:r>
              <a:rPr lang="en-US" dirty="0" smtClean="0"/>
              <a:t>a Trustee requires forethought</a:t>
            </a:r>
            <a:r>
              <a:rPr lang="en-US" dirty="0"/>
              <a:t>. </a:t>
            </a:r>
            <a:endParaRPr lang="en-US" dirty="0" smtClean="0"/>
          </a:p>
          <a:p>
            <a:pPr lvl="1"/>
            <a:r>
              <a:rPr lang="en-US" dirty="0" smtClean="0"/>
              <a:t>The </a:t>
            </a:r>
            <a:r>
              <a:rPr lang="en-US" dirty="0"/>
              <a:t>level of trust between the </a:t>
            </a:r>
            <a:r>
              <a:rPr lang="en-US" dirty="0" smtClean="0"/>
              <a:t>Creator and Trustee</a:t>
            </a:r>
          </a:p>
          <a:p>
            <a:pPr lvl="1"/>
            <a:r>
              <a:rPr lang="en-US" dirty="0" smtClean="0"/>
              <a:t>Trustee’s competency </a:t>
            </a:r>
            <a:r>
              <a:rPr lang="en-US" dirty="0"/>
              <a:t>to handle his or her job under difficult </a:t>
            </a:r>
            <a:r>
              <a:rPr lang="en-US" dirty="0" smtClean="0"/>
              <a:t>circumstances </a:t>
            </a:r>
          </a:p>
          <a:p>
            <a:pPr lvl="1"/>
            <a:r>
              <a:rPr lang="en-US" dirty="0" smtClean="0"/>
              <a:t>Location of the Creator, Trustee and Beneficiaries</a:t>
            </a:r>
          </a:p>
          <a:p>
            <a:pPr lvl="1"/>
            <a:endParaRPr lang="en-US" dirty="0" smtClean="0"/>
          </a:p>
          <a:p>
            <a:r>
              <a:rPr lang="en-US" dirty="0" smtClean="0"/>
              <a:t>Some people name </a:t>
            </a:r>
            <a:r>
              <a:rPr lang="en-US" b="1" i="1" dirty="0" smtClean="0"/>
              <a:t>Co-Trustees</a:t>
            </a:r>
            <a:r>
              <a:rPr lang="en-US" dirty="0" smtClean="0"/>
              <a:t> </a:t>
            </a:r>
            <a:r>
              <a:rPr lang="en-US" dirty="0"/>
              <a:t>as well as </a:t>
            </a:r>
            <a:r>
              <a:rPr lang="en-US" b="1" i="1" dirty="0" smtClean="0"/>
              <a:t>Successor Trustees</a:t>
            </a:r>
            <a:r>
              <a:rPr lang="en-US" dirty="0" smtClean="0"/>
              <a:t> </a:t>
            </a:r>
            <a:r>
              <a:rPr lang="en-US" dirty="0"/>
              <a:t>in case the original agent requires assistance or is no longer available to serve. </a:t>
            </a:r>
            <a:endParaRPr lang="en-US" dirty="0" smtClean="0"/>
          </a:p>
          <a:p>
            <a:pPr lvl="1"/>
            <a:r>
              <a:rPr lang="en-US" dirty="0" smtClean="0"/>
              <a:t>All </a:t>
            </a:r>
            <a:r>
              <a:rPr lang="en-US" dirty="0"/>
              <a:t>Wills and Trusts should name both successors and mechanisms for naming co-fiduciaries and allowing resignation to avoid future court </a:t>
            </a:r>
            <a:r>
              <a:rPr lang="en-US" dirty="0" smtClean="0"/>
              <a:t>involvement.</a:t>
            </a:r>
          </a:p>
          <a:p>
            <a:pPr lvl="1"/>
            <a:r>
              <a:rPr lang="en-US" dirty="0" smtClean="0"/>
              <a:t>There </a:t>
            </a:r>
            <a:r>
              <a:rPr lang="en-US" dirty="0"/>
              <a:t>is no requirement to name any specific person as any type of agent, though most spouses name each other as primary agent and fiduciary of all affairs; these designations must be made in each individual document.</a:t>
            </a:r>
          </a:p>
          <a:p>
            <a:endParaRPr lang="en-US" dirty="0"/>
          </a:p>
          <a:p>
            <a:r>
              <a:rPr lang="en-US" dirty="0"/>
              <a:t>Care must be given to the exact powers that fiduciaries can control: Giving complete discretion may lead to tax problems and lack of creditor protection.</a:t>
            </a:r>
          </a:p>
          <a:p>
            <a:pPr marL="0" indent="0">
              <a:buNone/>
            </a:pPr>
            <a:endParaRPr lang="en-US" dirty="0"/>
          </a:p>
        </p:txBody>
      </p:sp>
    </p:spTree>
    <p:extLst>
      <p:ext uri="{BB962C8B-B14F-4D97-AF65-F5344CB8AC3E}">
        <p14:creationId xmlns:p14="http://schemas.microsoft.com/office/powerpoint/2010/main" val="33627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641350"/>
          </a:xfrm>
        </p:spPr>
        <p:txBody>
          <a:bodyPr>
            <a:normAutofit fontScale="90000"/>
          </a:bodyPr>
          <a:lstStyle/>
          <a:p>
            <a:r>
              <a:rPr lang="en-US" u="sng" dirty="0" smtClean="0"/>
              <a:t>Choosing Trustees:</a:t>
            </a:r>
            <a:br>
              <a:rPr lang="en-US" u="sng" dirty="0" smtClean="0"/>
            </a:br>
            <a:r>
              <a:rPr lang="en-US" u="sng" dirty="0" smtClean="0"/>
              <a:t>“Interested Trustees”</a:t>
            </a:r>
            <a:endParaRPr lang="en-US" u="sng" dirty="0"/>
          </a:p>
        </p:txBody>
      </p:sp>
      <p:sp>
        <p:nvSpPr>
          <p:cNvPr id="6" name="Text Placeholder 5"/>
          <p:cNvSpPr>
            <a:spLocks noGrp="1"/>
          </p:cNvSpPr>
          <p:nvPr>
            <p:ph type="body" sz="half" idx="2"/>
          </p:nvPr>
        </p:nvSpPr>
        <p:spPr>
          <a:xfrm>
            <a:off x="457200" y="990600"/>
            <a:ext cx="3008313" cy="5135563"/>
          </a:xfrm>
        </p:spPr>
        <p:txBody>
          <a:bodyPr>
            <a:normAutofit lnSpcReduction="10000"/>
          </a:bodyPr>
          <a:lstStyle/>
          <a:p>
            <a:pPr marL="285750" indent="-285750">
              <a:buFont typeface="Arial" pitchFamily="34" charset="0"/>
              <a:buChar char="•"/>
            </a:pPr>
            <a:r>
              <a:rPr lang="en-US" dirty="0"/>
              <a:t>Due to the wide range of </a:t>
            </a:r>
            <a:r>
              <a:rPr lang="en-US" dirty="0" smtClean="0"/>
              <a:t>powers </a:t>
            </a:r>
            <a:r>
              <a:rPr lang="en-US" dirty="0"/>
              <a:t>available to Trustees special attention must be given to determining these powers in order to maintain </a:t>
            </a:r>
            <a:r>
              <a:rPr lang="en-US" dirty="0" smtClean="0"/>
              <a:t>creditor </a:t>
            </a:r>
            <a:r>
              <a:rPr lang="en-US" dirty="0"/>
              <a:t>protections afforded to Trust </a:t>
            </a:r>
            <a:r>
              <a:rPr lang="en-US" dirty="0" smtClean="0"/>
              <a:t>assets. </a:t>
            </a:r>
          </a:p>
          <a:p>
            <a:pPr marL="285750" indent="-285750">
              <a:buFont typeface="Arial" pitchFamily="34" charset="0"/>
              <a:buChar char="•"/>
            </a:pPr>
            <a:r>
              <a:rPr lang="en-US" dirty="0" smtClean="0"/>
              <a:t>Since </a:t>
            </a:r>
            <a:r>
              <a:rPr lang="en-US" dirty="0"/>
              <a:t>the Grantor will typically name himself as Trustee of his Revocable Trust and has no creditor protection the focus should be on naming an appropriate Successor Trustee</a:t>
            </a:r>
            <a:r>
              <a:rPr lang="en-US" dirty="0" smtClean="0"/>
              <a:t>.</a:t>
            </a:r>
            <a:endParaRPr lang="en-US" dirty="0"/>
          </a:p>
          <a:p>
            <a:pPr marL="285750" indent="-285750">
              <a:buFont typeface="Arial" pitchFamily="34" charset="0"/>
              <a:buChar char="•"/>
            </a:pPr>
            <a:r>
              <a:rPr lang="en-US" dirty="0" smtClean="0"/>
              <a:t>In </a:t>
            </a:r>
            <a:r>
              <a:rPr lang="en-US" dirty="0"/>
              <a:t>order to avoid creditors from having a valid, enforceable claim against a Beneficiary one should be careful to avoid people considered “</a:t>
            </a:r>
            <a:r>
              <a:rPr lang="en-US" b="1" i="1" dirty="0"/>
              <a:t>Beholden Trustees</a:t>
            </a:r>
            <a:r>
              <a:rPr lang="en-US" dirty="0"/>
              <a:t>” to the Beneficiary. </a:t>
            </a:r>
            <a:endParaRPr lang="en-US" dirty="0" smtClean="0"/>
          </a:p>
          <a:p>
            <a:pPr marL="285750" indent="-285750">
              <a:buFont typeface="Arial" pitchFamily="34" charset="0"/>
              <a:buChar char="•"/>
            </a:pPr>
            <a:r>
              <a:rPr lang="en-US" dirty="0" smtClean="0"/>
              <a:t>Allowing </a:t>
            </a:r>
            <a:r>
              <a:rPr lang="en-US" dirty="0"/>
              <a:t>a Trustee to name either a Successor Trustee or a </a:t>
            </a:r>
            <a:r>
              <a:rPr lang="en-US" b="1" i="1" dirty="0"/>
              <a:t>Disinterested Co-Trustee</a:t>
            </a:r>
            <a:r>
              <a:rPr lang="en-US" dirty="0"/>
              <a:t> (I.e. a person or institution with no interest in the Trust other than Trustee commissions) should avoid this consequence.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52941768"/>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7911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92162"/>
          </a:xfrm>
        </p:spPr>
        <p:txBody>
          <a:bodyPr>
            <a:normAutofit/>
          </a:bodyPr>
          <a:lstStyle/>
          <a:p>
            <a:r>
              <a:rPr lang="en-US" b="1" u="sng" dirty="0"/>
              <a:t>Funding A </a:t>
            </a:r>
            <a:r>
              <a:rPr lang="en-US" b="1" u="sng" dirty="0" smtClean="0"/>
              <a:t>Trust</a:t>
            </a:r>
            <a:endParaRPr lang="en-US" dirty="0"/>
          </a:p>
        </p:txBody>
      </p:sp>
      <p:sp>
        <p:nvSpPr>
          <p:cNvPr id="7" name="Content Placeholder 6"/>
          <p:cNvSpPr>
            <a:spLocks noGrp="1"/>
          </p:cNvSpPr>
          <p:nvPr>
            <p:ph idx="1"/>
          </p:nvPr>
        </p:nvSpPr>
        <p:spPr>
          <a:xfrm>
            <a:off x="457200" y="1143000"/>
            <a:ext cx="8229600" cy="4983163"/>
          </a:xfrm>
        </p:spPr>
        <p:txBody>
          <a:bodyPr>
            <a:noAutofit/>
          </a:bodyPr>
          <a:lstStyle/>
          <a:p>
            <a:r>
              <a:rPr lang="en-US" sz="1400" dirty="0"/>
              <a:t>The most important aspect of having a Trust become effective is both </a:t>
            </a:r>
            <a:r>
              <a:rPr lang="en-US" sz="1400" dirty="0" smtClean="0"/>
              <a:t>that: </a:t>
            </a:r>
          </a:p>
          <a:p>
            <a:pPr lvl="1"/>
            <a:r>
              <a:rPr lang="en-US" sz="1400" dirty="0" smtClean="0"/>
              <a:t>(</a:t>
            </a:r>
            <a:r>
              <a:rPr lang="en-US" sz="1400" dirty="0"/>
              <a:t>1) the Trust document itself is drafted, and </a:t>
            </a:r>
            <a:endParaRPr lang="en-US" sz="1400" dirty="0" smtClean="0"/>
          </a:p>
          <a:p>
            <a:pPr lvl="1"/>
            <a:r>
              <a:rPr lang="en-US" sz="1400" dirty="0" smtClean="0"/>
              <a:t>(</a:t>
            </a:r>
            <a:r>
              <a:rPr lang="en-US" sz="1400" dirty="0"/>
              <a:t>2) that </a:t>
            </a:r>
            <a:r>
              <a:rPr lang="en-US" sz="1400" u="sng" dirty="0"/>
              <a:t>the Trust is named as the </a:t>
            </a:r>
            <a:r>
              <a:rPr lang="en-US" sz="1400" b="1" u="sng" dirty="0"/>
              <a:t>Owner</a:t>
            </a:r>
            <a:r>
              <a:rPr lang="en-US" sz="1400" u="sng" dirty="0"/>
              <a:t> of the property</a:t>
            </a:r>
            <a:r>
              <a:rPr lang="en-US" sz="1400" dirty="0"/>
              <a:t>, which thereby “</a:t>
            </a:r>
            <a:r>
              <a:rPr lang="en-US" sz="1400" b="1" dirty="0"/>
              <a:t>funds</a:t>
            </a:r>
            <a:r>
              <a:rPr lang="en-US" sz="1400" dirty="0"/>
              <a:t>” the Trust, </a:t>
            </a:r>
            <a:r>
              <a:rPr lang="en-US" sz="1400" dirty="0" smtClean="0"/>
              <a:t>		  either with a </a:t>
            </a:r>
            <a:r>
              <a:rPr lang="en-US" sz="1400" dirty="0"/>
              <a:t>Deed for real estate or as the named Owner of a bank or brokerage account. </a:t>
            </a:r>
            <a:endParaRPr lang="en-US" sz="1400" dirty="0" smtClean="0"/>
          </a:p>
          <a:p>
            <a:pPr marL="457200" lvl="1" indent="0">
              <a:buNone/>
            </a:pPr>
            <a:endParaRPr lang="en-US" sz="1400" dirty="0" smtClean="0"/>
          </a:p>
          <a:p>
            <a:pPr marL="457200" lvl="1" indent="0">
              <a:buNone/>
            </a:pPr>
            <a:r>
              <a:rPr lang="en-US" sz="1400" b="1" dirty="0" smtClean="0"/>
              <a:t>Once </a:t>
            </a:r>
            <a:r>
              <a:rPr lang="en-US" sz="1400" b="1" dirty="0"/>
              <a:t>these two steps have been accomplished the Trust becomes the Owner of the property, and the Trustee now administers the property under the terms of the Trust.</a:t>
            </a:r>
          </a:p>
          <a:p>
            <a:pPr marL="0" indent="0">
              <a:buNone/>
            </a:pPr>
            <a:endParaRPr lang="en-US" sz="1400" dirty="0"/>
          </a:p>
          <a:p>
            <a:r>
              <a:rPr lang="en-US" sz="1400" u="sng" dirty="0" smtClean="0"/>
              <a:t>How </a:t>
            </a:r>
            <a:r>
              <a:rPr lang="en-US" sz="1400" u="sng" dirty="0"/>
              <a:t>to Name a Trust as Owner of Accounts </a:t>
            </a:r>
            <a:r>
              <a:rPr lang="en-US" sz="1400" u="sng" dirty="0" smtClean="0"/>
              <a:t>&amp;Real Estate</a:t>
            </a:r>
            <a:endParaRPr lang="en-US" sz="1400" dirty="0"/>
          </a:p>
          <a:p>
            <a:pPr lvl="1"/>
            <a:r>
              <a:rPr lang="en-US" sz="1400" dirty="0"/>
              <a:t>The owner of a bank or brokerage account is no longer </a:t>
            </a:r>
            <a:r>
              <a:rPr lang="en-US" sz="1400" b="1" i="1" dirty="0"/>
              <a:t>Sam Smith</a:t>
            </a:r>
            <a:r>
              <a:rPr lang="en-US" sz="1400" i="1" dirty="0"/>
              <a:t>,</a:t>
            </a:r>
            <a:r>
              <a:rPr lang="en-US" sz="1400" dirty="0"/>
              <a:t> but is instead </a:t>
            </a:r>
            <a:r>
              <a:rPr lang="en-US" sz="1400" b="1" i="1" dirty="0"/>
              <a:t>The Sam Smith Revocable Trust</a:t>
            </a:r>
            <a:r>
              <a:rPr lang="en-US" sz="1400" i="1" dirty="0"/>
              <a:t>.</a:t>
            </a:r>
            <a:r>
              <a:rPr lang="en-US" sz="1400" dirty="0"/>
              <a:t> Depending on the terms of the Trust, if Sam is the Trustee and the Trust names him as Beneficiary Sam can use Trust funds however he desires</a:t>
            </a:r>
            <a:r>
              <a:rPr lang="en-US" sz="1400" dirty="0" smtClean="0"/>
              <a:t>.</a:t>
            </a:r>
            <a:endParaRPr lang="en-US" sz="1400" dirty="0"/>
          </a:p>
          <a:p>
            <a:pPr lvl="1"/>
            <a:r>
              <a:rPr lang="en-US" sz="1400" dirty="0"/>
              <a:t>The Deed to your house or vacation home in Florida is no longer in the name of </a:t>
            </a:r>
            <a:r>
              <a:rPr lang="en-US" sz="1400" b="1" i="1" dirty="0"/>
              <a:t>Cindy Jones</a:t>
            </a:r>
            <a:r>
              <a:rPr lang="en-US" sz="1400" i="1" dirty="0"/>
              <a:t>,</a:t>
            </a:r>
            <a:r>
              <a:rPr lang="en-US" sz="1400" dirty="0"/>
              <a:t> but is instead owned by </a:t>
            </a:r>
            <a:r>
              <a:rPr lang="en-US" sz="1400" b="1" i="1" dirty="0"/>
              <a:t>The Revocable Trust of Cindy Jones</a:t>
            </a:r>
            <a:r>
              <a:rPr lang="en-US" sz="1400" i="1" dirty="0"/>
              <a:t>.</a:t>
            </a:r>
            <a:r>
              <a:rPr lang="en-US" sz="1400" dirty="0"/>
              <a:t> Again, based on the terms of the Trust, Cindy can live in the house as long as she wants, sell it, rent it out, etc., AND the Florida vacation home now avoids Ancillary Probate because it is transferred by a New York Trust.</a:t>
            </a:r>
          </a:p>
          <a:p>
            <a:endParaRPr lang="en-US" sz="1400" dirty="0"/>
          </a:p>
          <a:p>
            <a:r>
              <a:rPr lang="en-US" sz="1400" u="sng" dirty="0"/>
              <a:t>Make sure to fund your Trust!</a:t>
            </a:r>
            <a:r>
              <a:rPr lang="en-US" sz="1400" dirty="0"/>
              <a:t> </a:t>
            </a:r>
            <a:endParaRPr lang="en-US" sz="1400" dirty="0" smtClean="0"/>
          </a:p>
          <a:p>
            <a:pPr lvl="1"/>
            <a:r>
              <a:rPr lang="en-US" sz="1400" dirty="0" smtClean="0"/>
              <a:t>An </a:t>
            </a:r>
            <a:r>
              <a:rPr lang="en-US" sz="1400" dirty="0"/>
              <a:t>estate plan that includes a Trust but has no property that is explicitly owned by the Trust is an ineffective shell; all of the property the Creator thought was owned by the Trust (and should have been distributed under Trust Administration) will be transferred via Will, Operation of Law or the laws of Intestacy. </a:t>
            </a:r>
          </a:p>
        </p:txBody>
      </p:sp>
    </p:spTree>
    <p:extLst>
      <p:ext uri="{BB962C8B-B14F-4D97-AF65-F5344CB8AC3E}">
        <p14:creationId xmlns:p14="http://schemas.microsoft.com/office/powerpoint/2010/main" val="3554332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u="sng" dirty="0" smtClean="0"/>
              <a:t>What Transfers are NOT Taxable?</a:t>
            </a:r>
            <a:endParaRPr lang="en-US" sz="36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0158926"/>
              </p:ext>
            </p:extLst>
          </p:nvPr>
        </p:nvGraphicFramePr>
        <p:xfrm>
          <a:off x="457200" y="1143000"/>
          <a:ext cx="82296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0406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92288" y="152400"/>
            <a:ext cx="5486400" cy="381000"/>
          </a:xfrm>
        </p:spPr>
        <p:txBody>
          <a:bodyPr>
            <a:noAutofit/>
          </a:bodyPr>
          <a:lstStyle/>
          <a:p>
            <a:pPr algn="ctr"/>
            <a:r>
              <a:rPr lang="en-US" sz="2400" u="sng" dirty="0" smtClean="0"/>
              <a:t>Federal and New York Gift &amp; Estate Tax</a:t>
            </a:r>
            <a:endParaRPr lang="en-US" sz="2400" u="sng" dirty="0"/>
          </a:p>
        </p:txBody>
      </p:sp>
      <p:sp>
        <p:nvSpPr>
          <p:cNvPr id="10" name="Text Placeholder 9"/>
          <p:cNvSpPr>
            <a:spLocks noGrp="1"/>
          </p:cNvSpPr>
          <p:nvPr>
            <p:ph type="body" sz="half" idx="2"/>
          </p:nvPr>
        </p:nvSpPr>
        <p:spPr>
          <a:xfrm>
            <a:off x="609600" y="3733800"/>
            <a:ext cx="7772400" cy="2438400"/>
          </a:xfrm>
        </p:spPr>
        <p:txBody>
          <a:bodyPr>
            <a:normAutofit lnSpcReduction="10000"/>
          </a:bodyPr>
          <a:lstStyle/>
          <a:p>
            <a:r>
              <a:rPr lang="en-US" dirty="0"/>
              <a:t>Fortunately, there are no New York state gift taxes. Hypothetically, a citizen of New York can gift an unlimited amount of property without assessing state gift taxes (though this person should be weary of federal gift taxes).</a:t>
            </a:r>
          </a:p>
          <a:p>
            <a:r>
              <a:rPr lang="en-US" dirty="0"/>
              <a:t> </a:t>
            </a:r>
          </a:p>
          <a:p>
            <a:r>
              <a:rPr lang="en-US" dirty="0"/>
              <a:t>Remember that the Federal Gift and Estate Tax are </a:t>
            </a:r>
            <a:r>
              <a:rPr lang="en-US" b="1" dirty="0"/>
              <a:t>unified</a:t>
            </a:r>
            <a:r>
              <a:rPr lang="en-US" dirty="0"/>
              <a:t>: Depleting your lifetime reserve also depletes yours post-mortem reserve. After reaching $</a:t>
            </a:r>
            <a:r>
              <a:rPr lang="en-US" dirty="0" smtClean="0"/>
              <a:t>5,000,000 the </a:t>
            </a:r>
            <a:r>
              <a:rPr lang="en-US" dirty="0"/>
              <a:t>IRS taxes both lifetime and post-mortem transfers at a 35% flat rate.</a:t>
            </a:r>
          </a:p>
          <a:p>
            <a:r>
              <a:rPr lang="en-US" dirty="0"/>
              <a:t> </a:t>
            </a:r>
          </a:p>
          <a:p>
            <a:r>
              <a:rPr lang="en-US" dirty="0"/>
              <a:t>New York currently begins assessing a state estate tax starting at $1,000,000; the approximate rate of taxation </a:t>
            </a:r>
            <a:r>
              <a:rPr lang="en-US" dirty="0" smtClean="0"/>
              <a:t>starts at </a:t>
            </a:r>
            <a:r>
              <a:rPr lang="en-US" dirty="0"/>
              <a:t>~9.9% on every dollar over this </a:t>
            </a:r>
            <a:r>
              <a:rPr lang="en-US" dirty="0" smtClean="0"/>
              <a:t>amount, with the rate increasing rapidly. </a:t>
            </a:r>
            <a:r>
              <a:rPr lang="en-US" dirty="0"/>
              <a:t>Additionally, these taxes are now merely a deduction against federal estate taxes (whereas they used to be a credit). </a:t>
            </a:r>
          </a:p>
          <a:p>
            <a:endParaRPr lang="en-US" dirty="0"/>
          </a:p>
        </p:txBody>
      </p:sp>
      <p:graphicFrame>
        <p:nvGraphicFramePr>
          <p:cNvPr id="11" name="Picture Placeholder 10"/>
          <p:cNvGraphicFramePr>
            <a:graphicFrameLocks noGrp="1"/>
          </p:cNvGraphicFramePr>
          <p:nvPr>
            <p:ph type="pic" idx="1"/>
            <p:extLst>
              <p:ext uri="{D42A27DB-BD31-4B8C-83A1-F6EECF244321}">
                <p14:modId xmlns:p14="http://schemas.microsoft.com/office/powerpoint/2010/main" val="663105408"/>
              </p:ext>
            </p:extLst>
          </p:nvPr>
        </p:nvGraphicFramePr>
        <p:xfrm>
          <a:off x="1447800" y="685800"/>
          <a:ext cx="60198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1727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u="sng" dirty="0" smtClean="0"/>
              <a:t>What is Included in Your “Gross Estate”?</a:t>
            </a:r>
            <a:endParaRPr lang="en-US" sz="3600" b="1" u="sng"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61480695"/>
              </p:ext>
            </p:extLst>
          </p:nvPr>
        </p:nvGraphicFramePr>
        <p:xfrm>
          <a:off x="457200" y="1066800"/>
          <a:ext cx="8230399" cy="228600"/>
        </p:xfrm>
        <a:graphic>
          <a:graphicData uri="http://schemas.openxmlformats.org/drawingml/2006/table">
            <a:tbl>
              <a:tblPr firstRow="1" firstCol="1" bandRow="1">
                <a:tableStyleId>{5C22544A-7EE6-4342-B048-85BDC9FD1C3A}</a:tableStyleId>
              </a:tblPr>
              <a:tblGrid>
                <a:gridCol w="8230399"/>
              </a:tblGrid>
              <a:tr h="228600">
                <a:tc>
                  <a:txBody>
                    <a:bodyPr/>
                    <a:lstStyle/>
                    <a:p>
                      <a:pPr marL="0" marR="0">
                        <a:spcBef>
                          <a:spcPts val="0"/>
                        </a:spcBef>
                        <a:spcAft>
                          <a:spcPts val="0"/>
                        </a:spcAft>
                      </a:pPr>
                      <a:endParaRPr lang="en-US" sz="1100" dirty="0">
                        <a:effectLst/>
                        <a:latin typeface="Calibri"/>
                        <a:ea typeface="Calibri"/>
                        <a:cs typeface="Times New Roman"/>
                      </a:endParaRPr>
                    </a:p>
                  </a:txBody>
                  <a:tcPr marL="86333" marR="86333" marT="0" marB="0"/>
                </a:tc>
              </a:tr>
            </a:tbl>
          </a:graphicData>
        </a:graphic>
      </p:graphicFrame>
      <p:graphicFrame>
        <p:nvGraphicFramePr>
          <p:cNvPr id="10" name="Diagram 9"/>
          <p:cNvGraphicFramePr/>
          <p:nvPr>
            <p:extLst>
              <p:ext uri="{D42A27DB-BD31-4B8C-83A1-F6EECF244321}">
                <p14:modId xmlns:p14="http://schemas.microsoft.com/office/powerpoint/2010/main" val="776512219"/>
              </p:ext>
            </p:extLst>
          </p:nvPr>
        </p:nvGraphicFramePr>
        <p:xfrm>
          <a:off x="533400" y="1447800"/>
          <a:ext cx="80772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9695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u="sng" dirty="0"/>
              <a:t>What is Included in Your “Gross Estate”?</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6516575"/>
              </p:ext>
            </p:extLst>
          </p:nvPr>
        </p:nvGraphicFramePr>
        <p:xfrm>
          <a:off x="762000" y="990600"/>
          <a:ext cx="7620000" cy="167640"/>
        </p:xfrm>
        <a:graphic>
          <a:graphicData uri="http://schemas.openxmlformats.org/drawingml/2006/table">
            <a:tbl>
              <a:tblPr firstRow="1" firstCol="1" bandRow="1">
                <a:tableStyleId>{5C22544A-7EE6-4342-B048-85BDC9FD1C3A}</a:tableStyleId>
              </a:tblPr>
              <a:tblGrid>
                <a:gridCol w="7620000"/>
              </a:tblGrid>
              <a:tr h="0">
                <a:tc>
                  <a:txBody>
                    <a:bodyPr/>
                    <a:lstStyle/>
                    <a:p>
                      <a:pPr marL="0" marR="0">
                        <a:spcBef>
                          <a:spcPts val="0"/>
                        </a:spcBef>
                        <a:spcAft>
                          <a:spcPts val="0"/>
                        </a:spcAft>
                      </a:pPr>
                      <a:endParaRPr lang="en-US" sz="1100" dirty="0">
                        <a:effectLst/>
                        <a:latin typeface="Calibri"/>
                        <a:ea typeface="Calibri"/>
                        <a:cs typeface="Times New Roman"/>
                      </a:endParaRPr>
                    </a:p>
                  </a:txBody>
                  <a:tcPr marL="68580" marR="68580" marT="0" marB="0"/>
                </a:tc>
              </a:tr>
            </a:tbl>
          </a:graphicData>
        </a:graphic>
      </p:graphicFrame>
      <p:graphicFrame>
        <p:nvGraphicFramePr>
          <p:cNvPr id="5" name="Diagram 4"/>
          <p:cNvGraphicFramePr/>
          <p:nvPr>
            <p:extLst>
              <p:ext uri="{D42A27DB-BD31-4B8C-83A1-F6EECF244321}">
                <p14:modId xmlns:p14="http://schemas.microsoft.com/office/powerpoint/2010/main" val="3544125661"/>
              </p:ext>
            </p:extLst>
          </p:nvPr>
        </p:nvGraphicFramePr>
        <p:xfrm>
          <a:off x="533400" y="1219200"/>
          <a:ext cx="8001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3565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00" dirty="0" smtClean="0"/>
              <a:t>.</a:t>
            </a:r>
            <a:br>
              <a:rPr lang="en-US" sz="100" dirty="0" smtClean="0"/>
            </a:br>
            <a:endParaRPr lang="en-US" sz="100" dirty="0"/>
          </a:p>
        </p:txBody>
      </p:sp>
      <p:sp>
        <p:nvSpPr>
          <p:cNvPr id="6" name="Text Placeholder 5"/>
          <p:cNvSpPr>
            <a:spLocks noGrp="1"/>
          </p:cNvSpPr>
          <p:nvPr>
            <p:ph type="body" sz="half" idx="2"/>
          </p:nvPr>
        </p:nvSpPr>
        <p:spPr>
          <a:xfrm>
            <a:off x="762000" y="2286000"/>
            <a:ext cx="7696200" cy="3886200"/>
          </a:xfrm>
        </p:spPr>
        <p:txBody>
          <a:bodyPr>
            <a:normAutofit/>
          </a:bodyPr>
          <a:lstStyle/>
          <a:p>
            <a:pPr marL="285750" indent="-285750">
              <a:spcBef>
                <a:spcPts val="600"/>
              </a:spcBef>
              <a:spcAft>
                <a:spcPts val="600"/>
              </a:spcAft>
              <a:buFont typeface="Arial" pitchFamily="34" charset="0"/>
              <a:buChar char="•"/>
            </a:pPr>
            <a:r>
              <a:rPr lang="en-US" dirty="0"/>
              <a:t>A </a:t>
            </a:r>
            <a:r>
              <a:rPr lang="en-US" b="1" i="1" dirty="0"/>
              <a:t>Credit Shelter Trust</a:t>
            </a:r>
            <a:r>
              <a:rPr lang="en-US" dirty="0"/>
              <a:t> [“CST”] is a provision of a Will or an Inter Vivos Trust that holds aside a pre-determined amount of money in Trust at the death of the Testator or Creator that qualifies up to the federal or state estate tax exemption. </a:t>
            </a:r>
            <a:endParaRPr lang="en-US" dirty="0" smtClean="0"/>
          </a:p>
          <a:p>
            <a:pPr marL="285750" indent="-285750">
              <a:spcBef>
                <a:spcPts val="600"/>
              </a:spcBef>
              <a:spcAft>
                <a:spcPts val="600"/>
              </a:spcAft>
              <a:buFont typeface="Arial" pitchFamily="34" charset="0"/>
              <a:buChar char="•"/>
            </a:pPr>
            <a:r>
              <a:rPr lang="en-US" dirty="0" smtClean="0"/>
              <a:t>The </a:t>
            </a:r>
            <a:r>
              <a:rPr lang="en-US" dirty="0"/>
              <a:t>surviving spouse continues to spend his or her own funds and can invade the CST if </a:t>
            </a:r>
            <a:r>
              <a:rPr lang="en-US" dirty="0" smtClean="0"/>
              <a:t>needed. In </a:t>
            </a:r>
            <a:r>
              <a:rPr lang="en-US" dirty="0"/>
              <a:t>the interim the funds in the CST grow. </a:t>
            </a:r>
            <a:r>
              <a:rPr lang="en-US" dirty="0" smtClean="0"/>
              <a:t> Upon </a:t>
            </a:r>
            <a:r>
              <a:rPr lang="en-US" dirty="0"/>
              <a:t>the death of the surviving spouse all of the funds in the CST, including investment gains, pass to the contingent Beneficiaries (typically children or younger family members) estate tax free</a:t>
            </a:r>
            <a:r>
              <a:rPr lang="en-US" dirty="0" smtClean="0"/>
              <a:t>.</a:t>
            </a:r>
          </a:p>
          <a:p>
            <a:pPr marL="285750" indent="-285750">
              <a:spcBef>
                <a:spcPts val="600"/>
              </a:spcBef>
              <a:spcAft>
                <a:spcPts val="600"/>
              </a:spcAft>
              <a:buFont typeface="Arial" pitchFamily="34" charset="0"/>
              <a:buChar char="•"/>
            </a:pPr>
            <a:r>
              <a:rPr lang="en-US" dirty="0"/>
              <a:t>Most people with older estate planning documents have the federal estate tax exemption as the defining amount of their CST. As already discussed, New York domiciliaries may want this amount to be defined as the New York state estate tax exemption. </a:t>
            </a:r>
            <a:endParaRPr lang="en-US" dirty="0" smtClean="0"/>
          </a:p>
          <a:p>
            <a:pPr marL="285750" indent="-285750">
              <a:spcBef>
                <a:spcPts val="600"/>
              </a:spcBef>
              <a:spcAft>
                <a:spcPts val="600"/>
              </a:spcAft>
              <a:buFont typeface="Arial" pitchFamily="34" charset="0"/>
              <a:buChar char="•"/>
            </a:pPr>
            <a:r>
              <a:rPr lang="en-US" dirty="0" smtClean="0"/>
              <a:t>Also</a:t>
            </a:r>
            <a:r>
              <a:rPr lang="en-US" dirty="0"/>
              <a:t>, since stating dollar amounts may lead to future estate tax inefficiencies (due to ever-changing estate tax exemption amounts) using a </a:t>
            </a:r>
            <a:r>
              <a:rPr lang="en-US" b="1" dirty="0"/>
              <a:t>Formula Provision</a:t>
            </a:r>
            <a:r>
              <a:rPr lang="en-US" dirty="0"/>
              <a:t> (“I leave the </a:t>
            </a:r>
            <a:r>
              <a:rPr lang="en-US" dirty="0" smtClean="0"/>
              <a:t>then-applicable </a:t>
            </a:r>
            <a:r>
              <a:rPr lang="en-US" dirty="0"/>
              <a:t>state estate tax exemption in a credit shelter trust”) will allow for the optimum amount of desired funds to be transferred in a CST free of estate tax.</a:t>
            </a:r>
            <a:endParaRPr lang="en-US" b="1" dirty="0"/>
          </a:p>
          <a:p>
            <a:pPr>
              <a:spcAft>
                <a:spcPts val="336"/>
              </a:spcAft>
            </a:pPr>
            <a:endParaRPr lang="en-US" i="1" dirty="0"/>
          </a:p>
          <a:p>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122412243"/>
              </p:ext>
            </p:extLst>
          </p:nvPr>
        </p:nvGraphicFramePr>
        <p:xfrm>
          <a:off x="685800" y="299461"/>
          <a:ext cx="7696200" cy="1910339"/>
        </p:xfrm>
        <a:graphic>
          <a:graphicData uri="http://schemas.openxmlformats.org/presentationml/2006/ole">
            <mc:AlternateContent xmlns:mc="http://schemas.openxmlformats.org/markup-compatibility/2006">
              <mc:Choice xmlns:v="urn:schemas-microsoft-com:vml" Requires="v">
                <p:oleObj spid="_x0000_s4120" name="Bitmap Image" r:id="rId3" imgW="6533333" imgH="1867161" progId="Paint.Picture">
                  <p:embed/>
                </p:oleObj>
              </mc:Choice>
              <mc:Fallback>
                <p:oleObj name="Bitmap Image" r:id="rId3" imgW="6533333" imgH="1867161"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99461"/>
                        <a:ext cx="7696200" cy="1910339"/>
                      </a:xfrm>
                      <a:prstGeom prst="rect">
                        <a:avLst/>
                      </a:prstGeom>
                      <a:noFill/>
                      <a:extLst/>
                    </p:spPr>
                  </p:pic>
                </p:oleObj>
              </mc:Fallback>
            </mc:AlternateContent>
          </a:graphicData>
        </a:graphic>
      </p:graphicFrame>
    </p:spTree>
    <p:extLst>
      <p:ext uri="{BB962C8B-B14F-4D97-AF65-F5344CB8AC3E}">
        <p14:creationId xmlns:p14="http://schemas.microsoft.com/office/powerpoint/2010/main" val="2265510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44562"/>
          </a:xfrm>
        </p:spPr>
        <p:txBody>
          <a:bodyPr>
            <a:normAutofit/>
          </a:bodyPr>
          <a:lstStyle/>
          <a:p>
            <a:r>
              <a:rPr lang="en-US" sz="3600" b="1" u="sng" dirty="0" smtClean="0"/>
              <a:t>Example of a Credit Shelter Trust in Action</a:t>
            </a:r>
            <a:endParaRPr lang="en-US" sz="3600" b="1" u="sng" dirty="0"/>
          </a:p>
        </p:txBody>
      </p:sp>
      <p:sp>
        <p:nvSpPr>
          <p:cNvPr id="6" name="Content Placeholder 5"/>
          <p:cNvSpPr>
            <a:spLocks noGrp="1"/>
          </p:cNvSpPr>
          <p:nvPr>
            <p:ph idx="1"/>
          </p:nvPr>
        </p:nvSpPr>
        <p:spPr>
          <a:xfrm>
            <a:off x="457200" y="1219200"/>
            <a:ext cx="8229600" cy="4906963"/>
          </a:xfrm>
        </p:spPr>
        <p:txBody>
          <a:bodyPr>
            <a:normAutofit fontScale="62500" lnSpcReduction="20000"/>
          </a:bodyPr>
          <a:lstStyle/>
          <a:p>
            <a:pPr>
              <a:spcBef>
                <a:spcPts val="600"/>
              </a:spcBef>
              <a:spcAft>
                <a:spcPts val="600"/>
              </a:spcAft>
            </a:pPr>
            <a:r>
              <a:rPr lang="en-US" dirty="0" smtClean="0"/>
              <a:t>Harvey </a:t>
            </a:r>
            <a:r>
              <a:rPr lang="en-US" dirty="0"/>
              <a:t>and Wilma own an apartment worth $800,000 and investments worth $2,000,000. The Apartment and $1,000,000 of the investments are owned by Harvey’s revocable </a:t>
            </a:r>
            <a:r>
              <a:rPr lang="en-US" dirty="0" smtClean="0"/>
              <a:t>trust.</a:t>
            </a:r>
          </a:p>
          <a:p>
            <a:pPr>
              <a:spcBef>
                <a:spcPts val="600"/>
              </a:spcBef>
              <a:spcAft>
                <a:spcPts val="600"/>
              </a:spcAft>
            </a:pPr>
            <a:r>
              <a:rPr lang="en-US" dirty="0" smtClean="0"/>
              <a:t>Upon </a:t>
            </a:r>
            <a:r>
              <a:rPr lang="en-US" dirty="0"/>
              <a:t>Harvey’s death the apartment and $200,000 are held by his Credit Shelter Trust (equaling $1,000,000). His remaining $800,000 goes directly to Wilma free of New York and Federal estate tax (because spouses can transfer unlimited funds between one another). </a:t>
            </a:r>
            <a:endParaRPr lang="en-US" dirty="0" smtClean="0"/>
          </a:p>
          <a:p>
            <a:pPr>
              <a:spcBef>
                <a:spcPts val="600"/>
              </a:spcBef>
              <a:spcAft>
                <a:spcPts val="600"/>
              </a:spcAft>
            </a:pPr>
            <a:r>
              <a:rPr lang="en-US" dirty="0" smtClean="0"/>
              <a:t>Wilma </a:t>
            </a:r>
            <a:r>
              <a:rPr lang="en-US" dirty="0"/>
              <a:t>continues living in the apartment and has unfettered access to the remaining $200,000 (though she should use these funds last). </a:t>
            </a:r>
            <a:endParaRPr lang="en-US" dirty="0" smtClean="0"/>
          </a:p>
          <a:p>
            <a:pPr>
              <a:spcBef>
                <a:spcPts val="600"/>
              </a:spcBef>
              <a:spcAft>
                <a:spcPts val="600"/>
              </a:spcAft>
            </a:pPr>
            <a:r>
              <a:rPr lang="en-US" dirty="0" smtClean="0"/>
              <a:t>When </a:t>
            </a:r>
            <a:r>
              <a:rPr lang="en-US" dirty="0"/>
              <a:t>Wilma dies ten years later the Credit Shelter Trust property has appreciated to $1,500,000 and passes to her children free of estate tax. Her assets are worth $1,800,000, of which she is taxed on $800,000</a:t>
            </a:r>
            <a:r>
              <a:rPr lang="en-US" dirty="0" smtClean="0"/>
              <a:t>.</a:t>
            </a:r>
          </a:p>
          <a:p>
            <a:pPr marL="0" indent="0">
              <a:buNone/>
            </a:pPr>
            <a:r>
              <a:rPr lang="en-US" dirty="0" smtClean="0"/>
              <a:t> </a:t>
            </a:r>
          </a:p>
          <a:p>
            <a:pPr marL="0" indent="0" algn="just">
              <a:buNone/>
            </a:pPr>
            <a:r>
              <a:rPr lang="en-US" b="1" dirty="0" smtClean="0"/>
              <a:t>If </a:t>
            </a:r>
            <a:r>
              <a:rPr lang="en-US" b="1" u="sng" dirty="0"/>
              <a:t>no</a:t>
            </a:r>
            <a:r>
              <a:rPr lang="en-US" b="1" dirty="0"/>
              <a:t> Trust existed and Wilma had received all of Harvey’s </a:t>
            </a:r>
            <a:r>
              <a:rPr lang="en-US" b="1" dirty="0" smtClean="0"/>
              <a:t>assets</a:t>
            </a:r>
            <a:r>
              <a:rPr lang="en-US" b="1" dirty="0"/>
              <a:t>, </a:t>
            </a:r>
            <a:r>
              <a:rPr lang="en-US" b="1" dirty="0" smtClean="0"/>
              <a:t>Wilma would </a:t>
            </a:r>
            <a:r>
              <a:rPr lang="en-US" b="1" dirty="0"/>
              <a:t>have been taxed on the additional </a:t>
            </a:r>
            <a:r>
              <a:rPr lang="en-US" b="1" u="sng" dirty="0"/>
              <a:t>$1,500,000</a:t>
            </a:r>
            <a:r>
              <a:rPr lang="en-US" b="1" dirty="0"/>
              <a:t>. </a:t>
            </a:r>
          </a:p>
          <a:p>
            <a:endParaRPr lang="en-US" dirty="0"/>
          </a:p>
        </p:txBody>
      </p:sp>
    </p:spTree>
    <p:extLst>
      <p:ext uri="{BB962C8B-B14F-4D97-AF65-F5344CB8AC3E}">
        <p14:creationId xmlns:p14="http://schemas.microsoft.com/office/powerpoint/2010/main" val="3026953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t>Beneficiary &amp; Creditor Protection</a:t>
            </a:r>
            <a:endParaRPr lang="en-US" b="1" u="sn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12370338"/>
              </p:ext>
            </p:extLst>
          </p:nvPr>
        </p:nvGraphicFramePr>
        <p:xfrm>
          <a:off x="457200" y="1066800"/>
          <a:ext cx="8229600" cy="505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0470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Parties to a Trust</a:t>
            </a:r>
            <a:r>
              <a:rPr lang="en-US" dirty="0"/>
              <a:t/>
            </a:r>
            <a:br>
              <a:rPr lang="en-US" dirty="0"/>
            </a:br>
            <a:endParaRPr lang="en-US" dirty="0"/>
          </a:p>
        </p:txBody>
      </p:sp>
      <p:sp>
        <p:nvSpPr>
          <p:cNvPr id="6" name="Text Placeholder 5"/>
          <p:cNvSpPr>
            <a:spLocks noGrp="1"/>
          </p:cNvSpPr>
          <p:nvPr>
            <p:ph type="body" idx="1"/>
          </p:nvPr>
        </p:nvSpPr>
        <p:spPr>
          <a:xfrm>
            <a:off x="457200" y="1219200"/>
            <a:ext cx="8001000" cy="1031875"/>
          </a:xfrm>
        </p:spPr>
        <p:txBody>
          <a:bodyPr>
            <a:normAutofit fontScale="77500" lnSpcReduction="20000"/>
          </a:bodyPr>
          <a:lstStyle/>
          <a:p>
            <a:pPr algn="just"/>
            <a:r>
              <a:rPr lang="en-US" b="0" dirty="0" smtClean="0"/>
              <a:t>There are three (3) parties to every Trust: the </a:t>
            </a:r>
            <a:r>
              <a:rPr lang="en-US" dirty="0"/>
              <a:t>Creator</a:t>
            </a:r>
            <a:r>
              <a:rPr lang="en-US" b="0" dirty="0" smtClean="0"/>
              <a:t> (also known as the </a:t>
            </a:r>
            <a:r>
              <a:rPr lang="en-US" b="0" i="1" dirty="0"/>
              <a:t>Grantor</a:t>
            </a:r>
            <a:r>
              <a:rPr lang="en-US" b="0" dirty="0" smtClean="0"/>
              <a:t> or </a:t>
            </a:r>
            <a:r>
              <a:rPr lang="en-US" b="0" i="1" dirty="0"/>
              <a:t>Settlor</a:t>
            </a:r>
            <a:r>
              <a:rPr lang="en-US" b="0" dirty="0" smtClean="0"/>
              <a:t>), the </a:t>
            </a:r>
            <a:r>
              <a:rPr lang="en-US" dirty="0"/>
              <a:t>Trustee</a:t>
            </a:r>
            <a:r>
              <a:rPr lang="en-US" b="0" dirty="0" smtClean="0"/>
              <a:t> (and often </a:t>
            </a:r>
            <a:r>
              <a:rPr lang="en-US" b="0" i="1" dirty="0"/>
              <a:t>Co-Trustees </a:t>
            </a:r>
            <a:r>
              <a:rPr lang="en-US" b="0" dirty="0" smtClean="0"/>
              <a:t>or </a:t>
            </a:r>
            <a:r>
              <a:rPr lang="en-US" b="0" i="1" dirty="0"/>
              <a:t>Successor Trustees</a:t>
            </a:r>
            <a:r>
              <a:rPr lang="en-US" b="0" dirty="0" smtClean="0"/>
              <a:t>) and </a:t>
            </a:r>
            <a:r>
              <a:rPr lang="en-US" dirty="0"/>
              <a:t>Beneficiaries</a:t>
            </a:r>
            <a:r>
              <a:rPr lang="en-US" b="0" dirty="0" smtClean="0"/>
              <a:t> (and often </a:t>
            </a:r>
            <a:r>
              <a:rPr lang="en-US" b="0" i="1" dirty="0"/>
              <a:t>Contingent Beneficiaries</a:t>
            </a:r>
            <a:r>
              <a:rPr lang="en-US" b="0" dirty="0" smtClean="0"/>
              <a:t> if there could be any remaining Trust assets after the death of the </a:t>
            </a:r>
            <a:r>
              <a:rPr lang="en-US" b="0" i="1" dirty="0"/>
              <a:t>Primary Beneficiaries</a:t>
            </a:r>
            <a:r>
              <a:rPr lang="en-US" b="0" dirty="0" smtClean="0"/>
              <a:t>).</a:t>
            </a:r>
          </a:p>
          <a:p>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233072971"/>
              </p:ext>
            </p:extLst>
          </p:nvPr>
        </p:nvGraphicFramePr>
        <p:xfrm>
          <a:off x="457200" y="2174875"/>
          <a:ext cx="7848600"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1171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810000" cy="641350"/>
          </a:xfrm>
        </p:spPr>
        <p:txBody>
          <a:bodyPr>
            <a:normAutofit fontScale="90000"/>
          </a:bodyPr>
          <a:lstStyle/>
          <a:p>
            <a:r>
              <a:rPr lang="en-US" u="sng" dirty="0" smtClean="0"/>
              <a:t>Retirement Plans</a:t>
            </a:r>
            <a:r>
              <a:rPr lang="en-US" dirty="0" smtClean="0"/>
              <a:t>:</a:t>
            </a:r>
            <a:r>
              <a:rPr lang="en-US" u="sng" dirty="0" smtClean="0"/>
              <a:t> </a:t>
            </a:r>
            <a:br>
              <a:rPr lang="en-US" u="sng" dirty="0" smtClean="0"/>
            </a:br>
            <a:r>
              <a:rPr lang="en-US" u="sng" cap="small" dirty="0" smtClean="0"/>
              <a:t>Required Minimum Distributions</a:t>
            </a:r>
            <a:endParaRPr lang="en-US" u="sng" cap="small"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65580820"/>
              </p:ext>
            </p:extLst>
          </p:nvPr>
        </p:nvGraphicFramePr>
        <p:xfrm>
          <a:off x="5943599" y="359632"/>
          <a:ext cx="2743201" cy="5679948"/>
        </p:xfrm>
        <a:graphic>
          <a:graphicData uri="http://schemas.openxmlformats.org/drawingml/2006/table">
            <a:tbl>
              <a:tblPr firstRow="1" firstCol="1" bandRow="1">
                <a:tableStyleId>{5C22544A-7EE6-4342-B048-85BDC9FD1C3A}</a:tableStyleId>
              </a:tblPr>
              <a:tblGrid>
                <a:gridCol w="397336"/>
                <a:gridCol w="972676"/>
                <a:gridCol w="400513"/>
                <a:gridCol w="972676"/>
              </a:tblGrid>
              <a:tr h="0">
                <a:tc>
                  <a:txBody>
                    <a:bodyPr/>
                    <a:lstStyle/>
                    <a:p>
                      <a:pPr marL="0" marR="0" algn="ctr">
                        <a:lnSpc>
                          <a:spcPct val="115000"/>
                        </a:lnSpc>
                        <a:spcBef>
                          <a:spcPts val="0"/>
                        </a:spcBef>
                        <a:spcAft>
                          <a:spcPts val="1000"/>
                        </a:spcAft>
                      </a:pPr>
                      <a:r>
                        <a:rPr lang="en-US" sz="1100" dirty="0">
                          <a:effectLst/>
                        </a:rPr>
                        <a:t>Age</a:t>
                      </a:r>
                      <a:endParaRPr lang="en-US" sz="1100" dirty="0">
                        <a:effectLst/>
                        <a:latin typeface="Calibri"/>
                        <a:ea typeface="Calibri"/>
                        <a:cs typeface="Times New Roman"/>
                      </a:endParaRPr>
                    </a:p>
                  </a:txBody>
                  <a:tcPr marL="9525" marR="9525" marT="9525" marB="9525" anchor="b"/>
                </a:tc>
                <a:tc>
                  <a:txBody>
                    <a:bodyPr/>
                    <a:lstStyle/>
                    <a:p>
                      <a:pPr marL="0" marR="0" algn="ctr">
                        <a:lnSpc>
                          <a:spcPct val="115000"/>
                        </a:lnSpc>
                        <a:spcBef>
                          <a:spcPts val="0"/>
                        </a:spcBef>
                        <a:spcAft>
                          <a:spcPts val="1000"/>
                        </a:spcAft>
                      </a:pPr>
                      <a:r>
                        <a:rPr lang="en-US" sz="1100" dirty="0">
                          <a:effectLst/>
                        </a:rPr>
                        <a:t>Distribution Period</a:t>
                      </a:r>
                      <a:endParaRPr lang="en-US" sz="1100" dirty="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1000"/>
                        </a:spcAft>
                      </a:pPr>
                      <a:r>
                        <a:rPr lang="en-US" sz="1100" dirty="0">
                          <a:effectLst/>
                        </a:rPr>
                        <a:t>Age</a:t>
                      </a:r>
                      <a:endParaRPr lang="en-US" sz="1100" dirty="0">
                        <a:effectLst/>
                        <a:latin typeface="Calibri"/>
                        <a:ea typeface="Calibri"/>
                        <a:cs typeface="Times New Roman"/>
                      </a:endParaRPr>
                    </a:p>
                  </a:txBody>
                  <a:tcPr marL="9525" marR="9525" marT="9525" marB="9525" anchor="b"/>
                </a:tc>
                <a:tc>
                  <a:txBody>
                    <a:bodyPr/>
                    <a:lstStyle/>
                    <a:p>
                      <a:pPr marL="0" marR="0" algn="ctr">
                        <a:lnSpc>
                          <a:spcPct val="115000"/>
                        </a:lnSpc>
                        <a:spcBef>
                          <a:spcPts val="0"/>
                        </a:spcBef>
                        <a:spcAft>
                          <a:spcPts val="1000"/>
                        </a:spcAft>
                      </a:pPr>
                      <a:r>
                        <a:rPr lang="en-US" sz="1100" dirty="0">
                          <a:effectLst/>
                        </a:rPr>
                        <a:t>Distribution Period</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27.4*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9.6**</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26.5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9.1</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25.6</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8.6</a:t>
                      </a:r>
                      <a:endParaRPr lang="en-US" sz="1100" dirty="0">
                        <a:effectLst/>
                        <a:latin typeface="Calibri"/>
                        <a:ea typeface="Calibri"/>
                        <a:cs typeface="Times New Roman"/>
                      </a:endParaRPr>
                    </a:p>
                  </a:txBody>
                  <a:tcPr marL="9525" marR="9525" marT="9525" marB="9525" anchor="ctr"/>
                </a:tc>
              </a:tr>
              <a:tr h="224060">
                <a:tc>
                  <a:txBody>
                    <a:bodyPr/>
                    <a:lstStyle/>
                    <a:p>
                      <a:pPr marL="0" marR="0">
                        <a:lnSpc>
                          <a:spcPct val="115000"/>
                        </a:lnSpc>
                        <a:spcBef>
                          <a:spcPts val="0"/>
                        </a:spcBef>
                        <a:spcAft>
                          <a:spcPts val="0"/>
                        </a:spcAft>
                      </a:pPr>
                      <a:r>
                        <a:rPr lang="en-US" sz="1200" dirty="0">
                          <a:effectLst/>
                        </a:rPr>
                        <a:t>73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24.7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96</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8.1</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23.8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7.6</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22.9</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7.1</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76</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22.0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99</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6.7</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21.2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6.3</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20.3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5.9</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79</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19.5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5.5</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18.7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5.2</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17.9</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4.9</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17.1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4.5</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16.3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106</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4.2</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15.5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3.9</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14.8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3.7</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86</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14.1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109</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3.4</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13.4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3.1</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12.7</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2.9</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89</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12.0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2.6</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90</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113</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2.4</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91</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10.8</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114</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2.1</a:t>
                      </a:r>
                      <a:endParaRPr lang="en-US" sz="1100" dirty="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0"/>
                        </a:spcAft>
                      </a:pPr>
                      <a:r>
                        <a:rPr lang="en-US" sz="1200" dirty="0">
                          <a:effectLst/>
                        </a:rPr>
                        <a:t>92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10.2</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115+</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1.9</a:t>
                      </a:r>
                      <a:endParaRPr lang="en-US" sz="1100" dirty="0">
                        <a:effectLst/>
                        <a:latin typeface="Calibri"/>
                        <a:ea typeface="Calibri"/>
                        <a:cs typeface="Times New Roman"/>
                      </a:endParaRPr>
                    </a:p>
                  </a:txBody>
                  <a:tcPr marL="9525" marR="9525" marT="9525" marB="9525" anchor="ctr"/>
                </a:tc>
              </a:tr>
            </a:tbl>
          </a:graphicData>
        </a:graphic>
      </p:graphicFrame>
      <p:sp>
        <p:nvSpPr>
          <p:cNvPr id="6" name="Text Placeholder 5"/>
          <p:cNvSpPr>
            <a:spLocks noGrp="1"/>
          </p:cNvSpPr>
          <p:nvPr>
            <p:ph type="body" sz="half" idx="2"/>
          </p:nvPr>
        </p:nvSpPr>
        <p:spPr>
          <a:xfrm>
            <a:off x="457200" y="990600"/>
            <a:ext cx="5257800" cy="5135563"/>
          </a:xfrm>
        </p:spPr>
        <p:txBody>
          <a:bodyPr>
            <a:normAutofit fontScale="92500" lnSpcReduction="20000"/>
          </a:bodyPr>
          <a:lstStyle/>
          <a:p>
            <a:pPr algn="just"/>
            <a:r>
              <a:rPr lang="en-US" dirty="0"/>
              <a:t>Retirement </a:t>
            </a:r>
            <a:r>
              <a:rPr lang="en-US" dirty="0" smtClean="0"/>
              <a:t>plans have </a:t>
            </a:r>
            <a:r>
              <a:rPr lang="en-US" dirty="0"/>
              <a:t>become one of the largest components of individual wealth. Because retirement accounts grow tax deferred income taxes will be owed on distributions, either during the life of the account Owner or after life based on the lives of the Beneficiaries in the form of </a:t>
            </a:r>
            <a:r>
              <a:rPr lang="en-US" b="1" i="1" dirty="0"/>
              <a:t>required minimum distributions </a:t>
            </a:r>
            <a:r>
              <a:rPr lang="en-US" dirty="0"/>
              <a:t>[“RMDs”]. The amount that must be distributed is determined by a standard factor set out in IRS life expectancy tables</a:t>
            </a:r>
            <a:r>
              <a:rPr lang="en-US" dirty="0" smtClean="0"/>
              <a:t>.</a:t>
            </a:r>
          </a:p>
          <a:p>
            <a:pPr algn="just"/>
            <a:endParaRPr lang="en-US" dirty="0" smtClean="0"/>
          </a:p>
          <a:p>
            <a:pPr algn="just"/>
            <a:r>
              <a:rPr lang="en-US" u="sng" dirty="0"/>
              <a:t>RMDs are based on a person’s life expectancy:</a:t>
            </a:r>
            <a:r>
              <a:rPr lang="en-US" dirty="0"/>
              <a:t> The tables require a higher percentage of </a:t>
            </a:r>
            <a:r>
              <a:rPr lang="en-US" dirty="0" smtClean="0"/>
              <a:t>assets </a:t>
            </a:r>
            <a:r>
              <a:rPr lang="en-US" dirty="0"/>
              <a:t>to be distributed to older recipients and lower amounts to younger recipients. A 70 year old has to withdraw 3.77% of her retirement funds (100 / 27.4*), and pay income taxes on this amount, whereas a 93 year old will have to withdraw 10.4% (100 / 9.6**) of her combined retirement account values. Some commonly used abbreviations to describe how the </a:t>
            </a:r>
            <a:r>
              <a:rPr lang="en-US" dirty="0" smtClean="0"/>
              <a:t>RMD process </a:t>
            </a:r>
            <a:r>
              <a:rPr lang="en-US" dirty="0"/>
              <a:t>works include:</a:t>
            </a:r>
          </a:p>
          <a:p>
            <a:pPr algn="just"/>
            <a:r>
              <a:rPr lang="en-US" dirty="0"/>
              <a:t> </a:t>
            </a:r>
          </a:p>
          <a:p>
            <a:pPr lvl="0" algn="just"/>
            <a:r>
              <a:rPr lang="en-US" b="1" dirty="0"/>
              <a:t>Applicable Distribution Period [“ADP”]</a:t>
            </a:r>
            <a:r>
              <a:rPr lang="en-US" dirty="0"/>
              <a:t>: the period during which benefits can be distributed</a:t>
            </a:r>
          </a:p>
          <a:p>
            <a:pPr algn="just"/>
            <a:r>
              <a:rPr lang="en-US" dirty="0"/>
              <a:t> </a:t>
            </a:r>
          </a:p>
          <a:p>
            <a:pPr lvl="0" algn="just"/>
            <a:r>
              <a:rPr lang="en-US" b="1" dirty="0"/>
              <a:t>Required Begin Date [“RBD”]: </a:t>
            </a:r>
            <a:r>
              <a:rPr lang="en-US" dirty="0"/>
              <a:t>April 1</a:t>
            </a:r>
            <a:r>
              <a:rPr lang="en-US" baseline="30000" dirty="0"/>
              <a:t>st</a:t>
            </a:r>
            <a:r>
              <a:rPr lang="en-US" dirty="0"/>
              <a:t> of the year following the year in which participant reaches age 70½</a:t>
            </a:r>
          </a:p>
          <a:p>
            <a:pPr algn="just"/>
            <a:r>
              <a:rPr lang="en-US" dirty="0"/>
              <a:t> </a:t>
            </a:r>
          </a:p>
          <a:p>
            <a:pPr algn="just"/>
            <a:r>
              <a:rPr lang="en-US" b="1" dirty="0"/>
              <a:t>First Distributions Year [“FDY”]: </a:t>
            </a:r>
            <a:r>
              <a:rPr lang="en-US" dirty="0"/>
              <a:t>Typically the year owner reaches 70½ at which time the distribution can be made by December 31</a:t>
            </a:r>
            <a:r>
              <a:rPr lang="en-US" baseline="30000" dirty="0"/>
              <a:t>st</a:t>
            </a:r>
            <a:r>
              <a:rPr lang="en-US" dirty="0"/>
              <a:t> of that year. However, this can be postponed to April 1</a:t>
            </a:r>
            <a:r>
              <a:rPr lang="en-US" baseline="30000" dirty="0"/>
              <a:t>st</a:t>
            </a:r>
            <a:r>
              <a:rPr lang="en-US" dirty="0"/>
              <a:t> of the following year. The RBD is the following year (because a distribution is “required” by then). Waiting for the RBD will lead to two years worth of distributions and income taxes (one for FDY and one for the </a:t>
            </a:r>
            <a:r>
              <a:rPr lang="en-US" dirty="0" smtClean="0"/>
              <a:t>RBD  year</a:t>
            </a:r>
            <a:r>
              <a:rPr lang="en-US" dirty="0"/>
              <a:t>)</a:t>
            </a:r>
            <a:endParaRPr lang="en-US" dirty="0" smtClean="0"/>
          </a:p>
          <a:p>
            <a:endParaRPr lang="en-US" dirty="0"/>
          </a:p>
        </p:txBody>
      </p:sp>
    </p:spTree>
    <p:extLst>
      <p:ext uri="{BB962C8B-B14F-4D97-AF65-F5344CB8AC3E}">
        <p14:creationId xmlns:p14="http://schemas.microsoft.com/office/powerpoint/2010/main" val="2531905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92162"/>
          </a:xfrm>
        </p:spPr>
        <p:txBody>
          <a:bodyPr/>
          <a:lstStyle/>
          <a:p>
            <a:r>
              <a:rPr lang="en-US" u="sng" dirty="0" smtClean="0"/>
              <a:t>Spousal Treatment for RMDs</a:t>
            </a:r>
            <a:endParaRPr lang="en-US" u="sng" dirty="0"/>
          </a:p>
        </p:txBody>
      </p:sp>
      <p:sp>
        <p:nvSpPr>
          <p:cNvPr id="6" name="Content Placeholder 5"/>
          <p:cNvSpPr>
            <a:spLocks noGrp="1"/>
          </p:cNvSpPr>
          <p:nvPr>
            <p:ph idx="1"/>
          </p:nvPr>
        </p:nvSpPr>
        <p:spPr>
          <a:xfrm>
            <a:off x="457200" y="1143000"/>
            <a:ext cx="8229600" cy="4983163"/>
          </a:xfrm>
        </p:spPr>
        <p:txBody>
          <a:bodyPr>
            <a:normAutofit fontScale="55000" lnSpcReduction="20000"/>
          </a:bodyPr>
          <a:lstStyle/>
          <a:p>
            <a:r>
              <a:rPr lang="en-US" dirty="0"/>
              <a:t>There are several rules regarding RMDs for non-account owners. </a:t>
            </a:r>
            <a:endParaRPr lang="en-US" dirty="0" smtClean="0"/>
          </a:p>
          <a:p>
            <a:pPr marL="0" indent="0">
              <a:buNone/>
            </a:pPr>
            <a:r>
              <a:rPr lang="en-US" b="1" dirty="0" smtClean="0"/>
              <a:t>       Spouses</a:t>
            </a:r>
            <a:r>
              <a:rPr lang="en-US" dirty="0" smtClean="0"/>
              <a:t> </a:t>
            </a:r>
            <a:r>
              <a:rPr lang="en-US" dirty="0"/>
              <a:t>have </a:t>
            </a:r>
            <a:r>
              <a:rPr lang="en-US" u="sng" dirty="0"/>
              <a:t>very preferential RMD treatment</a:t>
            </a:r>
            <a:r>
              <a:rPr lang="en-US" dirty="0"/>
              <a:t>: </a:t>
            </a:r>
            <a:endParaRPr lang="en-US" dirty="0" smtClean="0"/>
          </a:p>
          <a:p>
            <a:pPr lvl="1"/>
            <a:r>
              <a:rPr lang="en-US" dirty="0" smtClean="0"/>
              <a:t>they </a:t>
            </a:r>
            <a:r>
              <a:rPr lang="en-US" dirty="0"/>
              <a:t>can either keep the funds in the deceased account-owner’s IRA (and take RMDs based off the deceased spouse’s life expectancy), </a:t>
            </a:r>
            <a:r>
              <a:rPr lang="en-US" dirty="0" smtClean="0"/>
              <a:t>or</a:t>
            </a:r>
          </a:p>
          <a:p>
            <a:pPr lvl="1"/>
            <a:r>
              <a:rPr lang="en-US" dirty="0"/>
              <a:t>D</a:t>
            </a:r>
            <a:r>
              <a:rPr lang="en-US" dirty="0" smtClean="0"/>
              <a:t>o </a:t>
            </a:r>
            <a:r>
              <a:rPr lang="en-US" dirty="0"/>
              <a:t>a </a:t>
            </a:r>
            <a:r>
              <a:rPr lang="en-US" b="1" i="1" dirty="0"/>
              <a:t>spousal roll-over</a:t>
            </a:r>
            <a:r>
              <a:rPr lang="en-US" dirty="0"/>
              <a:t> of the funds to his or her own IRA.  </a:t>
            </a:r>
          </a:p>
          <a:p>
            <a:pPr marL="0" indent="0">
              <a:buNone/>
            </a:pPr>
            <a:r>
              <a:rPr lang="en-US" dirty="0"/>
              <a:t> </a:t>
            </a:r>
          </a:p>
          <a:p>
            <a:pPr marL="0" indent="0">
              <a:buNone/>
            </a:pPr>
            <a:r>
              <a:rPr lang="en-US" u="sng" dirty="0" smtClean="0"/>
              <a:t>Always </a:t>
            </a:r>
            <a:r>
              <a:rPr lang="en-US" u="sng" dirty="0"/>
              <a:t>Name Your Spouse as Primary Beneficiary</a:t>
            </a:r>
            <a:endParaRPr lang="en-US" dirty="0"/>
          </a:p>
          <a:p>
            <a:pPr>
              <a:spcAft>
                <a:spcPts val="1200"/>
              </a:spcAft>
            </a:pPr>
            <a:r>
              <a:rPr lang="en-US" dirty="0" smtClean="0"/>
              <a:t>It </a:t>
            </a:r>
            <a:r>
              <a:rPr lang="en-US" dirty="0"/>
              <a:t>is almost always preferable to name a spouse as </a:t>
            </a:r>
            <a:r>
              <a:rPr lang="en-US" b="1" i="1" dirty="0"/>
              <a:t>Primary Beneficiary</a:t>
            </a:r>
            <a:r>
              <a:rPr lang="en-US" dirty="0"/>
              <a:t> of a retirement plan, even if estate tax issues are involved. Spouses receive preferential RMD treatment – unlike other beneficiaries, spouses do not have to take immediate RMDs unless they too are 70 ½. </a:t>
            </a:r>
            <a:endParaRPr lang="en-US" dirty="0" smtClean="0"/>
          </a:p>
          <a:p>
            <a:r>
              <a:rPr lang="en-US" dirty="0" smtClean="0"/>
              <a:t>The </a:t>
            </a:r>
            <a:r>
              <a:rPr lang="en-US" dirty="0"/>
              <a:t>spouse can </a:t>
            </a:r>
            <a:r>
              <a:rPr lang="en-US" dirty="0" smtClean="0"/>
              <a:t>either: </a:t>
            </a:r>
          </a:p>
          <a:p>
            <a:pPr lvl="1"/>
            <a:r>
              <a:rPr lang="en-US" dirty="0" smtClean="0"/>
              <a:t>“</a:t>
            </a:r>
            <a:r>
              <a:rPr lang="en-US" dirty="0"/>
              <a:t>R</a:t>
            </a:r>
            <a:r>
              <a:rPr lang="en-US" dirty="0" smtClean="0"/>
              <a:t>oll </a:t>
            </a:r>
            <a:r>
              <a:rPr lang="en-US" dirty="0"/>
              <a:t>over” the plan to his or her own IRA, </a:t>
            </a:r>
            <a:r>
              <a:rPr lang="en-US" dirty="0" smtClean="0"/>
              <a:t>or</a:t>
            </a:r>
          </a:p>
          <a:p>
            <a:pPr lvl="1"/>
            <a:r>
              <a:rPr lang="en-US" dirty="0"/>
              <a:t>C</a:t>
            </a:r>
            <a:r>
              <a:rPr lang="en-US" dirty="0" smtClean="0"/>
              <a:t>reate </a:t>
            </a:r>
            <a:r>
              <a:rPr lang="en-US" dirty="0"/>
              <a:t>an </a:t>
            </a:r>
            <a:r>
              <a:rPr lang="en-US" dirty="0" smtClean="0"/>
              <a:t>“Inherited</a:t>
            </a:r>
            <a:r>
              <a:rPr lang="en-US" dirty="0"/>
              <a:t>” IRA, or </a:t>
            </a:r>
            <a:endParaRPr lang="en-US" dirty="0" smtClean="0"/>
          </a:p>
          <a:p>
            <a:pPr lvl="1"/>
            <a:r>
              <a:rPr lang="en-US" b="1" i="1" dirty="0" smtClean="0"/>
              <a:t>Disclaim</a:t>
            </a:r>
            <a:r>
              <a:rPr lang="en-US" dirty="0" smtClean="0"/>
              <a:t> </a:t>
            </a:r>
            <a:r>
              <a:rPr lang="en-US" dirty="0"/>
              <a:t>the </a:t>
            </a:r>
            <a:r>
              <a:rPr lang="en-US" dirty="0" smtClean="0"/>
              <a:t>funds, allowing the plan to be transferred </a:t>
            </a:r>
            <a:r>
              <a:rPr lang="en-US" dirty="0"/>
              <a:t>to the </a:t>
            </a:r>
            <a:r>
              <a:rPr lang="en-US" b="1" i="1" dirty="0"/>
              <a:t>Contingent Beneficiaries.</a:t>
            </a:r>
            <a:r>
              <a:rPr lang="en-US" dirty="0"/>
              <a:t> </a:t>
            </a:r>
            <a:endParaRPr lang="en-US" dirty="0" smtClean="0"/>
          </a:p>
          <a:p>
            <a:pPr lvl="2">
              <a:spcBef>
                <a:spcPts val="600"/>
              </a:spcBef>
            </a:pPr>
            <a:r>
              <a:rPr lang="en-US" sz="2500" dirty="0" smtClean="0"/>
              <a:t>If </a:t>
            </a:r>
            <a:r>
              <a:rPr lang="en-US" sz="2500" dirty="0"/>
              <a:t>the contingent beneficiaries are children it is preferable to name a </a:t>
            </a:r>
            <a:r>
              <a:rPr lang="en-US" sz="2500" b="1" i="1" dirty="0"/>
              <a:t>See-Through Trust</a:t>
            </a:r>
            <a:r>
              <a:rPr lang="en-US" sz="2500" dirty="0"/>
              <a:t> as the contingent beneficiary, and name the children as beneficiaries of the Trust. </a:t>
            </a:r>
            <a:endParaRPr lang="en-US" sz="2500" dirty="0" smtClean="0"/>
          </a:p>
          <a:p>
            <a:pPr lvl="2"/>
            <a:r>
              <a:rPr lang="en-US" sz="2500" dirty="0" smtClean="0"/>
              <a:t>The </a:t>
            </a:r>
            <a:r>
              <a:rPr lang="en-US" sz="2500" dirty="0"/>
              <a:t>children will receive the benefits of holding funds in Trust, such as creditor protection, while simultaneously maintaining a favorable RMD based on their longer life expectancies.</a:t>
            </a:r>
          </a:p>
        </p:txBody>
      </p:sp>
    </p:spTree>
    <p:extLst>
      <p:ext uri="{BB962C8B-B14F-4D97-AF65-F5344CB8AC3E}">
        <p14:creationId xmlns:p14="http://schemas.microsoft.com/office/powerpoint/2010/main" val="540905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RMDs for </a:t>
            </a:r>
            <a:r>
              <a:rPr lang="en-US" b="1" u="sng" dirty="0" smtClean="0"/>
              <a:t>Non-Spouses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8064232"/>
              </p:ext>
            </p:extLst>
          </p:nvPr>
        </p:nvGraphicFramePr>
        <p:xfrm>
          <a:off x="304800" y="1219199"/>
          <a:ext cx="8534400" cy="4450081"/>
        </p:xfrm>
        <a:graphic>
          <a:graphicData uri="http://schemas.openxmlformats.org/drawingml/2006/table">
            <a:tbl>
              <a:tblPr firstRow="1" firstCol="1" bandRow="1">
                <a:tableStyleId>{5C22544A-7EE6-4342-B048-85BDC9FD1C3A}</a:tableStyleId>
              </a:tblPr>
              <a:tblGrid>
                <a:gridCol w="1462320"/>
                <a:gridCol w="1275131"/>
                <a:gridCol w="3542581"/>
                <a:gridCol w="2254368"/>
              </a:tblGrid>
              <a:tr h="305381">
                <a:tc>
                  <a:txBody>
                    <a:bodyPr/>
                    <a:lstStyle/>
                    <a:p>
                      <a:pPr marL="0" marR="0" algn="just">
                        <a:spcBef>
                          <a:spcPts val="0"/>
                        </a:spcBef>
                        <a:spcAft>
                          <a:spcPts val="0"/>
                        </a:spcAft>
                      </a:pPr>
                      <a:r>
                        <a:rPr lang="en-US" sz="1000" dirty="0">
                          <a:effectLst/>
                        </a:rPr>
                        <a:t> </a:t>
                      </a:r>
                      <a:endParaRPr lang="en-US" sz="900" dirty="0">
                        <a:effectLst/>
                        <a:latin typeface="Calibri"/>
                        <a:ea typeface="Calibri"/>
                        <a:cs typeface="Times New Roman"/>
                      </a:endParaRPr>
                    </a:p>
                  </a:txBody>
                  <a:tcPr marL="56575" marR="56575" marT="0" marB="0"/>
                </a:tc>
                <a:tc>
                  <a:txBody>
                    <a:bodyPr/>
                    <a:lstStyle/>
                    <a:p>
                      <a:pPr marL="0" marR="0" algn="just">
                        <a:spcBef>
                          <a:spcPts val="0"/>
                        </a:spcBef>
                        <a:spcAft>
                          <a:spcPts val="0"/>
                        </a:spcAft>
                      </a:pPr>
                      <a:r>
                        <a:rPr lang="en-US" sz="1000" dirty="0">
                          <a:effectLst/>
                        </a:rPr>
                        <a:t> </a:t>
                      </a:r>
                      <a:endParaRPr lang="en-US" sz="900" dirty="0">
                        <a:effectLst/>
                        <a:latin typeface="Calibri"/>
                        <a:ea typeface="Calibri"/>
                        <a:cs typeface="Times New Roman"/>
                      </a:endParaRPr>
                    </a:p>
                  </a:txBody>
                  <a:tcPr marL="56575" marR="56575" marT="0" marB="0"/>
                </a:tc>
                <a:tc>
                  <a:txBody>
                    <a:bodyPr/>
                    <a:lstStyle/>
                    <a:p>
                      <a:pPr marL="0" marR="0" algn="ctr">
                        <a:spcBef>
                          <a:spcPts val="0"/>
                        </a:spcBef>
                        <a:spcAft>
                          <a:spcPts val="0"/>
                        </a:spcAft>
                      </a:pPr>
                      <a:r>
                        <a:rPr lang="en-US" sz="1400" u="sng" dirty="0">
                          <a:effectLst/>
                        </a:rPr>
                        <a:t>RMDs: Death BEFORE RBD</a:t>
                      </a:r>
                      <a:endParaRPr lang="en-US" sz="1400" dirty="0">
                        <a:effectLst/>
                        <a:latin typeface="Calibri"/>
                        <a:ea typeface="Calibri"/>
                        <a:cs typeface="Times New Roman"/>
                      </a:endParaRPr>
                    </a:p>
                  </a:txBody>
                  <a:tcPr marL="56575" marR="56575" marT="0" marB="0"/>
                </a:tc>
                <a:tc>
                  <a:txBody>
                    <a:bodyPr/>
                    <a:lstStyle/>
                    <a:p>
                      <a:pPr marL="0" marR="0" algn="ctr">
                        <a:spcBef>
                          <a:spcPts val="0"/>
                        </a:spcBef>
                        <a:spcAft>
                          <a:spcPts val="0"/>
                        </a:spcAft>
                      </a:pPr>
                      <a:r>
                        <a:rPr lang="en-US" sz="1400" u="sng" dirty="0">
                          <a:effectLst/>
                        </a:rPr>
                        <a:t>RMDs: Death AFTER RBD</a:t>
                      </a:r>
                      <a:endParaRPr lang="en-US" sz="1400" dirty="0">
                        <a:effectLst/>
                        <a:latin typeface="Calibri"/>
                        <a:ea typeface="Calibri"/>
                        <a:cs typeface="Times New Roman"/>
                      </a:endParaRPr>
                    </a:p>
                  </a:txBody>
                  <a:tcPr marL="56575" marR="56575" marT="0" marB="0"/>
                </a:tc>
              </a:tr>
              <a:tr h="863763">
                <a:tc rowSpan="2">
                  <a:txBody>
                    <a:bodyPr/>
                    <a:lstStyle/>
                    <a:p>
                      <a:pPr marL="0" marR="0">
                        <a:spcBef>
                          <a:spcPts val="0"/>
                        </a:spcBef>
                        <a:spcAft>
                          <a:spcPts val="0"/>
                        </a:spcAft>
                      </a:pPr>
                      <a:r>
                        <a:rPr lang="en-US" sz="1400" u="sng" dirty="0">
                          <a:effectLst/>
                        </a:rPr>
                        <a:t>If NO Designated Beneficiary</a:t>
                      </a:r>
                      <a:r>
                        <a:rPr lang="en-US" sz="1400" dirty="0">
                          <a:effectLst/>
                        </a:rPr>
                        <a:t> </a:t>
                      </a:r>
                    </a:p>
                    <a:p>
                      <a:pPr marL="0" marR="0">
                        <a:spcBef>
                          <a:spcPts val="0"/>
                        </a:spcBef>
                        <a:spcAft>
                          <a:spcPts val="0"/>
                        </a:spcAft>
                      </a:pPr>
                      <a:r>
                        <a:rPr lang="en-US" sz="1400" dirty="0">
                          <a:effectLst/>
                        </a:rPr>
                        <a:t> </a:t>
                      </a:r>
                    </a:p>
                    <a:p>
                      <a:pPr marL="0" marR="0">
                        <a:spcBef>
                          <a:spcPts val="0"/>
                        </a:spcBef>
                        <a:spcAft>
                          <a:spcPts val="0"/>
                        </a:spcAft>
                      </a:pPr>
                      <a:r>
                        <a:rPr lang="en-US" sz="1400" dirty="0">
                          <a:effectLst/>
                        </a:rPr>
                        <a:t>(on Beneficiary Designation form)</a:t>
                      </a:r>
                    </a:p>
                    <a:p>
                      <a:pPr marL="0" marR="0">
                        <a:spcBef>
                          <a:spcPts val="0"/>
                        </a:spcBef>
                        <a:spcAft>
                          <a:spcPts val="0"/>
                        </a:spcAft>
                      </a:pPr>
                      <a:r>
                        <a:rPr lang="en-US" sz="1400" dirty="0">
                          <a:effectLst/>
                        </a:rPr>
                        <a:t> </a:t>
                      </a:r>
                      <a:endParaRPr lang="en-US" sz="1400" dirty="0">
                        <a:effectLst/>
                        <a:latin typeface="Calibri"/>
                        <a:ea typeface="Calibri"/>
                        <a:cs typeface="Times New Roman"/>
                      </a:endParaRPr>
                    </a:p>
                  </a:txBody>
                  <a:tcPr marL="56575" marR="56575" marT="0" marB="0"/>
                </a:tc>
                <a:tc>
                  <a:txBody>
                    <a:bodyPr/>
                    <a:lstStyle/>
                    <a:p>
                      <a:pPr marL="0" marR="0" algn="ctr">
                        <a:spcBef>
                          <a:spcPts val="0"/>
                        </a:spcBef>
                        <a:spcAft>
                          <a:spcPts val="0"/>
                        </a:spcAft>
                      </a:pPr>
                      <a:r>
                        <a:rPr lang="en-US" sz="1400" dirty="0">
                          <a:effectLst/>
                        </a:rPr>
                        <a:t>First Year of Distributions</a:t>
                      </a:r>
                      <a:endParaRPr lang="en-US" sz="1400" dirty="0">
                        <a:effectLst/>
                        <a:latin typeface="Calibri"/>
                        <a:ea typeface="Calibri"/>
                        <a:cs typeface="Times New Roman"/>
                      </a:endParaRPr>
                    </a:p>
                  </a:txBody>
                  <a:tcPr marL="56575" marR="56575" marT="0" marB="0"/>
                </a:tc>
                <a:tc rowSpan="2">
                  <a:txBody>
                    <a:bodyPr/>
                    <a:lstStyle/>
                    <a:p>
                      <a:pPr marL="342900" marR="0" lvl="0" indent="-342900">
                        <a:spcBef>
                          <a:spcPts val="0"/>
                        </a:spcBef>
                        <a:spcAft>
                          <a:spcPts val="0"/>
                        </a:spcAft>
                        <a:buFont typeface="Symbol"/>
                        <a:buChar char=""/>
                      </a:pPr>
                      <a:r>
                        <a:rPr lang="en-US" sz="1400" dirty="0">
                          <a:effectLst/>
                        </a:rPr>
                        <a:t>All IRA money must be distributed by 12/31 of year of 5</a:t>
                      </a:r>
                      <a:r>
                        <a:rPr lang="en-US" sz="1400" baseline="30000" dirty="0">
                          <a:effectLst/>
                        </a:rPr>
                        <a:t>th</a:t>
                      </a:r>
                      <a:r>
                        <a:rPr lang="en-US" sz="1400" dirty="0">
                          <a:effectLst/>
                        </a:rPr>
                        <a:t> anniversary of Owner’s death – this is an income tax nightmare!</a:t>
                      </a:r>
                      <a:endParaRPr lang="en-US" sz="1400" dirty="0">
                        <a:effectLst/>
                        <a:latin typeface="Calibri"/>
                        <a:ea typeface="Calibri"/>
                        <a:cs typeface="Times New Roman"/>
                      </a:endParaRPr>
                    </a:p>
                  </a:txBody>
                  <a:tcPr marL="56575" marR="56575" marT="0" marB="0"/>
                </a:tc>
                <a:tc>
                  <a:txBody>
                    <a:bodyPr/>
                    <a:lstStyle/>
                    <a:p>
                      <a:pPr marL="342900" marR="0" lvl="0" indent="-342900">
                        <a:spcBef>
                          <a:spcPts val="0"/>
                        </a:spcBef>
                        <a:spcAft>
                          <a:spcPts val="0"/>
                        </a:spcAft>
                        <a:buFont typeface="Symbol"/>
                        <a:buChar char=""/>
                      </a:pPr>
                      <a:r>
                        <a:rPr lang="en-US" sz="1400" dirty="0">
                          <a:effectLst/>
                        </a:rPr>
                        <a:t>RMDs over Owner’s remaining life expectancy w/out recalculation</a:t>
                      </a:r>
                      <a:endParaRPr lang="en-US" sz="1400" dirty="0">
                        <a:effectLst/>
                        <a:latin typeface="Calibri"/>
                        <a:ea typeface="Calibri"/>
                        <a:cs typeface="Times New Roman"/>
                      </a:endParaRPr>
                    </a:p>
                  </a:txBody>
                  <a:tcPr marL="56575" marR="56575" marT="0" marB="0"/>
                </a:tc>
              </a:tr>
              <a:tr h="647822">
                <a:tc vMerge="1">
                  <a:txBody>
                    <a:bodyPr/>
                    <a:lstStyle/>
                    <a:p>
                      <a:endParaRPr lang="en-US"/>
                    </a:p>
                  </a:txBody>
                  <a:tcPr/>
                </a:tc>
                <a:tc>
                  <a:txBody>
                    <a:bodyPr/>
                    <a:lstStyle/>
                    <a:p>
                      <a:pPr marL="0" marR="0" algn="ctr">
                        <a:spcBef>
                          <a:spcPts val="0"/>
                        </a:spcBef>
                        <a:spcAft>
                          <a:spcPts val="0"/>
                        </a:spcAft>
                      </a:pPr>
                      <a:r>
                        <a:rPr lang="en-US" sz="1400" dirty="0">
                          <a:effectLst/>
                        </a:rPr>
                        <a:t>Subsequent Years</a:t>
                      </a:r>
                      <a:endParaRPr lang="en-US" sz="1400" dirty="0">
                        <a:effectLst/>
                        <a:latin typeface="Calibri"/>
                        <a:ea typeface="Calibri"/>
                        <a:cs typeface="Times New Roman"/>
                      </a:endParaRPr>
                    </a:p>
                  </a:txBody>
                  <a:tcPr marL="56575" marR="56575" marT="0" marB="0"/>
                </a:tc>
                <a:tc vMerge="1">
                  <a:txBody>
                    <a:bodyPr/>
                    <a:lstStyle/>
                    <a:p>
                      <a:endParaRPr lang="en-US"/>
                    </a:p>
                  </a:txBody>
                  <a:tcPr/>
                </a:tc>
                <a:tc>
                  <a:txBody>
                    <a:bodyPr/>
                    <a:lstStyle/>
                    <a:p>
                      <a:pPr marL="342900" marR="0" lvl="0" indent="-342900">
                        <a:spcBef>
                          <a:spcPts val="0"/>
                        </a:spcBef>
                        <a:spcAft>
                          <a:spcPts val="0"/>
                        </a:spcAft>
                        <a:buFont typeface="Wingdings"/>
                        <a:buChar char=""/>
                      </a:pPr>
                      <a:r>
                        <a:rPr lang="en-US" sz="1400" dirty="0">
                          <a:effectLst/>
                        </a:rPr>
                        <a:t>RMD is calculated by reducing </a:t>
                      </a:r>
                      <a:r>
                        <a:rPr lang="en-US" sz="1400" u="sng" dirty="0">
                          <a:effectLst/>
                        </a:rPr>
                        <a:t>Owner’s</a:t>
                      </a:r>
                      <a:r>
                        <a:rPr lang="en-US" sz="1400" dirty="0">
                          <a:effectLst/>
                        </a:rPr>
                        <a:t> life expectancy by “1”</a:t>
                      </a:r>
                      <a:endParaRPr lang="en-US" sz="1400" dirty="0">
                        <a:effectLst/>
                        <a:latin typeface="Calibri"/>
                        <a:ea typeface="Calibri"/>
                        <a:cs typeface="Times New Roman"/>
                      </a:endParaRPr>
                    </a:p>
                  </a:txBody>
                  <a:tcPr marL="56575" marR="56575" marT="0" marB="0"/>
                </a:tc>
              </a:tr>
              <a:tr h="1985293">
                <a:tc rowSpan="2">
                  <a:txBody>
                    <a:bodyPr/>
                    <a:lstStyle/>
                    <a:p>
                      <a:pPr marL="0" marR="0">
                        <a:spcBef>
                          <a:spcPts val="0"/>
                        </a:spcBef>
                        <a:spcAft>
                          <a:spcPts val="0"/>
                        </a:spcAft>
                      </a:pPr>
                      <a:r>
                        <a:rPr lang="en-US" sz="1400" u="sng" dirty="0">
                          <a:effectLst/>
                        </a:rPr>
                        <a:t>If a Legitimate “Individual” Designated Beneficiary IS Named</a:t>
                      </a:r>
                      <a:endParaRPr lang="en-US" sz="1400" dirty="0">
                        <a:effectLst/>
                      </a:endParaRPr>
                    </a:p>
                    <a:p>
                      <a:pPr marL="0" marR="0">
                        <a:spcBef>
                          <a:spcPts val="0"/>
                        </a:spcBef>
                        <a:spcAft>
                          <a:spcPts val="0"/>
                        </a:spcAft>
                      </a:pPr>
                      <a:r>
                        <a:rPr lang="en-US" sz="1400" u="none" strike="noStrike" dirty="0">
                          <a:effectLst/>
                        </a:rPr>
                        <a:t> </a:t>
                      </a:r>
                      <a:endParaRPr lang="en-US" sz="1400" dirty="0">
                        <a:effectLst/>
                      </a:endParaRPr>
                    </a:p>
                    <a:p>
                      <a:pPr marL="0" marR="0">
                        <a:spcBef>
                          <a:spcPts val="0"/>
                        </a:spcBef>
                        <a:spcAft>
                          <a:spcPts val="0"/>
                        </a:spcAft>
                      </a:pPr>
                      <a:r>
                        <a:rPr lang="en-US" sz="1400" dirty="0">
                          <a:effectLst/>
                        </a:rPr>
                        <a:t>(on Beneficiary Designation form)</a:t>
                      </a:r>
                      <a:endParaRPr lang="en-US" sz="1400" dirty="0">
                        <a:effectLst/>
                        <a:latin typeface="Calibri"/>
                        <a:ea typeface="Calibri"/>
                        <a:cs typeface="Times New Roman"/>
                      </a:endParaRPr>
                    </a:p>
                  </a:txBody>
                  <a:tcPr marL="56575" marR="56575" marT="0" marB="0"/>
                </a:tc>
                <a:tc>
                  <a:txBody>
                    <a:bodyPr/>
                    <a:lstStyle/>
                    <a:p>
                      <a:pPr marL="0" marR="0" algn="ctr">
                        <a:spcBef>
                          <a:spcPts val="0"/>
                        </a:spcBef>
                        <a:spcAft>
                          <a:spcPts val="0"/>
                        </a:spcAft>
                      </a:pPr>
                      <a:r>
                        <a:rPr lang="en-US" sz="1400" dirty="0">
                          <a:effectLst/>
                        </a:rPr>
                        <a:t>First Year of Distributions</a:t>
                      </a:r>
                      <a:endParaRPr lang="en-US" sz="1400" dirty="0">
                        <a:effectLst/>
                        <a:latin typeface="Calibri"/>
                        <a:ea typeface="Calibri"/>
                        <a:cs typeface="Times New Roman"/>
                      </a:endParaRPr>
                    </a:p>
                  </a:txBody>
                  <a:tcPr marL="56575" marR="56575" marT="0" marB="0"/>
                </a:tc>
                <a:tc>
                  <a:txBody>
                    <a:bodyPr/>
                    <a:lstStyle/>
                    <a:p>
                      <a:pPr marL="342900" marR="0" lvl="0" indent="-342900">
                        <a:spcBef>
                          <a:spcPts val="0"/>
                        </a:spcBef>
                        <a:spcAft>
                          <a:spcPts val="0"/>
                        </a:spcAft>
                        <a:buFont typeface="Symbol"/>
                        <a:buChar char=""/>
                      </a:pPr>
                      <a:r>
                        <a:rPr lang="en-US" sz="1400" dirty="0">
                          <a:effectLst/>
                        </a:rPr>
                        <a:t>RMDs made over bene’s life expectancy from the Single Life Expectancy Table IF the bene commences distributions by 12/31 of the year after the year of Owner’s death</a:t>
                      </a:r>
                    </a:p>
                    <a:p>
                      <a:pPr marL="342900" marR="0" lvl="0" indent="-342900">
                        <a:spcBef>
                          <a:spcPts val="0"/>
                        </a:spcBef>
                        <a:spcAft>
                          <a:spcPts val="0"/>
                        </a:spcAft>
                        <a:buFont typeface="Symbol"/>
                        <a:buChar char=""/>
                      </a:pPr>
                      <a:r>
                        <a:rPr lang="en-US" sz="1400" dirty="0">
                          <a:effectLst/>
                        </a:rPr>
                        <a:t>RMD for designated bene uses bene’s life expectancy for his age on his birthday in the year following the year of the Owner’s death</a:t>
                      </a:r>
                      <a:endParaRPr lang="en-US" sz="1400" dirty="0">
                        <a:effectLst/>
                        <a:latin typeface="Calibri"/>
                        <a:ea typeface="Calibri"/>
                        <a:cs typeface="Times New Roman"/>
                      </a:endParaRPr>
                    </a:p>
                  </a:txBody>
                  <a:tcPr marL="56575" marR="56575" marT="0" marB="0"/>
                </a:tc>
                <a:tc>
                  <a:txBody>
                    <a:bodyPr/>
                    <a:lstStyle/>
                    <a:p>
                      <a:pPr marL="342900" marR="0" lvl="0" indent="-342900">
                        <a:spcBef>
                          <a:spcPts val="0"/>
                        </a:spcBef>
                        <a:spcAft>
                          <a:spcPts val="0"/>
                        </a:spcAft>
                        <a:buFont typeface="Symbol"/>
                        <a:buChar char=""/>
                      </a:pPr>
                      <a:r>
                        <a:rPr lang="en-US" sz="1400" dirty="0">
                          <a:effectLst/>
                        </a:rPr>
                        <a:t>RMDs may be made over the longer of</a:t>
                      </a:r>
                      <a:r>
                        <a:rPr lang="en-US" sz="1400" dirty="0" smtClean="0">
                          <a:effectLst/>
                        </a:rPr>
                        <a:t>:</a:t>
                      </a:r>
                    </a:p>
                    <a:p>
                      <a:pPr marL="342900" marR="0" lvl="0" indent="-342900">
                        <a:spcBef>
                          <a:spcPts val="0"/>
                        </a:spcBef>
                        <a:spcAft>
                          <a:spcPts val="0"/>
                        </a:spcAft>
                        <a:buFont typeface="Symbol"/>
                        <a:buAutoNum type="arabicParenBoth"/>
                      </a:pPr>
                      <a:r>
                        <a:rPr lang="en-US" sz="1400" dirty="0" smtClean="0">
                          <a:effectLst/>
                        </a:rPr>
                        <a:t>the </a:t>
                      </a:r>
                      <a:r>
                        <a:rPr lang="en-US" sz="1400" dirty="0">
                          <a:effectLst/>
                        </a:rPr>
                        <a:t>Owner’s </a:t>
                      </a:r>
                      <a:r>
                        <a:rPr lang="en-US" sz="1400" dirty="0" smtClean="0">
                          <a:effectLst/>
                        </a:rPr>
                        <a:t>remaining life </a:t>
                      </a:r>
                      <a:r>
                        <a:rPr lang="en-US" sz="1400" dirty="0">
                          <a:effectLst/>
                        </a:rPr>
                        <a:t>expectancy, </a:t>
                      </a:r>
                      <a:r>
                        <a:rPr lang="en-US" sz="1400" dirty="0" smtClean="0">
                          <a:effectLst/>
                        </a:rPr>
                        <a:t>or</a:t>
                      </a:r>
                    </a:p>
                    <a:p>
                      <a:pPr marL="342900" marR="0" lvl="0" indent="-342900">
                        <a:spcBef>
                          <a:spcPts val="1200"/>
                        </a:spcBef>
                        <a:spcAft>
                          <a:spcPts val="1200"/>
                        </a:spcAft>
                        <a:buFont typeface="Symbol"/>
                        <a:buAutoNum type="arabicParenBoth"/>
                      </a:pPr>
                      <a:r>
                        <a:rPr lang="en-US" sz="1400" dirty="0" smtClean="0">
                          <a:effectLst/>
                        </a:rPr>
                        <a:t>the </a:t>
                      </a:r>
                      <a:r>
                        <a:rPr lang="en-US" sz="1400" dirty="0">
                          <a:effectLst/>
                        </a:rPr>
                        <a:t>bene’s remaining life expectancy</a:t>
                      </a:r>
                      <a:endParaRPr lang="en-US" sz="1400" dirty="0">
                        <a:effectLst/>
                        <a:latin typeface="Calibri"/>
                        <a:ea typeface="Calibri"/>
                        <a:cs typeface="Times New Roman"/>
                      </a:endParaRPr>
                    </a:p>
                  </a:txBody>
                  <a:tcPr marL="56575" marR="56575" marT="0" marB="0"/>
                </a:tc>
              </a:tr>
              <a:tr h="647822">
                <a:tc vMerge="1">
                  <a:txBody>
                    <a:bodyPr/>
                    <a:lstStyle/>
                    <a:p>
                      <a:endParaRPr lang="en-US"/>
                    </a:p>
                  </a:txBody>
                  <a:tcPr/>
                </a:tc>
                <a:tc>
                  <a:txBody>
                    <a:bodyPr/>
                    <a:lstStyle/>
                    <a:p>
                      <a:pPr marL="0" marR="0" algn="ctr">
                        <a:spcBef>
                          <a:spcPts val="0"/>
                        </a:spcBef>
                        <a:spcAft>
                          <a:spcPts val="0"/>
                        </a:spcAft>
                      </a:pPr>
                      <a:r>
                        <a:rPr lang="en-US" sz="1400" dirty="0">
                          <a:effectLst/>
                        </a:rPr>
                        <a:t>Subsequent Years</a:t>
                      </a:r>
                      <a:endParaRPr lang="en-US" sz="1400" dirty="0">
                        <a:effectLst/>
                        <a:latin typeface="Calibri"/>
                        <a:ea typeface="Calibri"/>
                        <a:cs typeface="Times New Roman"/>
                      </a:endParaRPr>
                    </a:p>
                  </a:txBody>
                  <a:tcPr marL="56575" marR="56575" marT="0" marB="0"/>
                </a:tc>
                <a:tc>
                  <a:txBody>
                    <a:bodyPr/>
                    <a:lstStyle/>
                    <a:p>
                      <a:pPr marL="342900" marR="0" lvl="0" indent="-342900">
                        <a:spcBef>
                          <a:spcPts val="0"/>
                        </a:spcBef>
                        <a:spcAft>
                          <a:spcPts val="0"/>
                        </a:spcAft>
                        <a:buFont typeface="Symbol"/>
                        <a:buChar char=""/>
                      </a:pPr>
                      <a:r>
                        <a:rPr lang="en-US" sz="1400" dirty="0">
                          <a:effectLst/>
                        </a:rPr>
                        <a:t>RMD calculated by reducing</a:t>
                      </a:r>
                      <a:r>
                        <a:rPr lang="en-US" sz="1400" u="sng" dirty="0">
                          <a:effectLst/>
                        </a:rPr>
                        <a:t> bene’s</a:t>
                      </a:r>
                      <a:r>
                        <a:rPr lang="en-US" sz="1400" dirty="0">
                          <a:effectLst/>
                        </a:rPr>
                        <a:t> life expectancy by “1” from the IRS tables</a:t>
                      </a:r>
                      <a:endParaRPr lang="en-US" sz="1400" dirty="0">
                        <a:effectLst/>
                        <a:latin typeface="Calibri"/>
                        <a:ea typeface="Calibri"/>
                        <a:cs typeface="Times New Roman"/>
                      </a:endParaRPr>
                    </a:p>
                  </a:txBody>
                  <a:tcPr marL="56575" marR="56575" marT="0" marB="0"/>
                </a:tc>
                <a:tc>
                  <a:txBody>
                    <a:bodyPr/>
                    <a:lstStyle/>
                    <a:p>
                      <a:pPr marL="0" marR="0">
                        <a:spcBef>
                          <a:spcPts val="0"/>
                        </a:spcBef>
                        <a:spcAft>
                          <a:spcPts val="0"/>
                        </a:spcAft>
                      </a:pPr>
                      <a:r>
                        <a:rPr lang="en-US" sz="1400" dirty="0">
                          <a:effectLst/>
                        </a:rPr>
                        <a:t>RMD calculated over </a:t>
                      </a:r>
                      <a:r>
                        <a:rPr lang="en-US" sz="1400" u="sng" dirty="0">
                          <a:effectLst/>
                        </a:rPr>
                        <a:t>bene’s</a:t>
                      </a:r>
                      <a:r>
                        <a:rPr lang="en-US" sz="1400" dirty="0">
                          <a:effectLst/>
                        </a:rPr>
                        <a:t> life expectancy from the Single Life Expectancy Table</a:t>
                      </a:r>
                      <a:endParaRPr lang="en-US" sz="1400" dirty="0">
                        <a:effectLst/>
                        <a:latin typeface="Calibri"/>
                        <a:ea typeface="Calibri"/>
                        <a:cs typeface="Times New Roman"/>
                      </a:endParaRPr>
                    </a:p>
                  </a:txBody>
                  <a:tcPr marL="56575" marR="56575" marT="0" marB="0"/>
                </a:tc>
              </a:tr>
            </a:tbl>
          </a:graphicData>
        </a:graphic>
      </p:graphicFrame>
    </p:spTree>
    <p:extLst>
      <p:ext uri="{BB962C8B-B14F-4D97-AF65-F5344CB8AC3E}">
        <p14:creationId xmlns:p14="http://schemas.microsoft.com/office/powerpoint/2010/main" val="4214416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u="sng" dirty="0" smtClean="0"/>
              <a:t>Thoughts on Children &amp; Retirement Plans</a:t>
            </a:r>
            <a:endParaRPr lang="en-US" sz="36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6551799"/>
              </p:ext>
            </p:extLst>
          </p:nvPr>
        </p:nvGraphicFramePr>
        <p:xfrm>
          <a:off x="457200" y="990600"/>
          <a:ext cx="8229600" cy="5105400"/>
        </p:xfrm>
        <a:graphic>
          <a:graphicData uri="http://schemas.openxmlformats.org/drawingml/2006/table">
            <a:tbl>
              <a:tblPr firstRow="1" firstCol="1" bandRow="1">
                <a:tableStyleId>{2D5ABB26-0587-4C30-8999-92F81FD0307C}</a:tableStyleId>
              </a:tblPr>
              <a:tblGrid>
                <a:gridCol w="8229600"/>
              </a:tblGrid>
              <a:tr h="221974">
                <a:tc>
                  <a:txBody>
                    <a:bodyPr/>
                    <a:lstStyle/>
                    <a:p>
                      <a:pPr marL="0" marR="0" algn="ctr">
                        <a:spcBef>
                          <a:spcPts val="0"/>
                        </a:spcBef>
                        <a:spcAft>
                          <a:spcPts val="0"/>
                        </a:spcAft>
                      </a:pPr>
                      <a:r>
                        <a:rPr lang="en-US" sz="1400" dirty="0" smtClean="0">
                          <a:effectLst/>
                        </a:rPr>
                        <a:t>Suggestions for Naming Children as Primary or Contingent Beneficiaries to a Retirement Plan</a:t>
                      </a:r>
                      <a:endParaRPr lang="en-US" sz="1400" dirty="0">
                        <a:effectLst/>
                        <a:latin typeface="Calibri"/>
                        <a:ea typeface="Calibri"/>
                        <a:cs typeface="Times New Roman"/>
                      </a:endParaRPr>
                    </a:p>
                  </a:txBody>
                  <a:tcPr marL="68580" marR="68580" marT="0" marB="0"/>
                </a:tc>
              </a:tr>
              <a:tr h="4883426">
                <a:tc>
                  <a:txBody>
                    <a:bodyPr/>
                    <a:lstStyle/>
                    <a:p>
                      <a:pPr marL="457200" marR="0" algn="just">
                        <a:spcBef>
                          <a:spcPts val="0"/>
                        </a:spcBef>
                        <a:spcAft>
                          <a:spcPts val="0"/>
                        </a:spcAft>
                      </a:pPr>
                      <a:r>
                        <a:rPr lang="en-US" sz="1400" dirty="0">
                          <a:effectLst/>
                        </a:rPr>
                        <a:t> </a:t>
                      </a:r>
                    </a:p>
                    <a:p>
                      <a:pPr marL="0" marR="0" lvl="0" indent="0" algn="just">
                        <a:spcBef>
                          <a:spcPts val="0"/>
                        </a:spcBef>
                        <a:spcAft>
                          <a:spcPts val="0"/>
                        </a:spcAft>
                        <a:buFont typeface="+mj-lt"/>
                        <a:buNone/>
                      </a:pPr>
                      <a:r>
                        <a:rPr lang="en-US" sz="1400" dirty="0">
                          <a:effectLst/>
                        </a:rPr>
                        <a:t>Split up IRA accounts so each child is a contingent beneficiary of her own account for RMD purposes (this can be done instead of using See-Through Trusts, and can be done after life)</a:t>
                      </a:r>
                    </a:p>
                    <a:p>
                      <a:pPr marL="228600" marR="0" algn="just">
                        <a:spcBef>
                          <a:spcPts val="0"/>
                        </a:spcBef>
                        <a:spcAft>
                          <a:spcPts val="0"/>
                        </a:spcAft>
                      </a:pPr>
                      <a:r>
                        <a:rPr lang="en-US" sz="1400" dirty="0">
                          <a:effectLst/>
                        </a:rPr>
                        <a:t> </a:t>
                      </a:r>
                    </a:p>
                    <a:p>
                      <a:pPr marL="0" marR="0" lvl="0" indent="0" algn="just">
                        <a:spcBef>
                          <a:spcPts val="0"/>
                        </a:spcBef>
                        <a:spcAft>
                          <a:spcPts val="0"/>
                        </a:spcAft>
                        <a:buFont typeface="+mj-lt"/>
                        <a:buNone/>
                      </a:pPr>
                      <a:r>
                        <a:rPr lang="en-US" sz="1400" dirty="0">
                          <a:effectLst/>
                        </a:rPr>
                        <a:t>Younger beneficiaries are able to “stretch” RMDs for longer periods of time due to their increased life expectancy, allowing for a longer period of tax deferral.</a:t>
                      </a:r>
                    </a:p>
                    <a:p>
                      <a:pPr marL="228600" marR="0" algn="just">
                        <a:spcBef>
                          <a:spcPts val="0"/>
                        </a:spcBef>
                        <a:spcAft>
                          <a:spcPts val="0"/>
                        </a:spcAft>
                      </a:pPr>
                      <a:r>
                        <a:rPr lang="en-US" sz="1400" dirty="0">
                          <a:effectLst/>
                        </a:rPr>
                        <a:t> </a:t>
                      </a:r>
                    </a:p>
                    <a:p>
                      <a:pPr marL="0" marR="0" lvl="0" indent="0" algn="just">
                        <a:spcBef>
                          <a:spcPts val="0"/>
                        </a:spcBef>
                        <a:spcAft>
                          <a:spcPts val="0"/>
                        </a:spcAft>
                        <a:buFont typeface="+mj-lt"/>
                        <a:buNone/>
                      </a:pPr>
                      <a:r>
                        <a:rPr lang="en-US" sz="1400" dirty="0">
                          <a:effectLst/>
                        </a:rPr>
                        <a:t>If a child needs the funds now and the retirement plan does not have a Trust as the beneficiary RMD rules won’t matter – they need the money now, so they will take it.</a:t>
                      </a:r>
                    </a:p>
                    <a:p>
                      <a:pPr marL="228600" marR="0" algn="just">
                        <a:spcBef>
                          <a:spcPts val="0"/>
                        </a:spcBef>
                        <a:spcAft>
                          <a:spcPts val="0"/>
                        </a:spcAft>
                      </a:pPr>
                      <a:r>
                        <a:rPr lang="en-US" sz="1400" dirty="0">
                          <a:effectLst/>
                        </a:rPr>
                        <a:t> </a:t>
                      </a:r>
                    </a:p>
                    <a:p>
                      <a:pPr marL="0" marR="0" lvl="0" indent="0" algn="just">
                        <a:spcBef>
                          <a:spcPts val="0"/>
                        </a:spcBef>
                        <a:spcAft>
                          <a:spcPts val="0"/>
                        </a:spcAft>
                        <a:buFont typeface="+mj-lt"/>
                        <a:buNone/>
                      </a:pPr>
                      <a:r>
                        <a:rPr lang="en-US" sz="1400" dirty="0">
                          <a:effectLst/>
                        </a:rPr>
                        <a:t>If the account Owner’s estate shall be subject to substantial Income in Respect of a Decedent consider (1) converting the plan to a Roth IRA to minimize future income taxes, and (2) having desired </a:t>
                      </a:r>
                      <a:r>
                        <a:rPr lang="en-US" sz="1400" dirty="0" smtClean="0">
                          <a:effectLst/>
                        </a:rPr>
                        <a:t>charitable legacies </a:t>
                      </a:r>
                      <a:r>
                        <a:rPr lang="en-US" sz="1400" dirty="0">
                          <a:effectLst/>
                        </a:rPr>
                        <a:t>paid for out of the retirement plan.</a:t>
                      </a:r>
                    </a:p>
                    <a:p>
                      <a:pPr marL="0" marR="0" algn="just">
                        <a:spcBef>
                          <a:spcPts val="0"/>
                        </a:spcBef>
                        <a:spcAft>
                          <a:spcPts val="0"/>
                        </a:spcAft>
                      </a:pPr>
                      <a:r>
                        <a:rPr lang="en-US" sz="1400" dirty="0">
                          <a:effectLst/>
                        </a:rPr>
                        <a:t> </a:t>
                      </a:r>
                    </a:p>
                    <a:p>
                      <a:pPr marL="0" marR="0" lvl="0" indent="0" algn="just">
                        <a:spcBef>
                          <a:spcPts val="0"/>
                        </a:spcBef>
                        <a:spcAft>
                          <a:spcPts val="0"/>
                        </a:spcAft>
                        <a:buFont typeface="+mj-lt"/>
                        <a:buNone/>
                      </a:pPr>
                      <a:r>
                        <a:rPr lang="en-US" sz="1400" dirty="0">
                          <a:effectLst/>
                        </a:rPr>
                        <a:t>Name a “See-Through Trust” as the beneficiary of the plan (more on this later</a:t>
                      </a:r>
                      <a:r>
                        <a:rPr lang="en-US" sz="1400" dirty="0" smtClean="0">
                          <a:effectLst/>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u="sng" strike="noStrike" cap="none" normalizeH="0" baseline="0" dirty="0" smtClean="0">
                        <a:ln>
                          <a:noFill/>
                        </a:ln>
                        <a:effectLst/>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u="sng" strike="noStrike" cap="none" normalizeH="0" baseline="0" dirty="0" smtClean="0">
                          <a:ln>
                            <a:noFill/>
                          </a:ln>
                          <a:effectLst/>
                        </a:rPr>
                        <a:t>RULE</a:t>
                      </a:r>
                      <a:r>
                        <a:rPr kumimoji="0" lang="en-US" sz="1400" u="none" strike="noStrike" cap="none" normalizeH="0" baseline="0" dirty="0" smtClean="0">
                          <a:ln>
                            <a:noFill/>
                          </a:ln>
                          <a:effectLst/>
                        </a:rPr>
                        <a:t>: The younger the designated beneficiary, the lower the required minimum distribution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u="sng"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u="sng" strike="noStrike" cap="none" normalizeH="0" baseline="0" dirty="0" smtClean="0">
                          <a:ln>
                            <a:noFill/>
                          </a:ln>
                          <a:effectLst/>
                        </a:rPr>
                        <a:t>RULE</a:t>
                      </a:r>
                      <a:r>
                        <a:rPr kumimoji="0" lang="en-US" sz="1400" u="none" strike="noStrike" cap="none" normalizeH="0" baseline="0" dirty="0" smtClean="0">
                          <a:ln>
                            <a:noFill/>
                          </a:ln>
                          <a:effectLst/>
                        </a:rPr>
                        <a:t>: Even if the non-spousal “inherited” IRA is a Roth IRA the beneficiary MUST begin taking RMDs, even if they are under 70 1/2.</a:t>
                      </a:r>
                    </a:p>
                    <a:p>
                      <a:pPr marL="342900" marR="0" lvl="0" indent="-342900" algn="just">
                        <a:spcBef>
                          <a:spcPts val="0"/>
                        </a:spcBef>
                        <a:spcAft>
                          <a:spcPts val="0"/>
                        </a:spcAft>
                        <a:buFont typeface="+mj-lt"/>
                        <a:buAutoNum type="arabicPeriod"/>
                      </a:pPr>
                      <a:endParaRPr lang="en-US" sz="1400" dirty="0">
                        <a:effectLst/>
                      </a:endParaRPr>
                    </a:p>
                    <a:p>
                      <a:pPr marL="0" marR="0" algn="just">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016837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b="1" u="sng" dirty="0"/>
              <a:t>Requirements to Make a Trust The Beneficiary</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4693560"/>
              </p:ext>
            </p:extLst>
          </p:nvPr>
        </p:nvGraphicFramePr>
        <p:xfrm>
          <a:off x="457200" y="762000"/>
          <a:ext cx="8229600" cy="5364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59351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u="sng" dirty="0" smtClean="0"/>
              <a:t>Life Insurance in Trusts</a:t>
            </a:r>
            <a:endParaRPr lang="en-US" sz="3600" u="sng" dirty="0"/>
          </a:p>
        </p:txBody>
      </p:sp>
      <p:sp>
        <p:nvSpPr>
          <p:cNvPr id="7" name="Content Placeholder 6"/>
          <p:cNvSpPr>
            <a:spLocks noGrp="1"/>
          </p:cNvSpPr>
          <p:nvPr>
            <p:ph sz="half" idx="1"/>
          </p:nvPr>
        </p:nvSpPr>
        <p:spPr>
          <a:xfrm>
            <a:off x="457200" y="1219200"/>
            <a:ext cx="4038600" cy="4906963"/>
          </a:xfrm>
        </p:spPr>
        <p:txBody>
          <a:bodyPr>
            <a:normAutofit fontScale="70000" lnSpcReduction="20000"/>
          </a:bodyPr>
          <a:lstStyle/>
          <a:p>
            <a:r>
              <a:rPr lang="en-US" dirty="0"/>
              <a:t>There are three parties to a life insurance policy: The </a:t>
            </a:r>
            <a:r>
              <a:rPr lang="en-US" b="1" dirty="0"/>
              <a:t>Insured</a:t>
            </a:r>
            <a:r>
              <a:rPr lang="en-US" dirty="0"/>
              <a:t> is the measuring life for the policy paying out upon death, the </a:t>
            </a:r>
            <a:r>
              <a:rPr lang="en-US" b="1" dirty="0"/>
              <a:t>Owner</a:t>
            </a:r>
            <a:r>
              <a:rPr lang="en-US" dirty="0"/>
              <a:t> can trade the policy and name or change the beneficiary of the policy, and the </a:t>
            </a:r>
            <a:r>
              <a:rPr lang="en-US" b="1" dirty="0"/>
              <a:t>Beneficiary</a:t>
            </a:r>
            <a:r>
              <a:rPr lang="en-US" dirty="0"/>
              <a:t> receives policy proceeds upon the insured’s death. Each has a different power and purpose relating to tax matters.</a:t>
            </a:r>
          </a:p>
          <a:p>
            <a:pPr algn="just"/>
            <a:endParaRPr lang="en-US" dirty="0" smtClean="0"/>
          </a:p>
          <a:p>
            <a:r>
              <a:rPr lang="en-US" dirty="0"/>
              <a:t>Remember that while life insurance typically passing free from income tax, it typically does NOT transfer estate tax free.</a:t>
            </a:r>
          </a:p>
          <a:p>
            <a:endParaRPr lang="en-US" dirty="0"/>
          </a:p>
        </p:txBody>
      </p:sp>
      <p:pic>
        <p:nvPicPr>
          <p:cNvPr id="5123"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19601" y="2135141"/>
            <a:ext cx="4419600" cy="2633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34719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smtClean="0"/>
              <a:t>Irrevocable Life Insurance Trusts</a:t>
            </a:r>
            <a:endParaRPr lang="en-US" sz="3600" u="sn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1452705"/>
              </p:ext>
            </p:extLst>
          </p:nvPr>
        </p:nvGraphicFramePr>
        <p:xfrm>
          <a:off x="3886200" y="273051"/>
          <a:ext cx="4800600" cy="5441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sz="half" idx="2"/>
          </p:nvPr>
        </p:nvSpPr>
        <p:spPr>
          <a:xfrm>
            <a:off x="457200" y="1435100"/>
            <a:ext cx="3352800" cy="5270500"/>
          </a:xfrm>
        </p:spPr>
        <p:txBody>
          <a:bodyPr>
            <a:normAutofit lnSpcReduction="10000"/>
          </a:bodyPr>
          <a:lstStyle/>
          <a:p>
            <a:r>
              <a:rPr lang="en-US" dirty="0" smtClean="0"/>
              <a:t>Life </a:t>
            </a:r>
            <a:r>
              <a:rPr lang="en-US" dirty="0"/>
              <a:t>insurance is more often than not included in the insured’s gross estate for estate tax purposes if that insured is the owner of the policy. </a:t>
            </a:r>
            <a:endParaRPr lang="en-US" dirty="0" smtClean="0"/>
          </a:p>
          <a:p>
            <a:endParaRPr lang="en-US" dirty="0" smtClean="0"/>
          </a:p>
          <a:p>
            <a:r>
              <a:rPr lang="en-US" dirty="0"/>
              <a:t>The most frequent way to avoid estate taxation on life insurance proceeds is to not have the insured own the policy either personally or through a revocable trust. An </a:t>
            </a:r>
            <a:r>
              <a:rPr lang="en-US" b="1" dirty="0"/>
              <a:t>Irrevocable Life Insurance Trust [“ILIT”]</a:t>
            </a:r>
            <a:r>
              <a:rPr lang="en-US" dirty="0"/>
              <a:t> names an irrevocable trust as both the owner and the beneficiary of a life insurance policy and almost always does not name the insured as the trustee. ILITs are one of the preferred methods of transferring wealth free of estate taxes, since </a:t>
            </a:r>
            <a:r>
              <a:rPr lang="en-US" dirty="0" smtClean="0"/>
              <a:t>they: </a:t>
            </a:r>
          </a:p>
          <a:p>
            <a:pPr marL="285750" indent="-285750">
              <a:buFont typeface="Arial" pitchFamily="34" charset="0"/>
              <a:buChar char="•"/>
            </a:pPr>
            <a:r>
              <a:rPr lang="en-US" dirty="0" smtClean="0"/>
              <a:t>(</a:t>
            </a:r>
            <a:r>
              <a:rPr lang="en-US" dirty="0"/>
              <a:t>1) avoid income taxes for the beneficiary, </a:t>
            </a:r>
            <a:endParaRPr lang="en-US" dirty="0" smtClean="0"/>
          </a:p>
          <a:p>
            <a:pPr marL="285750" indent="-285750">
              <a:buFont typeface="Arial" pitchFamily="34" charset="0"/>
              <a:buChar char="•"/>
            </a:pPr>
            <a:r>
              <a:rPr lang="en-US" dirty="0" smtClean="0"/>
              <a:t>(</a:t>
            </a:r>
            <a:r>
              <a:rPr lang="en-US" dirty="0"/>
              <a:t>2) are not included in the gross estate of the insured, thereby avoiding estate taxes, and </a:t>
            </a:r>
            <a:endParaRPr lang="en-US" dirty="0" smtClean="0"/>
          </a:p>
          <a:p>
            <a:pPr marL="285750" indent="-285750">
              <a:buFont typeface="Arial" pitchFamily="34" charset="0"/>
              <a:buChar char="•"/>
            </a:pPr>
            <a:r>
              <a:rPr lang="en-US" dirty="0" smtClean="0"/>
              <a:t>(</a:t>
            </a:r>
            <a:r>
              <a:rPr lang="en-US" dirty="0"/>
              <a:t>3) the Settlor of the trust can dictate the terms of the trust, provided those terms comport with IRS rules.</a:t>
            </a:r>
          </a:p>
          <a:p>
            <a:endParaRPr lang="en-US" dirty="0"/>
          </a:p>
        </p:txBody>
      </p:sp>
    </p:spTree>
    <p:extLst>
      <p:ext uri="{BB962C8B-B14F-4D97-AF65-F5344CB8AC3E}">
        <p14:creationId xmlns:p14="http://schemas.microsoft.com/office/powerpoint/2010/main" val="1493095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96908461"/>
              </p:ext>
            </p:extLst>
          </p:nvPr>
        </p:nvGraphicFramePr>
        <p:xfrm>
          <a:off x="457200" y="1524000"/>
          <a:ext cx="8229600" cy="4724400"/>
        </p:xfrm>
        <a:graphic>
          <a:graphicData uri="http://schemas.openxmlformats.org/drawingml/2006/table">
            <a:tbl>
              <a:tblPr firstRow="1" bandRow="1">
                <a:tableStyleId>{5C22544A-7EE6-4342-B048-85BDC9FD1C3A}</a:tableStyleId>
              </a:tblPr>
              <a:tblGrid>
                <a:gridCol w="4114800"/>
                <a:gridCol w="4114800"/>
              </a:tblGrid>
              <a:tr h="918633">
                <a:tc gridSpan="2">
                  <a:txBody>
                    <a:bodyPr/>
                    <a:lstStyle/>
                    <a:p>
                      <a:r>
                        <a:rPr lang="en-US" dirty="0" smtClean="0"/>
                        <a:t>The type of Medicaid benefit you</a:t>
                      </a:r>
                      <a:r>
                        <a:rPr lang="en-US" baseline="0" dirty="0" smtClean="0"/>
                        <a:t> receive determines “look back” periods (I.e. the penalty for transferring assets)</a:t>
                      </a:r>
                      <a:endParaRPr lang="en-US" dirty="0"/>
                    </a:p>
                  </a:txBody>
                  <a:tcPr/>
                </a:tc>
                <a:tc hMerge="1">
                  <a:txBody>
                    <a:bodyPr/>
                    <a:lstStyle/>
                    <a:p>
                      <a:endParaRPr lang="en-US"/>
                    </a:p>
                  </a:txBody>
                  <a:tcPr/>
                </a:tc>
              </a:tr>
              <a:tr h="3805767">
                <a:tc>
                  <a:txBody>
                    <a:bodyPr/>
                    <a:lstStyle/>
                    <a:p>
                      <a:pPr algn="ctr"/>
                      <a:r>
                        <a:rPr lang="en-US" sz="2400" b="1" u="sng" cap="small" dirty="0" smtClean="0">
                          <a:solidFill>
                            <a:schemeClr val="tx1"/>
                          </a:solidFill>
                        </a:rPr>
                        <a:t>Community</a:t>
                      </a:r>
                      <a:r>
                        <a:rPr lang="en-US" sz="2400" b="1" u="sng" cap="small" baseline="0" dirty="0" smtClean="0">
                          <a:solidFill>
                            <a:schemeClr val="tx1"/>
                          </a:solidFill>
                        </a:rPr>
                        <a:t> </a:t>
                      </a:r>
                      <a:r>
                        <a:rPr lang="en-US" sz="2400" b="1" u="sng" cap="small" dirty="0" smtClean="0">
                          <a:solidFill>
                            <a:schemeClr val="tx1"/>
                          </a:solidFill>
                        </a:rPr>
                        <a:t>Care</a:t>
                      </a:r>
                      <a:endParaRPr lang="en-US" sz="2400" u="sng" cap="small" dirty="0" smtClean="0">
                        <a:solidFill>
                          <a:schemeClr val="tx1"/>
                        </a:solidFill>
                      </a:endParaRPr>
                    </a:p>
                    <a:p>
                      <a:pPr lvl="0" algn="ctr"/>
                      <a:r>
                        <a:rPr lang="en-US" b="1" cap="small" dirty="0" smtClean="0">
                          <a:solidFill>
                            <a:schemeClr val="tx1"/>
                          </a:solidFill>
                        </a:rPr>
                        <a:t>Personal care, physical therapy, home health care and home health aid services;</a:t>
                      </a:r>
                      <a:r>
                        <a:rPr lang="en-US" b="1" cap="small" baseline="0" dirty="0" smtClean="0">
                          <a:solidFill>
                            <a:schemeClr val="tx1"/>
                          </a:solidFill>
                        </a:rPr>
                        <a:t> c</a:t>
                      </a:r>
                      <a:r>
                        <a:rPr lang="en-US" sz="1800" b="1" kern="1200" cap="small" dirty="0" smtClean="0">
                          <a:solidFill>
                            <a:schemeClr val="tx1"/>
                          </a:solidFill>
                          <a:latin typeface="+mn-lt"/>
                          <a:ea typeface="+mn-ea"/>
                          <a:cs typeface="+mn-cs"/>
                        </a:rPr>
                        <a:t>linical or out-patient basis; includes physicians, dentists, pharmaceutical, nursery</a:t>
                      </a:r>
                    </a:p>
                    <a:p>
                      <a:pPr lvl="0"/>
                      <a:endParaRPr lang="en-US" sz="1800" b="1" kern="1200" dirty="0" smtClean="0">
                        <a:solidFill>
                          <a:schemeClr val="tx1"/>
                        </a:solidFill>
                        <a:latin typeface="+mn-lt"/>
                        <a:ea typeface="+mn-ea"/>
                        <a:cs typeface="+mn-cs"/>
                      </a:endParaRPr>
                    </a:p>
                    <a:p>
                      <a:endParaRPr lang="en-US" dirty="0">
                        <a:solidFill>
                          <a:schemeClr val="tx1"/>
                        </a:solidFill>
                      </a:endParaRPr>
                    </a:p>
                  </a:txBody>
                  <a:tcPr/>
                </a:tc>
                <a:tc>
                  <a:txBody>
                    <a:bodyPr/>
                    <a:lstStyle/>
                    <a:p>
                      <a:pPr algn="ctr"/>
                      <a:r>
                        <a:rPr lang="en-US" sz="2400" b="1" u="sng" kern="1200" cap="small" baseline="0" dirty="0" smtClean="0">
                          <a:solidFill>
                            <a:schemeClr val="tx1"/>
                          </a:solidFill>
                          <a:latin typeface="+mn-lt"/>
                          <a:ea typeface="+mn-ea"/>
                          <a:cs typeface="+mn-cs"/>
                        </a:rPr>
                        <a:t>Institutional</a:t>
                      </a:r>
                    </a:p>
                    <a:p>
                      <a:pPr lvl="0" algn="ctr"/>
                      <a:r>
                        <a:rPr lang="en-US" sz="1800" b="1" kern="1200" cap="small" baseline="0" dirty="0" smtClean="0">
                          <a:solidFill>
                            <a:schemeClr val="tx1"/>
                          </a:solidFill>
                          <a:latin typeface="+mn-lt"/>
                          <a:ea typeface="+mn-ea"/>
                          <a:cs typeface="+mn-cs"/>
                        </a:rPr>
                        <a:t>Hospitals, Medical Facilities, </a:t>
                      </a:r>
                    </a:p>
                    <a:p>
                      <a:pPr lvl="0" algn="ctr"/>
                      <a:r>
                        <a:rPr lang="en-US" sz="1800" b="1" kern="1200" cap="small" baseline="0" dirty="0" smtClean="0">
                          <a:solidFill>
                            <a:schemeClr val="tx1"/>
                          </a:solidFill>
                          <a:latin typeface="+mn-lt"/>
                          <a:ea typeface="+mn-ea"/>
                          <a:cs typeface="+mn-cs"/>
                        </a:rPr>
                        <a:t>Nursing Homes </a:t>
                      </a:r>
                    </a:p>
                    <a:p>
                      <a:pPr lvl="0"/>
                      <a:endParaRPr lang="en-US" sz="1800" b="1" kern="1200" dirty="0" smtClean="0">
                        <a:solidFill>
                          <a:schemeClr val="tx1"/>
                        </a:solidFill>
                        <a:latin typeface="+mn-lt"/>
                        <a:ea typeface="+mn-ea"/>
                        <a:cs typeface="+mn-cs"/>
                      </a:endParaRPr>
                    </a:p>
                    <a:p>
                      <a:endParaRPr lang="en-US" dirty="0">
                        <a:solidFill>
                          <a:schemeClr val="tx1"/>
                        </a:solidFill>
                      </a:endParaRPr>
                    </a:p>
                  </a:txBody>
                  <a:tcPr/>
                </a:tc>
              </a:tr>
            </a:tbl>
          </a:graphicData>
        </a:graphic>
      </p:graphicFrame>
      <p:sp>
        <p:nvSpPr>
          <p:cNvPr id="2" name="Title 1"/>
          <p:cNvSpPr>
            <a:spLocks noGrp="1"/>
          </p:cNvSpPr>
          <p:nvPr>
            <p:ph type="title"/>
          </p:nvPr>
        </p:nvSpPr>
        <p:spPr/>
        <p:txBody>
          <a:bodyPr>
            <a:normAutofit fontScale="90000"/>
          </a:bodyPr>
          <a:lstStyle/>
          <a:p>
            <a:pPr algn="ctr"/>
            <a:r>
              <a:rPr lang="en-US" b="1" u="sng" dirty="0" smtClean="0"/>
              <a:t>MEDICAID TRUST INTRO:</a:t>
            </a:r>
            <a:br>
              <a:rPr lang="en-US" b="1" u="sng" dirty="0" smtClean="0"/>
            </a:br>
            <a:r>
              <a:rPr lang="en-US" b="1" u="sng" dirty="0" smtClean="0"/>
              <a:t>Types of Medicaid</a:t>
            </a:r>
            <a:endParaRPr lang="en-US" b="1" u="sng" dirty="0"/>
          </a:p>
        </p:txBody>
      </p:sp>
      <p:pic>
        <p:nvPicPr>
          <p:cNvPr id="5" name="Picture 2" descr="C:\Program Files\Microsoft Office\MEDIA\CAGCAT10\j0185604.wmf"/>
          <p:cNvPicPr>
            <a:picLocks noChangeAspect="1" noChangeArrowheads="1"/>
          </p:cNvPicPr>
          <p:nvPr/>
        </p:nvPicPr>
        <p:blipFill>
          <a:blip r:embed="rId2" cstate="print"/>
          <a:srcRect/>
          <a:stretch>
            <a:fillRect/>
          </a:stretch>
        </p:blipFill>
        <p:spPr bwMode="auto">
          <a:xfrm>
            <a:off x="1828800" y="4343400"/>
            <a:ext cx="1217993" cy="1219200"/>
          </a:xfrm>
          <a:prstGeom prst="rect">
            <a:avLst/>
          </a:prstGeom>
          <a:noFill/>
        </p:spPr>
      </p:pic>
      <p:pic>
        <p:nvPicPr>
          <p:cNvPr id="6" name="Picture 3" descr="C:\Program Files\Microsoft Office\MEDIA\CAGCAT10\j0235319.wmf"/>
          <p:cNvPicPr>
            <a:picLocks noChangeAspect="1" noChangeArrowheads="1"/>
          </p:cNvPicPr>
          <p:nvPr/>
        </p:nvPicPr>
        <p:blipFill>
          <a:blip r:embed="rId3" cstate="print"/>
          <a:srcRect/>
          <a:stretch>
            <a:fillRect/>
          </a:stretch>
        </p:blipFill>
        <p:spPr bwMode="auto">
          <a:xfrm>
            <a:off x="5791200" y="4114800"/>
            <a:ext cx="1418016" cy="1447800"/>
          </a:xfrm>
          <a:prstGeom prst="rect">
            <a:avLst/>
          </a:prstGeom>
          <a:noFill/>
        </p:spPr>
      </p:pic>
    </p:spTree>
    <p:extLst>
      <p:ext uri="{BB962C8B-B14F-4D97-AF65-F5344CB8AC3E}">
        <p14:creationId xmlns:p14="http://schemas.microsoft.com/office/powerpoint/2010/main" val="589464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60254641"/>
              </p:ext>
            </p:extLst>
          </p:nvPr>
        </p:nvGraphicFramePr>
        <p:xfrm>
          <a:off x="304800" y="838199"/>
          <a:ext cx="8534400" cy="5664199"/>
        </p:xfrm>
        <a:graphic>
          <a:graphicData uri="http://schemas.openxmlformats.org/drawingml/2006/table">
            <a:tbl>
              <a:tblPr firstRow="1" bandRow="1">
                <a:tableStyleId>{5C22544A-7EE6-4342-B048-85BDC9FD1C3A}</a:tableStyleId>
              </a:tblPr>
              <a:tblGrid>
                <a:gridCol w="5136444"/>
                <a:gridCol w="3397956"/>
              </a:tblGrid>
              <a:tr h="127820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Eligibility is based on people who are “Medically Needy,” “Categorically Needy” and “Legal US Residents”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Medicaid is “Means Tested,” meaning the recipient must have limited financial means</a:t>
                      </a:r>
                    </a:p>
                  </a:txBody>
                  <a:tcPr/>
                </a:tc>
                <a:tc hMerge="1">
                  <a:txBody>
                    <a:bodyPr/>
                    <a:lstStyle/>
                    <a:p>
                      <a:endParaRPr lang="en-US"/>
                    </a:p>
                  </a:txBody>
                  <a:tcPr/>
                </a:tc>
              </a:tr>
              <a:tr h="4385995">
                <a:tc>
                  <a:txBody>
                    <a:bodyPr/>
                    <a:lstStyle/>
                    <a:p>
                      <a:pPr algn="ctr"/>
                      <a:r>
                        <a:rPr lang="en-US" sz="2400" b="1" u="sng" cap="none" baseline="0" dirty="0" smtClean="0">
                          <a:solidFill>
                            <a:schemeClr val="tx1"/>
                          </a:solidFill>
                        </a:rPr>
                        <a:t>ASSETS</a:t>
                      </a:r>
                      <a:endParaRPr lang="en-US" sz="2400" u="sng" cap="none" baseline="0" dirty="0" smtClean="0">
                        <a:solidFill>
                          <a:schemeClr val="tx1"/>
                        </a:solidFill>
                      </a:endParaRPr>
                    </a:p>
                    <a:p>
                      <a:pPr lvl="0"/>
                      <a:endParaRPr lang="en-US" b="1" dirty="0" smtClean="0">
                        <a:solidFill>
                          <a:schemeClr val="tx1"/>
                        </a:solidFill>
                      </a:endParaRPr>
                    </a:p>
                    <a:p>
                      <a:pPr lvl="0"/>
                      <a:r>
                        <a:rPr lang="en-US" b="1" dirty="0" smtClean="0">
                          <a:solidFill>
                            <a:schemeClr val="tx1"/>
                          </a:solidFill>
                        </a:rPr>
                        <a:t>$13,800</a:t>
                      </a:r>
                      <a:r>
                        <a:rPr lang="en-US" b="1" baseline="0" dirty="0" smtClean="0">
                          <a:solidFill>
                            <a:schemeClr val="tx1"/>
                          </a:solidFill>
                        </a:rPr>
                        <a:t> </a:t>
                      </a:r>
                      <a:r>
                        <a:rPr lang="en-US" b="0" baseline="0" dirty="0" smtClean="0">
                          <a:solidFill>
                            <a:schemeClr val="tx1"/>
                          </a:solidFill>
                        </a:rPr>
                        <a:t>in the recipient’s name</a:t>
                      </a:r>
                    </a:p>
                    <a:p>
                      <a:pPr lvl="0"/>
                      <a:endParaRPr lang="en-US" b="0" baseline="0" dirty="0" smtClean="0">
                        <a:solidFill>
                          <a:schemeClr val="tx1"/>
                        </a:solidFill>
                      </a:endParaRPr>
                    </a:p>
                    <a:p>
                      <a:pPr lvl="0"/>
                      <a:endParaRPr lang="en-US" sz="900" baseline="0" dirty="0" smtClean="0">
                        <a:solidFill>
                          <a:schemeClr val="tx1"/>
                        </a:solidFill>
                      </a:endParaRPr>
                    </a:p>
                    <a:p>
                      <a:pPr lvl="0"/>
                      <a:r>
                        <a:rPr lang="en-US" sz="1600" u="sng" baseline="0" dirty="0" smtClean="0">
                          <a:solidFill>
                            <a:schemeClr val="tx1"/>
                          </a:solidFill>
                        </a:rPr>
                        <a:t>EXCEPTIONS:</a:t>
                      </a:r>
                    </a:p>
                    <a:p>
                      <a:pPr lvl="0">
                        <a:buFont typeface="Arial" pitchFamily="34" charset="0"/>
                        <a:buChar char="•"/>
                      </a:pPr>
                      <a:r>
                        <a:rPr lang="en-US" sz="1600" baseline="0" dirty="0" smtClean="0">
                          <a:solidFill>
                            <a:schemeClr val="tx1"/>
                          </a:solidFill>
                        </a:rPr>
                        <a:t>“Burial Allowance” of $1,500</a:t>
                      </a:r>
                    </a:p>
                    <a:p>
                      <a:pPr lvl="0">
                        <a:buFont typeface="Arial" pitchFamily="34" charset="0"/>
                        <a:buChar char="•"/>
                      </a:pPr>
                      <a:r>
                        <a:rPr lang="en-US" sz="1600" baseline="0" dirty="0" smtClean="0">
                          <a:solidFill>
                            <a:schemeClr val="tx1"/>
                          </a:solidFill>
                        </a:rPr>
                        <a:t>Life Insurance: $1,500 cash value</a:t>
                      </a:r>
                    </a:p>
                    <a:p>
                      <a:pPr lvl="0">
                        <a:buFont typeface="Arial" pitchFamily="34" charset="0"/>
                        <a:buChar char="•"/>
                      </a:pPr>
                      <a:r>
                        <a:rPr lang="en-US" sz="1600" baseline="0" dirty="0" smtClean="0">
                          <a:solidFill>
                            <a:schemeClr val="tx1"/>
                          </a:solidFill>
                        </a:rPr>
                        <a:t>Personal Property (unlimited)</a:t>
                      </a:r>
                    </a:p>
                    <a:p>
                      <a:pPr lvl="0">
                        <a:buFont typeface="Arial" pitchFamily="34" charset="0"/>
                        <a:buChar char="•"/>
                      </a:pPr>
                      <a:r>
                        <a:rPr lang="en-US" sz="1600" b="1" baseline="0" dirty="0" smtClean="0">
                          <a:solidFill>
                            <a:schemeClr val="tx1"/>
                          </a:solidFill>
                        </a:rPr>
                        <a:t>Your House </a:t>
                      </a:r>
                      <a:r>
                        <a:rPr lang="en-US" sz="1600" baseline="0" dirty="0" smtClean="0">
                          <a:solidFill>
                            <a:schemeClr val="tx1"/>
                          </a:solidFill>
                        </a:rPr>
                        <a:t>(ONLY for Home &amp; Community Care)</a:t>
                      </a:r>
                    </a:p>
                    <a:p>
                      <a:pPr lvl="0">
                        <a:buFont typeface="Arial" pitchFamily="34" charset="0"/>
                        <a:buChar char="•"/>
                      </a:pPr>
                      <a:r>
                        <a:rPr lang="en-US" sz="1600" b="1" baseline="0" dirty="0" smtClean="0">
                          <a:solidFill>
                            <a:schemeClr val="tx1"/>
                          </a:solidFill>
                        </a:rPr>
                        <a:t>Supplemental Needs Trusts</a:t>
                      </a:r>
                    </a:p>
                    <a:p>
                      <a:pPr lvl="0">
                        <a:buFont typeface="Arial" pitchFamily="34" charset="0"/>
                        <a:buChar char="•"/>
                      </a:pPr>
                      <a:r>
                        <a:rPr lang="en-US" sz="1600" b="1" baseline="0" dirty="0" smtClean="0">
                          <a:solidFill>
                            <a:schemeClr val="tx1"/>
                          </a:solidFill>
                        </a:rPr>
                        <a:t>Income Only Trusts</a:t>
                      </a:r>
                    </a:p>
                    <a:p>
                      <a:pPr lvl="0">
                        <a:buFont typeface="Arial" pitchFamily="34" charset="0"/>
                        <a:buNone/>
                      </a:pPr>
                      <a:endParaRPr lang="en-US" sz="800" b="1" baseline="0" dirty="0" smtClean="0">
                        <a:solidFill>
                          <a:schemeClr val="tx1"/>
                        </a:solidFill>
                      </a:endParaRPr>
                    </a:p>
                    <a:p>
                      <a:pPr lvl="0">
                        <a:buFont typeface="Arial" pitchFamily="34" charset="0"/>
                        <a:buNone/>
                      </a:pPr>
                      <a:endParaRPr lang="en-US" sz="800" b="1" baseline="0" dirty="0" smtClean="0">
                        <a:solidFill>
                          <a:schemeClr val="tx1"/>
                        </a:solidFill>
                      </a:endParaRPr>
                    </a:p>
                    <a:p>
                      <a:pPr lvl="0">
                        <a:buFont typeface="Arial" pitchFamily="34" charset="0"/>
                        <a:buChar char="•"/>
                      </a:pPr>
                      <a:r>
                        <a:rPr lang="en-US" sz="1600" b="1" u="sng" baseline="0" dirty="0" smtClean="0">
                          <a:solidFill>
                            <a:schemeClr val="tx1"/>
                          </a:solidFill>
                        </a:rPr>
                        <a:t>Retirement Plans </a:t>
                      </a:r>
                      <a:r>
                        <a:rPr lang="en-US" sz="1600" baseline="0" dirty="0" smtClean="0">
                          <a:solidFill>
                            <a:schemeClr val="tx1"/>
                          </a:solidFill>
                        </a:rPr>
                        <a:t>(IRAs) are exempted from assets if they are in “payout status” (Required Minimum Distributions or Separate and Equal Periodic Payments if recipient is under age 59 ½), in which case payments are included in Income</a:t>
                      </a:r>
                      <a:endParaRPr lang="en-US" sz="1600" dirty="0"/>
                    </a:p>
                  </a:txBody>
                  <a:tcPr/>
                </a:tc>
                <a:tc>
                  <a:txBody>
                    <a:bodyPr/>
                    <a:lstStyle/>
                    <a:p>
                      <a:pPr algn="ctr"/>
                      <a:r>
                        <a:rPr lang="en-US" sz="2400" b="1" u="sng" dirty="0" smtClean="0">
                          <a:solidFill>
                            <a:schemeClr val="tx1"/>
                          </a:solidFill>
                        </a:rPr>
                        <a:t>MONTHLY</a:t>
                      </a:r>
                      <a:r>
                        <a:rPr lang="en-US" sz="2400" b="1" u="sng" baseline="0" dirty="0" smtClean="0">
                          <a:solidFill>
                            <a:schemeClr val="tx1"/>
                          </a:solidFill>
                        </a:rPr>
                        <a:t> INCOME</a:t>
                      </a:r>
                      <a:endParaRPr lang="en-US" sz="2400" u="sng" dirty="0" smtClean="0">
                        <a:solidFill>
                          <a:schemeClr val="tx1"/>
                        </a:solidFill>
                      </a:endParaRPr>
                    </a:p>
                    <a:p>
                      <a:pPr lvl="0"/>
                      <a:endParaRPr lang="en-US" sz="1600" u="sng" dirty="0" smtClean="0">
                        <a:solidFill>
                          <a:schemeClr val="tx1"/>
                        </a:solidFill>
                      </a:endParaRPr>
                    </a:p>
                    <a:p>
                      <a:pPr lvl="0" algn="ctr"/>
                      <a:r>
                        <a:rPr lang="en-US" sz="1600" dirty="0" smtClean="0">
                          <a:solidFill>
                            <a:schemeClr val="tx1"/>
                          </a:solidFill>
                        </a:rPr>
                        <a:t>HOME CARE: </a:t>
                      </a:r>
                      <a:r>
                        <a:rPr lang="en-US" sz="1600" b="1" dirty="0" smtClean="0">
                          <a:solidFill>
                            <a:schemeClr val="tx1"/>
                          </a:solidFill>
                        </a:rPr>
                        <a:t>$767 per month</a:t>
                      </a:r>
                    </a:p>
                    <a:p>
                      <a:pPr lvl="0" algn="ctr">
                        <a:buFont typeface="Arial" pitchFamily="34" charset="0"/>
                        <a:buChar char="•"/>
                      </a:pPr>
                      <a:r>
                        <a:rPr lang="en-US" sz="1600" i="1" dirty="0" smtClean="0">
                          <a:solidFill>
                            <a:schemeClr val="tx1"/>
                          </a:solidFill>
                        </a:rPr>
                        <a:t>Any</a:t>
                      </a:r>
                      <a:r>
                        <a:rPr lang="en-US" sz="1600" i="1" baseline="0" dirty="0" smtClean="0">
                          <a:solidFill>
                            <a:schemeClr val="tx1"/>
                          </a:solidFill>
                        </a:rPr>
                        <a:t> excess income must go to the recipient’s </a:t>
                      </a:r>
                      <a:r>
                        <a:rPr lang="en-US" sz="1600" b="1" i="1" baseline="0" dirty="0" smtClean="0">
                          <a:solidFill>
                            <a:schemeClr val="tx1"/>
                          </a:solidFill>
                        </a:rPr>
                        <a:t>“SPEND DOWN”</a:t>
                      </a:r>
                      <a:endParaRPr lang="en-US" sz="1600" b="1" i="1" dirty="0" smtClean="0">
                        <a:solidFill>
                          <a:schemeClr val="tx1"/>
                        </a:solidFill>
                      </a:endParaRPr>
                    </a:p>
                    <a:p>
                      <a:pPr lvl="0"/>
                      <a:endParaRPr lang="en-US" sz="1600" dirty="0" smtClean="0">
                        <a:solidFill>
                          <a:schemeClr val="tx1"/>
                        </a:solidFill>
                      </a:endParaRPr>
                    </a:p>
                    <a:p>
                      <a:pPr lvl="0" algn="ctr"/>
                      <a:r>
                        <a:rPr lang="en-US" sz="1600" dirty="0" smtClean="0">
                          <a:solidFill>
                            <a:schemeClr val="tx1"/>
                          </a:solidFill>
                        </a:rPr>
                        <a:t>INSTITUTIONAL (at a Nursing</a:t>
                      </a:r>
                      <a:r>
                        <a:rPr lang="en-US" sz="1600" baseline="0" dirty="0" smtClean="0">
                          <a:solidFill>
                            <a:schemeClr val="tx1"/>
                          </a:solidFill>
                        </a:rPr>
                        <a:t> Home)</a:t>
                      </a:r>
                      <a:r>
                        <a:rPr lang="en-US" sz="1600" dirty="0" smtClean="0">
                          <a:solidFill>
                            <a:schemeClr val="tx1"/>
                          </a:solidFill>
                        </a:rPr>
                        <a:t>: </a:t>
                      </a:r>
                      <a:r>
                        <a:rPr lang="en-US" sz="1600" b="1" i="1" dirty="0" smtClean="0">
                          <a:solidFill>
                            <a:schemeClr val="tx1"/>
                          </a:solidFill>
                        </a:rPr>
                        <a:t>ALL</a:t>
                      </a:r>
                      <a:r>
                        <a:rPr lang="en-US" sz="1600" i="1" dirty="0" smtClean="0">
                          <a:solidFill>
                            <a:schemeClr val="tx1"/>
                          </a:solidFill>
                        </a:rPr>
                        <a:t> of the recipient’s monthly income in excess of $50 must be paid to the NH to offset Medicaid payments</a:t>
                      </a:r>
                      <a:r>
                        <a:rPr lang="en-US" sz="1600" i="1" baseline="0" dirty="0" smtClean="0">
                          <a:solidFill>
                            <a:schemeClr val="tx1"/>
                          </a:solidFill>
                        </a:rPr>
                        <a:t> </a:t>
                      </a:r>
                      <a:endParaRPr lang="en-US" sz="1600" i="1" dirty="0"/>
                    </a:p>
                  </a:txBody>
                  <a:tcPr/>
                </a:tc>
              </a:tr>
            </a:tbl>
          </a:graphicData>
        </a:graphic>
      </p:graphicFrame>
      <p:sp>
        <p:nvSpPr>
          <p:cNvPr id="2" name="Title 1"/>
          <p:cNvSpPr>
            <a:spLocks noGrp="1"/>
          </p:cNvSpPr>
          <p:nvPr>
            <p:ph type="title"/>
          </p:nvPr>
        </p:nvSpPr>
        <p:spPr>
          <a:xfrm>
            <a:off x="457200" y="274638"/>
            <a:ext cx="8229600" cy="563562"/>
          </a:xfrm>
        </p:spPr>
        <p:txBody>
          <a:bodyPr>
            <a:normAutofit/>
          </a:bodyPr>
          <a:lstStyle/>
          <a:p>
            <a:pPr algn="ctr"/>
            <a:r>
              <a:rPr lang="en-US" sz="2800" b="1" u="sng" dirty="0" smtClean="0"/>
              <a:t>MEDICAID: Financial Eligibility Requirements</a:t>
            </a:r>
            <a:endParaRPr lang="en-US" sz="2800" b="1" u="sng" dirty="0"/>
          </a:p>
        </p:txBody>
      </p:sp>
      <p:pic>
        <p:nvPicPr>
          <p:cNvPr id="5" name="Picture 6" descr="C:\Users\Dan Esq. CFP\AppData\Local\Microsoft\Windows\Temporary Internet Files\Content.IE5\NNGPGTR9\MP900316868[1].jpg"/>
          <p:cNvPicPr>
            <a:picLocks noChangeAspect="1" noChangeArrowheads="1"/>
          </p:cNvPicPr>
          <p:nvPr/>
        </p:nvPicPr>
        <p:blipFill>
          <a:blip r:embed="rId2" cstate="print"/>
          <a:srcRect/>
          <a:stretch>
            <a:fillRect/>
          </a:stretch>
        </p:blipFill>
        <p:spPr bwMode="auto">
          <a:xfrm>
            <a:off x="6553200" y="5181600"/>
            <a:ext cx="1600200" cy="1064133"/>
          </a:xfrm>
          <a:prstGeom prst="rect">
            <a:avLst/>
          </a:prstGeom>
          <a:noFill/>
        </p:spPr>
      </p:pic>
      <p:pic>
        <p:nvPicPr>
          <p:cNvPr id="6" name="Picture 7" descr="C:\Users\Dan Esq. CFP\AppData\Local\Microsoft\Windows\Temporary Internet Files\Content.IE5\NNGPGTR9\MC900196574[1].wmf"/>
          <p:cNvPicPr>
            <a:picLocks noChangeAspect="1" noChangeArrowheads="1"/>
          </p:cNvPicPr>
          <p:nvPr/>
        </p:nvPicPr>
        <p:blipFill>
          <a:blip r:embed="rId3" cstate="print"/>
          <a:srcRect/>
          <a:stretch>
            <a:fillRect/>
          </a:stretch>
        </p:blipFill>
        <p:spPr bwMode="auto">
          <a:xfrm>
            <a:off x="3657600" y="2819400"/>
            <a:ext cx="1710920" cy="1524000"/>
          </a:xfrm>
          <a:prstGeom prst="rect">
            <a:avLst/>
          </a:prstGeom>
          <a:noFill/>
        </p:spPr>
      </p:pic>
    </p:spTree>
    <p:extLst>
      <p:ext uri="{BB962C8B-B14F-4D97-AF65-F5344CB8AC3E}">
        <p14:creationId xmlns:p14="http://schemas.microsoft.com/office/powerpoint/2010/main" val="32622259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69278279"/>
              </p:ext>
            </p:extLst>
          </p:nvPr>
        </p:nvGraphicFramePr>
        <p:xfrm>
          <a:off x="228600" y="762000"/>
          <a:ext cx="8686800" cy="5527322"/>
        </p:xfrm>
        <a:graphic>
          <a:graphicData uri="http://schemas.openxmlformats.org/drawingml/2006/table">
            <a:tbl>
              <a:tblPr firstRow="1" bandRow="1">
                <a:tableStyleId>{5C22544A-7EE6-4342-B048-85BDC9FD1C3A}</a:tableStyleId>
              </a:tblPr>
              <a:tblGrid>
                <a:gridCol w="3581400"/>
                <a:gridCol w="5105400"/>
              </a:tblGrid>
              <a:tr h="6858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Department</a:t>
                      </a:r>
                      <a:r>
                        <a:rPr lang="en-US" baseline="0" dirty="0" smtClean="0"/>
                        <a:t> of Social Services and Medicaid impose a “Look Back Period” for transferring assets outside of the proposed recipient’s name</a:t>
                      </a:r>
                      <a:endParaRPr lang="en-US" dirty="0" smtClean="0"/>
                    </a:p>
                  </a:txBody>
                  <a:tcPr/>
                </a:tc>
                <a:tc hMerge="1">
                  <a:txBody>
                    <a:bodyPr/>
                    <a:lstStyle/>
                    <a:p>
                      <a:endParaRPr lang="en-US"/>
                    </a:p>
                  </a:txBody>
                  <a:tcPr/>
                </a:tc>
              </a:tr>
              <a:tr h="4841522">
                <a:tc>
                  <a:txBody>
                    <a:bodyPr/>
                    <a:lstStyle/>
                    <a:p>
                      <a:pPr algn="ctr"/>
                      <a:r>
                        <a:rPr lang="en-US" sz="2000" b="1" u="sng" dirty="0" smtClean="0">
                          <a:solidFill>
                            <a:schemeClr val="tx1"/>
                          </a:solidFill>
                        </a:rPr>
                        <a:t>Home &amp; Community Care</a:t>
                      </a:r>
                      <a:endParaRPr lang="en-US" sz="2000" u="sng" dirty="0" smtClean="0">
                        <a:solidFill>
                          <a:schemeClr val="tx1"/>
                        </a:solidFill>
                      </a:endParaRPr>
                    </a:p>
                    <a:p>
                      <a:pPr lvl="0" algn="ctr"/>
                      <a:r>
                        <a:rPr lang="en-US" b="1" u="sng" dirty="0" smtClean="0">
                          <a:solidFill>
                            <a:schemeClr val="tx1"/>
                          </a:solidFill>
                        </a:rPr>
                        <a:t>1 MONTH Look Back</a:t>
                      </a:r>
                      <a:endParaRPr lang="en-US" b="0" baseline="0" dirty="0" smtClean="0">
                        <a:solidFill>
                          <a:schemeClr val="tx1"/>
                        </a:solidFill>
                      </a:endParaRPr>
                    </a:p>
                    <a:p>
                      <a:pPr lvl="0"/>
                      <a:endParaRPr lang="en-US" baseline="0" dirty="0" smtClean="0">
                        <a:solidFill>
                          <a:schemeClr val="tx1"/>
                        </a:solidFill>
                      </a:endParaRPr>
                    </a:p>
                    <a:p>
                      <a:pPr lvl="0"/>
                      <a:r>
                        <a:rPr lang="en-US" b="1" i="1" u="sng" baseline="0" dirty="0" smtClean="0">
                          <a:solidFill>
                            <a:schemeClr val="tx1"/>
                          </a:solidFill>
                        </a:rPr>
                        <a:t>One Strategy</a:t>
                      </a:r>
                      <a:r>
                        <a:rPr lang="en-US" b="1" i="1" u="none" baseline="0" dirty="0" smtClean="0">
                          <a:solidFill>
                            <a:schemeClr val="tx1"/>
                          </a:solidFill>
                        </a:rPr>
                        <a:t>:</a:t>
                      </a:r>
                    </a:p>
                    <a:p>
                      <a:pPr lvl="0"/>
                      <a:r>
                        <a:rPr lang="en-US" u="none" baseline="0" dirty="0" smtClean="0">
                          <a:solidFill>
                            <a:schemeClr val="tx1"/>
                          </a:solidFill>
                        </a:rPr>
                        <a:t>Transfer all financial assets (except $13,800) to a non-spouse, wait one month for bank statements to be updated, then apply for Home Care.</a:t>
                      </a:r>
                    </a:p>
                    <a:p>
                      <a:pPr lvl="0"/>
                      <a:endParaRPr lang="en-US" u="none" baseline="0" dirty="0" smtClean="0">
                        <a:solidFill>
                          <a:schemeClr val="tx1"/>
                        </a:solidFill>
                      </a:endParaRPr>
                    </a:p>
                    <a:p>
                      <a:pPr lvl="0"/>
                      <a:r>
                        <a:rPr lang="en-US" b="1" i="1" u="none" baseline="0" dirty="0" smtClean="0">
                          <a:solidFill>
                            <a:schemeClr val="tx1"/>
                          </a:solidFill>
                        </a:rPr>
                        <a:t>DOWNSIDE</a:t>
                      </a:r>
                      <a:r>
                        <a:rPr lang="en-US" u="none" baseline="0" dirty="0" smtClean="0">
                          <a:solidFill>
                            <a:schemeClr val="tx1"/>
                          </a:solidFill>
                        </a:rPr>
                        <a:t>: If the recipient needs Nursing Home care the 5 Year Look Back rule applies.</a:t>
                      </a:r>
                      <a:endParaRPr lang="en-US" u="none" dirty="0"/>
                    </a:p>
                  </a:txBody>
                  <a:tcPr/>
                </a:tc>
                <a:tc>
                  <a:txBody>
                    <a:bodyPr/>
                    <a:lstStyle/>
                    <a:p>
                      <a:pPr algn="ctr"/>
                      <a:r>
                        <a:rPr lang="en-US" sz="2000" b="1" u="sng" dirty="0" smtClean="0">
                          <a:solidFill>
                            <a:schemeClr val="tx1"/>
                          </a:solidFill>
                        </a:rPr>
                        <a:t>Nursing</a:t>
                      </a:r>
                      <a:r>
                        <a:rPr lang="en-US" sz="2000" b="1" u="sng" baseline="0" dirty="0" smtClean="0">
                          <a:solidFill>
                            <a:schemeClr val="tx1"/>
                          </a:solidFill>
                        </a:rPr>
                        <a:t> Home</a:t>
                      </a:r>
                      <a:endParaRPr lang="en-US" sz="2000" u="sng" dirty="0" smtClean="0">
                        <a:solidFill>
                          <a:schemeClr val="tx1"/>
                        </a:solidFill>
                      </a:endParaRPr>
                    </a:p>
                    <a:p>
                      <a:pPr lvl="0" algn="l"/>
                      <a:r>
                        <a:rPr lang="en-US" b="1" u="sng" dirty="0" smtClean="0">
                          <a:solidFill>
                            <a:schemeClr val="tx1"/>
                          </a:solidFill>
                        </a:rPr>
                        <a:t>5 </a:t>
                      </a:r>
                      <a:r>
                        <a:rPr lang="en-US" b="1" u="sng" smtClean="0">
                          <a:solidFill>
                            <a:schemeClr val="tx1"/>
                          </a:solidFill>
                        </a:rPr>
                        <a:t>Year</a:t>
                      </a:r>
                      <a:r>
                        <a:rPr lang="en-US" b="1" u="sng" baseline="0" smtClean="0">
                          <a:solidFill>
                            <a:schemeClr val="tx1"/>
                          </a:solidFill>
                        </a:rPr>
                        <a:t> Look Back </a:t>
                      </a:r>
                      <a:r>
                        <a:rPr lang="en-US" b="1" u="sng" baseline="0" dirty="0" smtClean="0">
                          <a:solidFill>
                            <a:schemeClr val="tx1"/>
                          </a:solidFill>
                        </a:rPr>
                        <a:t>Period</a:t>
                      </a:r>
                      <a:r>
                        <a:rPr lang="en-US" b="1" dirty="0" smtClean="0">
                          <a:solidFill>
                            <a:schemeClr val="tx1"/>
                          </a:solidFill>
                        </a:rPr>
                        <a:t>, and the Homestead</a:t>
                      </a:r>
                      <a:r>
                        <a:rPr lang="en-US" b="1" baseline="0" dirty="0" smtClean="0">
                          <a:solidFill>
                            <a:schemeClr val="tx1"/>
                          </a:solidFill>
                        </a:rPr>
                        <a:t> can be attached by Medicaid</a:t>
                      </a:r>
                    </a:p>
                    <a:p>
                      <a:pPr lvl="0"/>
                      <a:endParaRPr lang="en-US" sz="600" b="1" baseline="0" dirty="0" smtClean="0">
                        <a:solidFill>
                          <a:schemeClr val="tx1"/>
                        </a:solidFill>
                      </a:endParaRPr>
                    </a:p>
                    <a:p>
                      <a:pPr lvl="0"/>
                      <a:r>
                        <a:rPr lang="en-US" sz="1600" b="0" u="sng" baseline="0" dirty="0" smtClean="0">
                          <a:solidFill>
                            <a:schemeClr val="tx1"/>
                          </a:solidFill>
                        </a:rPr>
                        <a:t>EXAMPLE</a:t>
                      </a:r>
                      <a:r>
                        <a:rPr lang="en-US" sz="1600" b="0" u="none" baseline="0" dirty="0" smtClean="0">
                          <a:solidFill>
                            <a:schemeClr val="tx1"/>
                          </a:solidFill>
                        </a:rPr>
                        <a:t>: In January, 2007 Mary transfers her Coop and most of her assets to her son Joe (total of $280,000), and applies for Home Care. In March 2011 Mary goes to a Nursing Home. She failed to make the 5 year Look Back (4 years &amp; 2 month). Nursing Home Care is Rockland equals approximately $10,105 per month.</a:t>
                      </a:r>
                    </a:p>
                    <a:p>
                      <a:pPr lvl="0"/>
                      <a:endParaRPr lang="en-US" sz="1600" b="0" u="none" baseline="0" dirty="0" smtClean="0">
                        <a:solidFill>
                          <a:schemeClr val="tx1"/>
                        </a:solidFill>
                      </a:endParaRPr>
                    </a:p>
                    <a:p>
                      <a:pPr lvl="0"/>
                      <a:r>
                        <a:rPr lang="en-US" sz="1600" b="0" u="none" baseline="0" dirty="0" smtClean="0">
                          <a:solidFill>
                            <a:schemeClr val="tx1"/>
                          </a:solidFill>
                        </a:rPr>
                        <a:t>  </a:t>
                      </a:r>
                      <a:r>
                        <a:rPr lang="en-US" sz="1600" b="0" u="sng" baseline="0" dirty="0" smtClean="0">
                          <a:solidFill>
                            <a:schemeClr val="tx1"/>
                          </a:solidFill>
                        </a:rPr>
                        <a:t>$280,000 (amount gifted) </a:t>
                      </a:r>
                      <a:r>
                        <a:rPr lang="en-US" sz="1600" b="0" u="none" baseline="0" dirty="0" smtClean="0">
                          <a:solidFill>
                            <a:schemeClr val="tx1"/>
                          </a:solidFill>
                        </a:rPr>
                        <a:t>    =     27.7 MONTH</a:t>
                      </a:r>
                      <a:endParaRPr lang="en-US" sz="1600" b="0" u="sng" dirty="0" smtClean="0">
                        <a:solidFill>
                          <a:schemeClr val="tx1"/>
                        </a:solidFill>
                      </a:endParaRPr>
                    </a:p>
                    <a:p>
                      <a:pPr lvl="0"/>
                      <a:r>
                        <a:rPr lang="en-US" sz="1600" b="0" dirty="0" smtClean="0">
                          <a:solidFill>
                            <a:schemeClr val="tx1"/>
                          </a:solidFill>
                        </a:rPr>
                        <a:t>  $10,105 (monthly benefit)         </a:t>
                      </a:r>
                      <a:r>
                        <a:rPr lang="en-US" sz="1600" b="0" baseline="0" dirty="0" smtClean="0">
                          <a:solidFill>
                            <a:schemeClr val="tx1"/>
                          </a:solidFill>
                        </a:rPr>
                        <a:t> </a:t>
                      </a:r>
                      <a:r>
                        <a:rPr lang="en-US" sz="1600" b="0" dirty="0" smtClean="0">
                          <a:solidFill>
                            <a:schemeClr val="tx1"/>
                          </a:solidFill>
                        </a:rPr>
                        <a:t>“Penalty Period”</a:t>
                      </a:r>
                    </a:p>
                    <a:p>
                      <a:pPr lvl="0"/>
                      <a:endParaRPr lang="en-US" sz="1600" b="0" dirty="0" smtClean="0">
                        <a:solidFill>
                          <a:schemeClr val="tx1"/>
                        </a:solidFill>
                      </a:endParaRPr>
                    </a:p>
                    <a:p>
                      <a:pPr lvl="0"/>
                      <a:r>
                        <a:rPr lang="en-US" sz="1600" b="0" dirty="0" smtClean="0">
                          <a:solidFill>
                            <a:schemeClr val="tx1"/>
                          </a:solidFill>
                        </a:rPr>
                        <a:t>Medicaid will not pay Mary’s Nursing Home benefits for</a:t>
                      </a:r>
                      <a:r>
                        <a:rPr lang="en-US" sz="1600" b="0" baseline="0" dirty="0" smtClean="0">
                          <a:solidFill>
                            <a:schemeClr val="tx1"/>
                          </a:solidFill>
                        </a:rPr>
                        <a:t> almost 28</a:t>
                      </a:r>
                      <a:r>
                        <a:rPr lang="en-US" sz="1600" b="0" dirty="0" smtClean="0">
                          <a:solidFill>
                            <a:schemeClr val="tx1"/>
                          </a:solidFill>
                        </a:rPr>
                        <a:t> months. ..and Joe is liable for the payback</a:t>
                      </a:r>
                    </a:p>
                    <a:p>
                      <a:pPr lvl="0"/>
                      <a:endParaRPr lang="en-US" sz="1600" b="0" dirty="0" smtClean="0">
                        <a:solidFill>
                          <a:schemeClr val="tx1"/>
                        </a:solidFill>
                      </a:endParaRPr>
                    </a:p>
                    <a:p>
                      <a:pPr lvl="0"/>
                      <a:r>
                        <a:rPr lang="en-US" sz="1600" b="0" dirty="0" smtClean="0">
                          <a:solidFill>
                            <a:schemeClr val="tx1"/>
                          </a:solidFill>
                        </a:rPr>
                        <a:t>Joe</a:t>
                      </a:r>
                      <a:r>
                        <a:rPr lang="en-US" sz="1600" b="0" baseline="0" dirty="0" smtClean="0">
                          <a:solidFill>
                            <a:schemeClr val="tx1"/>
                          </a:solidFill>
                        </a:rPr>
                        <a:t> should have paid for Mary’s care for 10 more months to get through Mary’s Look Back Period.</a:t>
                      </a:r>
                      <a:endParaRPr lang="en-US" sz="1600" b="0" dirty="0" smtClean="0">
                        <a:solidFill>
                          <a:schemeClr val="tx1"/>
                        </a:solidFill>
                      </a:endParaRPr>
                    </a:p>
                  </a:txBody>
                  <a:tcPr/>
                </a:tc>
              </a:tr>
            </a:tbl>
          </a:graphicData>
        </a:graphic>
      </p:graphicFrame>
      <p:sp>
        <p:nvSpPr>
          <p:cNvPr id="2" name="Title 1"/>
          <p:cNvSpPr>
            <a:spLocks noGrp="1"/>
          </p:cNvSpPr>
          <p:nvPr>
            <p:ph type="title"/>
          </p:nvPr>
        </p:nvSpPr>
        <p:spPr>
          <a:xfrm>
            <a:off x="457200" y="274638"/>
            <a:ext cx="8229600" cy="563562"/>
          </a:xfrm>
        </p:spPr>
        <p:txBody>
          <a:bodyPr>
            <a:normAutofit/>
          </a:bodyPr>
          <a:lstStyle/>
          <a:p>
            <a:pPr algn="ctr"/>
            <a:r>
              <a:rPr lang="en-US" sz="2800" b="1" dirty="0" smtClean="0"/>
              <a:t>Transfer Penalties</a:t>
            </a:r>
            <a:endParaRPr lang="en-US" sz="2800" b="1" dirty="0"/>
          </a:p>
        </p:txBody>
      </p:sp>
    </p:spTree>
    <p:extLst>
      <p:ext uri="{BB962C8B-B14F-4D97-AF65-F5344CB8AC3E}">
        <p14:creationId xmlns:p14="http://schemas.microsoft.com/office/powerpoint/2010/main" val="1947545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smtClean="0"/>
              <a:t>Parties to a Trust</a:t>
            </a:r>
            <a:endParaRPr lang="en-US" u="sng" dirty="0"/>
          </a:p>
        </p:txBody>
      </p:sp>
      <p:sp>
        <p:nvSpPr>
          <p:cNvPr id="3" name="Content Placeholder 2"/>
          <p:cNvSpPr>
            <a:spLocks noGrp="1"/>
          </p:cNvSpPr>
          <p:nvPr>
            <p:ph idx="1"/>
          </p:nvPr>
        </p:nvSpPr>
        <p:spPr>
          <a:xfrm>
            <a:off x="457200" y="990600"/>
            <a:ext cx="8229600" cy="5257800"/>
          </a:xfrm>
        </p:spPr>
        <p:txBody>
          <a:bodyPr>
            <a:normAutofit fontScale="62500" lnSpcReduction="20000"/>
          </a:bodyPr>
          <a:lstStyle/>
          <a:p>
            <a:pPr algn="just"/>
            <a:r>
              <a:rPr lang="en-US" dirty="0"/>
              <a:t>There are three (3) parties to every Trust: </a:t>
            </a:r>
          </a:p>
          <a:p>
            <a:pPr lvl="1" algn="just"/>
            <a:r>
              <a:rPr lang="en-US" b="1" i="1" dirty="0" smtClean="0"/>
              <a:t>Creator</a:t>
            </a:r>
            <a:r>
              <a:rPr lang="en-US" dirty="0" smtClean="0"/>
              <a:t> </a:t>
            </a:r>
            <a:r>
              <a:rPr lang="en-US" dirty="0"/>
              <a:t>(also known as the </a:t>
            </a:r>
            <a:r>
              <a:rPr lang="en-US" b="1" i="1" dirty="0"/>
              <a:t>Grantor</a:t>
            </a:r>
            <a:r>
              <a:rPr lang="en-US" dirty="0"/>
              <a:t> or </a:t>
            </a:r>
            <a:r>
              <a:rPr lang="en-US" b="1" i="1" dirty="0" smtClean="0"/>
              <a:t>Settlor</a:t>
            </a:r>
            <a:r>
              <a:rPr lang="en-US" dirty="0" smtClean="0"/>
              <a:t>)</a:t>
            </a:r>
          </a:p>
          <a:p>
            <a:pPr lvl="1" algn="just"/>
            <a:r>
              <a:rPr lang="en-US" b="1" i="1" dirty="0" smtClean="0"/>
              <a:t>Trustee</a:t>
            </a:r>
            <a:r>
              <a:rPr lang="en-US" dirty="0" smtClean="0"/>
              <a:t> </a:t>
            </a:r>
            <a:r>
              <a:rPr lang="en-US" dirty="0"/>
              <a:t>(and often </a:t>
            </a:r>
            <a:r>
              <a:rPr lang="en-US" b="1" i="1" dirty="0"/>
              <a:t>Co-Trustees </a:t>
            </a:r>
            <a:r>
              <a:rPr lang="en-US" dirty="0"/>
              <a:t>or </a:t>
            </a:r>
            <a:r>
              <a:rPr lang="en-US" b="1" i="1" dirty="0"/>
              <a:t>Successor Trustees</a:t>
            </a:r>
            <a:r>
              <a:rPr lang="en-US" dirty="0"/>
              <a:t>) and </a:t>
            </a:r>
            <a:endParaRPr lang="en-US" dirty="0" smtClean="0"/>
          </a:p>
          <a:p>
            <a:pPr lvl="1" algn="just"/>
            <a:r>
              <a:rPr lang="en-US" b="1" i="1" dirty="0" smtClean="0"/>
              <a:t>Beneficiaries</a:t>
            </a:r>
            <a:r>
              <a:rPr lang="en-US" dirty="0" smtClean="0"/>
              <a:t> </a:t>
            </a:r>
            <a:r>
              <a:rPr lang="en-US" dirty="0"/>
              <a:t>(and often </a:t>
            </a:r>
            <a:r>
              <a:rPr lang="en-US" b="1" i="1" dirty="0"/>
              <a:t>Contingent Beneficiaries</a:t>
            </a:r>
            <a:r>
              <a:rPr lang="en-US" dirty="0"/>
              <a:t> if there could be any remaining Trust assets after the death of the </a:t>
            </a:r>
            <a:r>
              <a:rPr lang="en-US" b="1" i="1" dirty="0"/>
              <a:t>Primary Beneficiaries</a:t>
            </a:r>
            <a:r>
              <a:rPr lang="en-US" dirty="0" smtClean="0"/>
              <a:t>).</a:t>
            </a:r>
          </a:p>
          <a:p>
            <a:pPr algn="just"/>
            <a:endParaRPr lang="en-US" dirty="0" smtClean="0"/>
          </a:p>
          <a:p>
            <a:pPr algn="just"/>
            <a:r>
              <a:rPr lang="en-US" b="1" u="sng" dirty="0"/>
              <a:t>A person can serve as all three parties at the same time</a:t>
            </a:r>
            <a:r>
              <a:rPr lang="en-US" dirty="0"/>
              <a:t> </a:t>
            </a:r>
            <a:r>
              <a:rPr lang="en-US" dirty="0" smtClean="0"/>
              <a:t>		             A </a:t>
            </a:r>
            <a:r>
              <a:rPr lang="en-US" dirty="0"/>
              <a:t>person can create a Trust, name themselves a Trustee during his or her life, and also be the sole Beneficiary during that time.  This would be an </a:t>
            </a:r>
            <a:r>
              <a:rPr lang="en-US" b="1" dirty="0"/>
              <a:t>Inter Vivos Revocable Trust </a:t>
            </a:r>
            <a:r>
              <a:rPr lang="en-US" dirty="0"/>
              <a:t>with</a:t>
            </a:r>
            <a:r>
              <a:rPr lang="en-US" b="1" dirty="0"/>
              <a:t> Grantor Trust Income Tax Rules</a:t>
            </a:r>
            <a:r>
              <a:rPr lang="en-US" b="1" dirty="0" smtClean="0"/>
              <a:t>.</a:t>
            </a:r>
          </a:p>
          <a:p>
            <a:pPr marL="0" indent="0" algn="just">
              <a:buNone/>
            </a:pPr>
            <a:r>
              <a:rPr lang="en-US" dirty="0"/>
              <a:t> </a:t>
            </a:r>
            <a:r>
              <a:rPr lang="en-US" dirty="0" smtClean="0"/>
              <a:t>     </a:t>
            </a:r>
          </a:p>
          <a:p>
            <a:pPr marL="0" indent="0" algn="just">
              <a:buNone/>
            </a:pPr>
            <a:r>
              <a:rPr lang="en-US" dirty="0" smtClean="0"/>
              <a:t>      The </a:t>
            </a:r>
            <a:r>
              <a:rPr lang="en-US" dirty="0"/>
              <a:t>largest benefits of this arrangement are that </a:t>
            </a:r>
            <a:r>
              <a:rPr lang="en-US" dirty="0" smtClean="0"/>
              <a:t>the party may:</a:t>
            </a:r>
          </a:p>
          <a:p>
            <a:pPr lvl="1" algn="just"/>
            <a:r>
              <a:rPr lang="en-US" dirty="0" smtClean="0"/>
              <a:t>(1</a:t>
            </a:r>
            <a:r>
              <a:rPr lang="en-US" dirty="0"/>
              <a:t>) amend or revoke the trust, </a:t>
            </a:r>
            <a:endParaRPr lang="en-US" dirty="0" smtClean="0"/>
          </a:p>
          <a:p>
            <a:pPr lvl="1" algn="just"/>
            <a:r>
              <a:rPr lang="en-US" dirty="0" smtClean="0"/>
              <a:t>(</a:t>
            </a:r>
            <a:r>
              <a:rPr lang="en-US" dirty="0"/>
              <a:t>2) if the Creator becomes disabled a Successor Trustee can continue to use Trust funds for the Creator’s benefit without requiring court approval, and </a:t>
            </a:r>
            <a:endParaRPr lang="en-US" dirty="0" smtClean="0"/>
          </a:p>
          <a:p>
            <a:pPr lvl="1" algn="just"/>
            <a:r>
              <a:rPr lang="en-US" dirty="0" smtClean="0"/>
              <a:t>(</a:t>
            </a:r>
            <a:r>
              <a:rPr lang="en-US" dirty="0"/>
              <a:t>3) upon the Creator’s death the Successor Beneficiaries can receive the remaining estate without the need of going through Probate and the associated publicity and expenses of this process.</a:t>
            </a:r>
          </a:p>
          <a:p>
            <a:endParaRPr lang="en-US" dirty="0"/>
          </a:p>
          <a:p>
            <a:endParaRPr lang="en-US" dirty="0"/>
          </a:p>
        </p:txBody>
      </p:sp>
    </p:spTree>
    <p:extLst>
      <p:ext uri="{BB962C8B-B14F-4D97-AF65-F5344CB8AC3E}">
        <p14:creationId xmlns:p14="http://schemas.microsoft.com/office/powerpoint/2010/main" val="20064356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610600" cy="5638800"/>
          </a:xfrm>
        </p:spPr>
        <p:txBody>
          <a:bodyPr>
            <a:noAutofit/>
          </a:bodyPr>
          <a:lstStyle/>
          <a:p>
            <a:r>
              <a:rPr lang="en-US" sz="1600" b="1" u="sng" dirty="0" smtClean="0">
                <a:latin typeface="Lucida Sans Unicode" pitchFamily="34" charset="0"/>
                <a:cs typeface="Lucida Sans Unicode" pitchFamily="34" charset="0"/>
              </a:rPr>
              <a:t>FIRST PARTY</a:t>
            </a:r>
            <a:r>
              <a:rPr lang="en-US" sz="1600" b="1" dirty="0" smtClean="0">
                <a:latin typeface="Lucida Sans Unicode" pitchFamily="34" charset="0"/>
                <a:cs typeface="Lucida Sans Unicode" pitchFamily="34" charset="0"/>
              </a:rPr>
              <a:t>: </a:t>
            </a:r>
            <a:r>
              <a:rPr lang="en-US" sz="1600" cap="small" dirty="0" smtClean="0">
                <a:latin typeface="Lucida Sans Unicode" pitchFamily="34" charset="0"/>
                <a:cs typeface="Lucida Sans Unicode" pitchFamily="34" charset="0"/>
              </a:rPr>
              <a:t>The Beneficiary’s money is used to fund the Trust</a:t>
            </a:r>
          </a:p>
          <a:p>
            <a:pPr lvl="1"/>
            <a:r>
              <a:rPr lang="en-US" sz="1400" dirty="0">
                <a:latin typeface="Lucida Sans Unicode" pitchFamily="34" charset="0"/>
                <a:cs typeface="Lucida Sans Unicode" pitchFamily="34" charset="0"/>
              </a:rPr>
              <a:t>U</a:t>
            </a:r>
            <a:r>
              <a:rPr lang="en-US" sz="1400" dirty="0" smtClean="0">
                <a:latin typeface="Lucida Sans Unicode" pitchFamily="34" charset="0"/>
                <a:cs typeface="Lucida Sans Unicode" pitchFamily="34" charset="0"/>
              </a:rPr>
              <a:t>pon death trust funds </a:t>
            </a:r>
            <a:r>
              <a:rPr lang="en-US" sz="1400" b="1" dirty="0" smtClean="0">
                <a:latin typeface="Lucida Sans Unicode" pitchFamily="34" charset="0"/>
                <a:cs typeface="Lucida Sans Unicode" pitchFamily="34" charset="0"/>
              </a:rPr>
              <a:t>MUST</a:t>
            </a:r>
            <a:r>
              <a:rPr lang="en-US" sz="1400" dirty="0" smtClean="0">
                <a:latin typeface="Lucida Sans Unicode" pitchFamily="34" charset="0"/>
                <a:cs typeface="Lucida Sans Unicode" pitchFamily="34" charset="0"/>
              </a:rPr>
              <a:t> be used to pay back Medicaid before remaining funds are transferred to desired contingent beneficiaries</a:t>
            </a:r>
          </a:p>
          <a:p>
            <a:pPr lvl="1">
              <a:buNone/>
            </a:pPr>
            <a:endParaRPr lang="en-US" sz="1400" dirty="0" smtClean="0">
              <a:latin typeface="Lucida Sans Unicode" pitchFamily="34" charset="0"/>
              <a:cs typeface="Lucida Sans Unicode" pitchFamily="34" charset="0"/>
            </a:endParaRPr>
          </a:p>
          <a:p>
            <a:pPr lvl="1"/>
            <a:r>
              <a:rPr lang="en-US" sz="1600" u="sng" dirty="0" smtClean="0">
                <a:latin typeface="Lucida Sans Unicode" pitchFamily="34" charset="0"/>
                <a:cs typeface="Lucida Sans Unicode" pitchFamily="34" charset="0"/>
              </a:rPr>
              <a:t>Individual Trusts</a:t>
            </a:r>
            <a:r>
              <a:rPr lang="en-US" sz="1600" dirty="0" smtClean="0">
                <a:latin typeface="Lucida Sans Unicode" pitchFamily="34" charset="0"/>
                <a:cs typeface="Lucida Sans Unicode" pitchFamily="34" charset="0"/>
              </a:rPr>
              <a:t>:</a:t>
            </a:r>
          </a:p>
          <a:p>
            <a:pPr lvl="2">
              <a:buNone/>
            </a:pPr>
            <a:r>
              <a:rPr lang="en-US" sz="1400" dirty="0" smtClean="0">
                <a:latin typeface="Lucida Sans Unicode" pitchFamily="34" charset="0"/>
                <a:cs typeface="Lucida Sans Unicode" pitchFamily="34" charset="0"/>
              </a:rPr>
              <a:t>The individual’s excess assets and “spend down” income can go into this Trust</a:t>
            </a:r>
          </a:p>
          <a:p>
            <a:pPr lvl="2">
              <a:buNone/>
            </a:pPr>
            <a:r>
              <a:rPr lang="en-US" sz="1400" dirty="0" smtClean="0">
                <a:latin typeface="Lucida Sans Unicode" pitchFamily="34" charset="0"/>
                <a:cs typeface="Lucida Sans Unicode" pitchFamily="34" charset="0"/>
              </a:rPr>
              <a:t>To avoid Transfer Penalties: </a:t>
            </a:r>
          </a:p>
          <a:p>
            <a:pPr lvl="2"/>
            <a:r>
              <a:rPr lang="en-US" sz="1400" dirty="0" smtClean="0">
                <a:latin typeface="Lucida Sans Unicode" pitchFamily="34" charset="0"/>
                <a:cs typeface="Lucida Sans Unicode" pitchFamily="34" charset="0"/>
              </a:rPr>
              <a:t>(1) the funding Beneficiary must be under 65 years old, </a:t>
            </a:r>
          </a:p>
          <a:p>
            <a:pPr lvl="2"/>
            <a:r>
              <a:rPr lang="en-US" sz="1400" dirty="0" smtClean="0">
                <a:latin typeface="Lucida Sans Unicode" pitchFamily="34" charset="0"/>
                <a:cs typeface="Lucida Sans Unicode" pitchFamily="34" charset="0"/>
              </a:rPr>
              <a:t>(2) individual must be “Disabled” under Social Security Laws, </a:t>
            </a:r>
          </a:p>
          <a:p>
            <a:pPr lvl="2"/>
            <a:r>
              <a:rPr lang="en-US" sz="1400" dirty="0" smtClean="0">
                <a:latin typeface="Lucida Sans Unicode" pitchFamily="34" charset="0"/>
                <a:cs typeface="Lucida Sans Unicode" pitchFamily="34" charset="0"/>
              </a:rPr>
              <a:t>(3) must be established by a parent, grandparent, legal guardian or court order, and </a:t>
            </a:r>
          </a:p>
          <a:p>
            <a:pPr lvl="2"/>
            <a:r>
              <a:rPr lang="en-US" sz="1400" dirty="0" smtClean="0">
                <a:latin typeface="Lucida Sans Unicode" pitchFamily="34" charset="0"/>
                <a:cs typeface="Lucida Sans Unicode" pitchFamily="34" charset="0"/>
              </a:rPr>
              <a:t>(4) there MUST be a payback provision to Medicaid.</a:t>
            </a:r>
          </a:p>
          <a:p>
            <a:pPr lvl="2">
              <a:buNone/>
            </a:pPr>
            <a:endParaRPr lang="en-US" sz="1600" dirty="0" smtClean="0">
              <a:latin typeface="Lucida Sans Unicode" pitchFamily="34" charset="0"/>
              <a:cs typeface="Lucida Sans Unicode" pitchFamily="34" charset="0"/>
            </a:endParaRPr>
          </a:p>
          <a:p>
            <a:pPr lvl="1"/>
            <a:r>
              <a:rPr lang="en-US" sz="1600" u="sng" dirty="0" smtClean="0">
                <a:latin typeface="Lucida Sans Unicode" pitchFamily="34" charset="0"/>
                <a:cs typeface="Lucida Sans Unicode" pitchFamily="34" charset="0"/>
              </a:rPr>
              <a:t>Pooled Trusts</a:t>
            </a:r>
            <a:r>
              <a:rPr lang="en-US" sz="1600" dirty="0" smtClean="0">
                <a:latin typeface="Lucida Sans Unicode" pitchFamily="34" charset="0"/>
                <a:cs typeface="Lucida Sans Unicode" pitchFamily="34" charset="0"/>
              </a:rPr>
              <a:t>: Available to people who are over 65 and have no one to establish the Trust (#3 above) </a:t>
            </a:r>
          </a:p>
          <a:p>
            <a:pPr lvl="1"/>
            <a:endParaRPr lang="en-US" sz="1600" dirty="0" smtClean="0">
              <a:latin typeface="Lucida Sans Unicode" pitchFamily="34" charset="0"/>
              <a:cs typeface="Lucida Sans Unicode" pitchFamily="34" charset="0"/>
            </a:endParaRPr>
          </a:p>
          <a:p>
            <a:r>
              <a:rPr lang="en-US" sz="1400" b="1" u="sng" dirty="0" smtClean="0">
                <a:latin typeface="Lucida Sans Unicode" pitchFamily="34" charset="0"/>
                <a:cs typeface="Lucida Sans Unicode" pitchFamily="34" charset="0"/>
              </a:rPr>
              <a:t>THIRD PARTY</a:t>
            </a:r>
            <a:r>
              <a:rPr lang="en-US" sz="1400" b="1" dirty="0" smtClean="0">
                <a:latin typeface="Lucida Sans Unicode" pitchFamily="34" charset="0"/>
                <a:cs typeface="Lucida Sans Unicode" pitchFamily="34" charset="0"/>
              </a:rPr>
              <a:t>: </a:t>
            </a:r>
            <a:r>
              <a:rPr lang="en-US" sz="1400" cap="small" dirty="0" smtClean="0">
                <a:latin typeface="Lucida Sans Unicode" pitchFamily="34" charset="0"/>
                <a:cs typeface="Lucida Sans Unicode" pitchFamily="34" charset="0"/>
              </a:rPr>
              <a:t>An outside individual’s money funds the Trust</a:t>
            </a:r>
          </a:p>
          <a:p>
            <a:pPr lvl="1"/>
            <a:r>
              <a:rPr lang="en-US" sz="1400" dirty="0" smtClean="0">
                <a:latin typeface="Lucida Sans Unicode" pitchFamily="34" charset="0"/>
                <a:cs typeface="Lucida Sans Unicode" pitchFamily="34" charset="0"/>
              </a:rPr>
              <a:t>Upon the Beneficiary’s death any remaining funds go to the contingent beneficiary.</a:t>
            </a:r>
          </a:p>
          <a:p>
            <a:pPr lvl="1"/>
            <a:r>
              <a:rPr lang="en-US" sz="1400" dirty="0" smtClean="0">
                <a:latin typeface="Lucida Sans Unicode" pitchFamily="34" charset="0"/>
                <a:cs typeface="Lucida Sans Unicode" pitchFamily="34" charset="0"/>
                <a:sym typeface="Wingdings" pitchFamily="2" charset="2"/>
              </a:rPr>
              <a:t>NO Medicaid Payback is required (because the Trust was never the Beneficiary’s property).</a:t>
            </a:r>
          </a:p>
          <a:p>
            <a:pPr lvl="1"/>
            <a:r>
              <a:rPr lang="en-US" sz="1400" dirty="0" smtClean="0">
                <a:latin typeface="Lucida Sans Unicode" pitchFamily="34" charset="0"/>
                <a:cs typeface="Lucida Sans Unicode" pitchFamily="34" charset="0"/>
                <a:sym typeface="Wingdings" pitchFamily="2" charset="2"/>
              </a:rPr>
              <a:t>HOWEVER, a Spouse cannot avoid support obligations.</a:t>
            </a:r>
            <a:endParaRPr lang="en-US" sz="1400" dirty="0">
              <a:latin typeface="Lucida Sans Unicode" pitchFamily="34" charset="0"/>
              <a:cs typeface="Lucida Sans Unicode" pitchFamily="34" charset="0"/>
            </a:endParaRPr>
          </a:p>
        </p:txBody>
      </p:sp>
      <p:sp>
        <p:nvSpPr>
          <p:cNvPr id="2" name="Title 1"/>
          <p:cNvSpPr>
            <a:spLocks noGrp="1"/>
          </p:cNvSpPr>
          <p:nvPr>
            <p:ph type="title"/>
          </p:nvPr>
        </p:nvSpPr>
        <p:spPr>
          <a:xfrm>
            <a:off x="457200" y="274638"/>
            <a:ext cx="8229600" cy="792162"/>
          </a:xfrm>
        </p:spPr>
        <p:txBody>
          <a:bodyPr>
            <a:normAutofit fontScale="90000"/>
          </a:bodyPr>
          <a:lstStyle/>
          <a:p>
            <a:pPr algn="ctr"/>
            <a:r>
              <a:rPr lang="en-US" u="sng" dirty="0" smtClean="0"/>
              <a:t>Types of Supplemental Needs Trusts</a:t>
            </a:r>
            <a:endParaRPr lang="en-US" u="sng" dirty="0"/>
          </a:p>
        </p:txBody>
      </p:sp>
    </p:spTree>
    <p:extLst>
      <p:ext uri="{BB962C8B-B14F-4D97-AF65-F5344CB8AC3E}">
        <p14:creationId xmlns:p14="http://schemas.microsoft.com/office/powerpoint/2010/main" val="14228859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686800" cy="5029200"/>
          </a:xfrm>
        </p:spPr>
        <p:txBody>
          <a:bodyPr>
            <a:normAutofit fontScale="92500" lnSpcReduction="20000"/>
          </a:bodyPr>
          <a:lstStyle/>
          <a:p>
            <a:r>
              <a:rPr lang="en-US" dirty="0" smtClean="0"/>
              <a:t>These Trusts are used to distribute income or hold property (including a primary residence) in Trust to avoid Medicaid from attaching assets.</a:t>
            </a:r>
          </a:p>
          <a:p>
            <a:pPr>
              <a:buNone/>
            </a:pPr>
            <a:endParaRPr lang="en-US" dirty="0" smtClean="0"/>
          </a:p>
          <a:p>
            <a:pPr lvl="1"/>
            <a:r>
              <a:rPr lang="en-US" dirty="0" smtClean="0"/>
              <a:t>The Creator chooses the residuary beneficiaries</a:t>
            </a:r>
          </a:p>
          <a:p>
            <a:pPr lvl="1"/>
            <a:r>
              <a:rPr lang="en-US" dirty="0" smtClean="0"/>
              <a:t>The Creator can be the recipient, spouse, the recipient’s Power of Attorney or an Administrative body</a:t>
            </a:r>
          </a:p>
          <a:p>
            <a:pPr lvl="1"/>
            <a:r>
              <a:rPr lang="en-US" dirty="0" smtClean="0"/>
              <a:t>The Beneficiary and his/her spouse can ONLY receive income (NO principal) from the Trust</a:t>
            </a:r>
          </a:p>
          <a:p>
            <a:pPr lvl="1"/>
            <a:r>
              <a:rPr lang="en-US" dirty="0" smtClean="0"/>
              <a:t>The 5 Year Look Back DOES apply if the recipient needs nursing home care, so these may not be a good idea if Nursing Home care is imminent</a:t>
            </a:r>
          </a:p>
          <a:p>
            <a:pPr lvl="1"/>
            <a:r>
              <a:rPr lang="en-US" dirty="0" smtClean="0"/>
              <a:t>The Trust is Irrevocable / cannot be amended</a:t>
            </a:r>
            <a:endParaRPr lang="en-US" dirty="0"/>
          </a:p>
        </p:txBody>
      </p:sp>
      <p:sp>
        <p:nvSpPr>
          <p:cNvPr id="2" name="Title 1"/>
          <p:cNvSpPr>
            <a:spLocks noGrp="1"/>
          </p:cNvSpPr>
          <p:nvPr>
            <p:ph type="title"/>
          </p:nvPr>
        </p:nvSpPr>
        <p:spPr>
          <a:xfrm>
            <a:off x="457200" y="274638"/>
            <a:ext cx="8229600" cy="792162"/>
          </a:xfrm>
        </p:spPr>
        <p:txBody>
          <a:bodyPr>
            <a:noAutofit/>
          </a:bodyPr>
          <a:lstStyle/>
          <a:p>
            <a:pPr algn="ctr"/>
            <a:r>
              <a:rPr lang="en-US" sz="3600" b="1" u="sng" cap="small" dirty="0" smtClean="0"/>
              <a:t>Income Only Trusts </a:t>
            </a:r>
            <a:r>
              <a:rPr lang="en-US" sz="3600" b="1" u="sng" dirty="0" smtClean="0"/>
              <a:t/>
            </a:r>
            <a:br>
              <a:rPr lang="en-US" sz="3600" b="1" u="sng" dirty="0" smtClean="0"/>
            </a:br>
            <a:r>
              <a:rPr lang="en-US" sz="3600" b="1" u="sng" dirty="0" smtClean="0"/>
              <a:t>(a “Medicaid Qualifying Trust”)</a:t>
            </a:r>
            <a:endParaRPr lang="en-US" sz="3600" b="1" u="sng" dirty="0"/>
          </a:p>
        </p:txBody>
      </p:sp>
    </p:spTree>
    <p:extLst>
      <p:ext uri="{BB962C8B-B14F-4D97-AF65-F5344CB8AC3E}">
        <p14:creationId xmlns:p14="http://schemas.microsoft.com/office/powerpoint/2010/main" val="12320633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u="sng" dirty="0" smtClean="0"/>
              <a:t>Annuity Trusts &amp; Unitrusts</a:t>
            </a:r>
            <a:endParaRPr lang="en-US" sz="3600" b="1" u="sng" dirty="0"/>
          </a:p>
        </p:txBody>
      </p:sp>
      <p:sp>
        <p:nvSpPr>
          <p:cNvPr id="3" name="Content Placeholder 2"/>
          <p:cNvSpPr>
            <a:spLocks noGrp="1"/>
          </p:cNvSpPr>
          <p:nvPr>
            <p:ph idx="1"/>
          </p:nvPr>
        </p:nvSpPr>
        <p:spPr>
          <a:xfrm>
            <a:off x="457200" y="1066800"/>
            <a:ext cx="8229600" cy="5410200"/>
          </a:xfrm>
        </p:spPr>
        <p:txBody>
          <a:bodyPr>
            <a:normAutofit fontScale="55000" lnSpcReduction="20000"/>
          </a:bodyPr>
          <a:lstStyle/>
          <a:p>
            <a:r>
              <a:rPr lang="en-US" dirty="0"/>
              <a:t>Certain </a:t>
            </a:r>
            <a:r>
              <a:rPr lang="en-US" dirty="0" smtClean="0"/>
              <a:t>irrevocable </a:t>
            </a:r>
            <a:r>
              <a:rPr lang="en-US" dirty="0"/>
              <a:t>trusts can be used to minimize estate taxes while allowing the Grantor of the Trust the ability to utilize certain aspects of the Trust. These trusts utilize two aspects: </a:t>
            </a:r>
          </a:p>
          <a:p>
            <a:pPr lvl="1"/>
            <a:r>
              <a:rPr lang="en-US" dirty="0" smtClean="0"/>
              <a:t>(</a:t>
            </a:r>
            <a:r>
              <a:rPr lang="en-US" dirty="0"/>
              <a:t>1) a measurement of time, and </a:t>
            </a:r>
            <a:endParaRPr lang="en-US" dirty="0" smtClean="0"/>
          </a:p>
          <a:p>
            <a:pPr lvl="1"/>
            <a:r>
              <a:rPr lang="en-US" dirty="0" smtClean="0"/>
              <a:t>(</a:t>
            </a:r>
            <a:r>
              <a:rPr lang="en-US" dirty="0"/>
              <a:t>2) either a fixed amount or variable rate of distributions. </a:t>
            </a:r>
          </a:p>
          <a:p>
            <a:pPr marL="400050" lvl="1" indent="0">
              <a:spcBef>
                <a:spcPts val="1200"/>
              </a:spcBef>
              <a:buNone/>
            </a:pPr>
            <a:r>
              <a:rPr lang="en-US" dirty="0" smtClean="0"/>
              <a:t>These </a:t>
            </a:r>
            <a:r>
              <a:rPr lang="en-US" dirty="0"/>
              <a:t>trusts are called </a:t>
            </a:r>
            <a:r>
              <a:rPr lang="en-US" b="1" dirty="0"/>
              <a:t>Retained Interest</a:t>
            </a:r>
            <a:r>
              <a:rPr lang="en-US" dirty="0"/>
              <a:t> Trusts, and are </a:t>
            </a:r>
            <a:r>
              <a:rPr lang="en-US" dirty="0" smtClean="0"/>
              <a:t>popular </a:t>
            </a:r>
            <a:r>
              <a:rPr lang="en-US" dirty="0"/>
              <a:t>with people who have </a:t>
            </a:r>
            <a:r>
              <a:rPr lang="en-US" dirty="0" smtClean="0"/>
              <a:t>wealth</a:t>
            </a:r>
            <a:r>
              <a:rPr lang="en-US" dirty="0"/>
              <a:t>.</a:t>
            </a:r>
          </a:p>
          <a:p>
            <a:pPr marL="0" indent="0">
              <a:buNone/>
            </a:pPr>
            <a:endParaRPr lang="en-US" dirty="0"/>
          </a:p>
          <a:p>
            <a:r>
              <a:rPr lang="en-US" b="1" dirty="0"/>
              <a:t>Annuity Trusts</a:t>
            </a:r>
            <a:r>
              <a:rPr lang="en-US" dirty="0"/>
              <a:t> pay out a fixed amount payable every year to the initial </a:t>
            </a:r>
            <a:r>
              <a:rPr lang="en-US" dirty="0" smtClean="0"/>
              <a:t>recipient</a:t>
            </a:r>
          </a:p>
          <a:p>
            <a:pPr lvl="1"/>
            <a:r>
              <a:rPr lang="en-US" dirty="0"/>
              <a:t>The Grantor is </a:t>
            </a:r>
            <a:r>
              <a:rPr lang="en-US" dirty="0" smtClean="0"/>
              <a:t>betting </a:t>
            </a:r>
            <a:r>
              <a:rPr lang="en-US" dirty="0"/>
              <a:t>that his </a:t>
            </a:r>
            <a:r>
              <a:rPr lang="en-US" dirty="0" smtClean="0"/>
              <a:t>investment </a:t>
            </a:r>
            <a:r>
              <a:rPr lang="en-US" dirty="0"/>
              <a:t>returns will outpace the annuity </a:t>
            </a:r>
            <a:r>
              <a:rPr lang="en-US" dirty="0" smtClean="0"/>
              <a:t>payment </a:t>
            </a:r>
          </a:p>
          <a:p>
            <a:pPr marL="457200" lvl="1" indent="0">
              <a:buNone/>
            </a:pPr>
            <a:endParaRPr lang="en-US" dirty="0" smtClean="0"/>
          </a:p>
          <a:p>
            <a:r>
              <a:rPr lang="en-US" b="1" dirty="0" smtClean="0"/>
              <a:t>Unitrusts</a:t>
            </a:r>
            <a:r>
              <a:rPr lang="en-US" dirty="0" smtClean="0"/>
              <a:t> pays a fixed percentage determined by the IRS on a monthly basis</a:t>
            </a:r>
          </a:p>
          <a:p>
            <a:pPr lvl="1"/>
            <a:r>
              <a:rPr lang="en-US" dirty="0" smtClean="0"/>
              <a:t>The Grantor is betting that the unitrust payment is sufficient enough to sustain the Grantor’s needs (investment return is irrelevant: The same portion goes to the Creator and later bene).</a:t>
            </a:r>
          </a:p>
          <a:p>
            <a:pPr marL="0" indent="0">
              <a:buNone/>
            </a:pPr>
            <a:endParaRPr lang="en-US" dirty="0"/>
          </a:p>
          <a:p>
            <a:r>
              <a:rPr lang="en-US" dirty="0"/>
              <a:t>If the Grantor lives the amount of time he or she had anticipated there will be an estate tax saving. </a:t>
            </a:r>
            <a:endParaRPr lang="en-US" dirty="0" smtClean="0"/>
          </a:p>
          <a:p>
            <a:pPr lvl="1"/>
            <a:r>
              <a:rPr lang="en-US" dirty="0" smtClean="0"/>
              <a:t>If the </a:t>
            </a:r>
            <a:r>
              <a:rPr lang="en-US" dirty="0"/>
              <a:t>Grantor of an Annuity Trust chose a 20 year period of the Trust, lives the full 20 year period while also taking distributions from the Trust, and makes a good rate of return a large portion of the remaining Trust property will transfer to the Grantor’s beneficiary gift and estate tax free (the longer the period the greater the savings). </a:t>
            </a:r>
            <a:endParaRPr lang="en-US" dirty="0" smtClean="0"/>
          </a:p>
          <a:p>
            <a:pPr lvl="1"/>
            <a:r>
              <a:rPr lang="en-US" dirty="0" smtClean="0"/>
              <a:t>Conversely</a:t>
            </a:r>
            <a:r>
              <a:rPr lang="en-US" dirty="0"/>
              <a:t>, if the Grantor dies before the period is over the entire amount of trust property is included in his gross estate for estate tax purposes.</a:t>
            </a:r>
          </a:p>
          <a:p>
            <a:endParaRPr lang="en-US" dirty="0"/>
          </a:p>
        </p:txBody>
      </p:sp>
    </p:spTree>
    <p:extLst>
      <p:ext uri="{BB962C8B-B14F-4D97-AF65-F5344CB8AC3E}">
        <p14:creationId xmlns:p14="http://schemas.microsoft.com/office/powerpoint/2010/main" val="30717489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u="sng" dirty="0" smtClean="0"/>
              <a:t>GRATs</a:t>
            </a:r>
            <a:endParaRPr lang="en-US" u="sng" dirty="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r>
              <a:rPr lang="en-US" b="1" dirty="0"/>
              <a:t>Grantor Retained Annuity Trusts [“GRATs”] </a:t>
            </a:r>
            <a:r>
              <a:rPr lang="en-US" dirty="0"/>
              <a:t>allow the Grantor to place funds in trust, take out an amount of funds every year for personal use, and let the remainder grow. As with all investment trusts, the goal is to make as large of an investment gain as possible. The longer the term of the Trust the greater the amount that is sheltered from gift tax.</a:t>
            </a:r>
          </a:p>
          <a:p>
            <a:endParaRPr lang="en-US" dirty="0"/>
          </a:p>
          <a:p>
            <a:pPr lvl="1"/>
            <a:r>
              <a:rPr lang="en-US" b="1" dirty="0"/>
              <a:t>EXAMPLE</a:t>
            </a:r>
            <a:r>
              <a:rPr lang="en-US" dirty="0"/>
              <a:t>: Grantor transfers property of $250,000 to a 2 year GRAT and retains the </a:t>
            </a:r>
            <a:r>
              <a:rPr lang="en-US" dirty="0" smtClean="0"/>
              <a:t>right </a:t>
            </a:r>
            <a:r>
              <a:rPr lang="en-US" dirty="0"/>
              <a:t>to receive an annuity payment each year of 54% (the then -determined IRS rate </a:t>
            </a:r>
            <a:r>
              <a:rPr lang="en-US" dirty="0" smtClean="0"/>
              <a:t>equaling </a:t>
            </a:r>
            <a:r>
              <a:rPr lang="en-US" dirty="0"/>
              <a:t>$135,000) of the value of the property transferred. If Grantor dies prior to the two year period his estate gets the rest of the trust (and is all estate taxable). If the Grantor lives the full period and the rate of return was assumed at 10%, after the two year period Grantor’s child receives $17,000 free of gift tax.</a:t>
            </a:r>
          </a:p>
          <a:p>
            <a:pPr marL="0" indent="0">
              <a:buNone/>
            </a:pPr>
            <a:endParaRPr lang="en-US" dirty="0"/>
          </a:p>
          <a:p>
            <a:r>
              <a:rPr lang="en-US" dirty="0"/>
              <a:t>On the downside, if the gift underperforms the income interest the Grantor may pay greater taxes upon death: </a:t>
            </a:r>
            <a:r>
              <a:rPr lang="en-US" b="1" dirty="0"/>
              <a:t>A GRAT MUST</a:t>
            </a:r>
            <a:r>
              <a:rPr lang="en-US" dirty="0"/>
              <a:t> make fixed payments, no matter what the investment return.</a:t>
            </a:r>
          </a:p>
          <a:p>
            <a:endParaRPr lang="en-US" dirty="0"/>
          </a:p>
        </p:txBody>
      </p:sp>
    </p:spTree>
    <p:extLst>
      <p:ext uri="{BB962C8B-B14F-4D97-AF65-F5344CB8AC3E}">
        <p14:creationId xmlns:p14="http://schemas.microsoft.com/office/powerpoint/2010/main" val="21922693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u="sng" dirty="0" smtClean="0"/>
              <a:t>GRUTs</a:t>
            </a:r>
            <a:endParaRPr lang="en-US" b="1" u="sng"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r>
              <a:rPr lang="en-US" b="1" dirty="0"/>
              <a:t>Grantor Retained Unitrusts [“GRUTs”]</a:t>
            </a:r>
            <a:r>
              <a:rPr lang="en-US" dirty="0"/>
              <a:t> require the grantor to withdraw a certain percentage of the Trust every year. </a:t>
            </a:r>
            <a:endParaRPr lang="en-US" dirty="0" smtClean="0"/>
          </a:p>
          <a:p>
            <a:pPr lvl="1">
              <a:spcBef>
                <a:spcPts val="1200"/>
              </a:spcBef>
            </a:pPr>
            <a:r>
              <a:rPr lang="en-US" dirty="0" smtClean="0"/>
              <a:t>This </a:t>
            </a:r>
            <a:r>
              <a:rPr lang="en-US" dirty="0"/>
              <a:t>percentage is determined every month by the IRS, and is applied annually to recalculate the payout. </a:t>
            </a:r>
            <a:endParaRPr lang="en-US" dirty="0" smtClean="0"/>
          </a:p>
          <a:p>
            <a:pPr lvl="1"/>
            <a:r>
              <a:rPr lang="en-US" dirty="0" smtClean="0"/>
              <a:t>Because </a:t>
            </a:r>
            <a:r>
              <a:rPr lang="en-US" dirty="0"/>
              <a:t>the interest rate varies throughout the life of the GRUT the Grantor and child have the same interest (their fixed proportional share remains the same provided the Grantor survives the period). </a:t>
            </a:r>
            <a:endParaRPr lang="en-US" dirty="0" smtClean="0"/>
          </a:p>
          <a:p>
            <a:pPr marL="457200" lvl="1" indent="0">
              <a:buNone/>
            </a:pPr>
            <a:endParaRPr lang="en-US" dirty="0" smtClean="0"/>
          </a:p>
          <a:p>
            <a:r>
              <a:rPr lang="en-US" b="1" i="1" dirty="0" smtClean="0"/>
              <a:t>The </a:t>
            </a:r>
            <a:r>
              <a:rPr lang="en-US" b="1" i="1" dirty="0"/>
              <a:t>goal, again, is to determine the best time to create these trusts. </a:t>
            </a:r>
            <a:endParaRPr lang="en-US" b="1" i="1" dirty="0" smtClean="0"/>
          </a:p>
          <a:p>
            <a:endParaRPr lang="en-US" dirty="0"/>
          </a:p>
          <a:p>
            <a:r>
              <a:rPr lang="en-US" dirty="0" smtClean="0"/>
              <a:t>One </a:t>
            </a:r>
            <a:r>
              <a:rPr lang="en-US" u="sng" dirty="0"/>
              <a:t>downside </a:t>
            </a:r>
            <a:r>
              <a:rPr lang="en-US" dirty="0"/>
              <a:t>to GRUTs is that, unlike GRATs (which require the same distributions amount no matter what), GRUTs require annual valuation, an additional expense that may diminish </a:t>
            </a:r>
            <a:r>
              <a:rPr lang="en-US" dirty="0" smtClean="0"/>
              <a:t>attractiveness</a:t>
            </a:r>
            <a:r>
              <a:rPr lang="en-US" dirty="0"/>
              <a:t>.</a:t>
            </a:r>
          </a:p>
          <a:p>
            <a:endParaRPr lang="en-US" dirty="0"/>
          </a:p>
        </p:txBody>
      </p:sp>
    </p:spTree>
    <p:extLst>
      <p:ext uri="{BB962C8B-B14F-4D97-AF65-F5344CB8AC3E}">
        <p14:creationId xmlns:p14="http://schemas.microsoft.com/office/powerpoint/2010/main" val="37857316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u="sng" dirty="0"/>
              <a:t>CRATs and </a:t>
            </a:r>
            <a:r>
              <a:rPr lang="en-US" b="1" u="sng" dirty="0" smtClean="0"/>
              <a:t>CRUTs</a:t>
            </a: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b="1" dirty="0"/>
              <a:t>Charitable Remainder Annuity Trusts [“CRATs”] </a:t>
            </a:r>
            <a:r>
              <a:rPr lang="en-US" dirty="0"/>
              <a:t>allow the Grantor to place funds in trust, take out an equal amount of funds every year for personal use, and leave the remainder interest to his or her choice of charitable entity. </a:t>
            </a:r>
            <a:endParaRPr lang="en-US" dirty="0" smtClean="0"/>
          </a:p>
          <a:p>
            <a:pPr lvl="1">
              <a:spcBef>
                <a:spcPts val="1200"/>
              </a:spcBef>
            </a:pPr>
            <a:r>
              <a:rPr lang="en-US" dirty="0" smtClean="0"/>
              <a:t>The </a:t>
            </a:r>
            <a:r>
              <a:rPr lang="en-US" i="1" dirty="0"/>
              <a:t>older</a:t>
            </a:r>
            <a:r>
              <a:rPr lang="en-US" dirty="0"/>
              <a:t> the Grantor, the </a:t>
            </a:r>
            <a:r>
              <a:rPr lang="en-US" i="1" dirty="0"/>
              <a:t>larger</a:t>
            </a:r>
            <a:r>
              <a:rPr lang="en-US" dirty="0"/>
              <a:t> the income payments. </a:t>
            </a:r>
            <a:endParaRPr lang="en-US" dirty="0" smtClean="0"/>
          </a:p>
          <a:p>
            <a:pPr lvl="1"/>
            <a:r>
              <a:rPr lang="en-US" dirty="0" smtClean="0"/>
              <a:t>The </a:t>
            </a:r>
            <a:r>
              <a:rPr lang="en-US" dirty="0"/>
              <a:t>Grantor receives an income tax deduction upon funding the Trust.</a:t>
            </a:r>
          </a:p>
          <a:p>
            <a:pPr marL="0" indent="0">
              <a:buNone/>
            </a:pPr>
            <a:r>
              <a:rPr lang="en-US" dirty="0"/>
              <a:t> </a:t>
            </a:r>
          </a:p>
          <a:p>
            <a:r>
              <a:rPr lang="en-US" b="1" dirty="0"/>
              <a:t>Charitable Remainder Unirusts [“CRATs</a:t>
            </a:r>
            <a:r>
              <a:rPr lang="en-US" b="1" dirty="0" smtClean="0"/>
              <a:t>”]</a:t>
            </a:r>
            <a:r>
              <a:rPr lang="en-US" dirty="0" smtClean="0"/>
              <a:t> are base </a:t>
            </a:r>
            <a:r>
              <a:rPr lang="en-US" dirty="0"/>
              <a:t>the periodic payout on the periodic value of the Trust. </a:t>
            </a:r>
            <a:endParaRPr lang="en-US" dirty="0" smtClean="0"/>
          </a:p>
          <a:p>
            <a:pPr lvl="1">
              <a:spcBef>
                <a:spcPts val="1200"/>
              </a:spcBef>
            </a:pPr>
            <a:r>
              <a:rPr lang="en-US" dirty="0" smtClean="0"/>
              <a:t>This </a:t>
            </a:r>
            <a:r>
              <a:rPr lang="en-US" dirty="0"/>
              <a:t>has the benefit of adjusting for inflation: Much like GRUTs, the Grantor’s income payments vary as the account value varies. </a:t>
            </a:r>
            <a:endParaRPr lang="en-US" dirty="0" smtClean="0"/>
          </a:p>
          <a:p>
            <a:pPr lvl="1"/>
            <a:r>
              <a:rPr lang="en-US" dirty="0" smtClean="0"/>
              <a:t>Again</a:t>
            </a:r>
            <a:r>
              <a:rPr lang="en-US" dirty="0"/>
              <a:t>, a portion of the proceeds are income tax deductible during the time of funding.</a:t>
            </a:r>
          </a:p>
          <a:p>
            <a:pPr marL="0" indent="0">
              <a:buNone/>
            </a:pPr>
            <a:endParaRPr lang="en-US" dirty="0"/>
          </a:p>
        </p:txBody>
      </p:sp>
    </p:spTree>
    <p:extLst>
      <p:ext uri="{BB962C8B-B14F-4D97-AF65-F5344CB8AC3E}">
        <p14:creationId xmlns:p14="http://schemas.microsoft.com/office/powerpoint/2010/main" val="2448436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a:t>CLATs and CLUTs</a:t>
            </a: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r>
              <a:rPr lang="en-US" b="1" dirty="0"/>
              <a:t>Charitable Lead Annuity Trusts [“CLATs”]</a:t>
            </a:r>
            <a:r>
              <a:rPr lang="en-US" dirty="0"/>
              <a:t> and </a:t>
            </a:r>
            <a:r>
              <a:rPr lang="en-US" b="1" dirty="0"/>
              <a:t>Charitable Remainder Unirusts [“CRATs”] </a:t>
            </a:r>
            <a:r>
              <a:rPr lang="en-US" dirty="0"/>
              <a:t>take the opposite </a:t>
            </a:r>
            <a:r>
              <a:rPr lang="en-US" dirty="0" smtClean="0"/>
              <a:t>approach of CRATs and CRUTs: </a:t>
            </a:r>
          </a:p>
          <a:p>
            <a:pPr lvl="1">
              <a:spcBef>
                <a:spcPts val="600"/>
              </a:spcBef>
              <a:spcAft>
                <a:spcPts val="600"/>
              </a:spcAft>
            </a:pPr>
            <a:r>
              <a:rPr lang="en-US" dirty="0" smtClean="0"/>
              <a:t>The </a:t>
            </a:r>
            <a:r>
              <a:rPr lang="en-US" dirty="0"/>
              <a:t>Charity receives income during the life of the Grantor, then pass the asset to the Grantor’s choice of beneficiary</a:t>
            </a:r>
            <a:r>
              <a:rPr lang="en-US" dirty="0" smtClean="0"/>
              <a:t>.</a:t>
            </a:r>
          </a:p>
          <a:p>
            <a:pPr lvl="1">
              <a:spcBef>
                <a:spcPts val="600"/>
              </a:spcBef>
              <a:spcAft>
                <a:spcPts val="600"/>
              </a:spcAft>
            </a:pPr>
            <a:r>
              <a:rPr lang="en-US" dirty="0" smtClean="0"/>
              <a:t> </a:t>
            </a:r>
            <a:r>
              <a:rPr lang="en-US" dirty="0"/>
              <a:t>An income tax deduction can be claimed if the Trust is a Grantor Trust, but income taxes will be owed by the Grantor even though the charity is receiving income (if not a Grantor Trust, no deduction or income tax </a:t>
            </a:r>
            <a:r>
              <a:rPr lang="en-US" dirty="0" smtClean="0"/>
              <a:t>liability).</a:t>
            </a:r>
          </a:p>
          <a:p>
            <a:pPr lvl="1">
              <a:spcBef>
                <a:spcPts val="600"/>
              </a:spcBef>
              <a:spcAft>
                <a:spcPts val="600"/>
              </a:spcAft>
            </a:pPr>
            <a:r>
              <a:rPr lang="en-US" dirty="0" smtClean="0"/>
              <a:t> </a:t>
            </a:r>
            <a:r>
              <a:rPr lang="en-US" dirty="0"/>
              <a:t>Again, estate taxes are minimized by the amount of the actuarial amount going to the charity. </a:t>
            </a:r>
            <a:endParaRPr lang="en-US" dirty="0" smtClean="0"/>
          </a:p>
          <a:p>
            <a:pPr lvl="1">
              <a:spcBef>
                <a:spcPts val="600"/>
              </a:spcBef>
              <a:spcAft>
                <a:spcPts val="600"/>
              </a:spcAft>
            </a:pPr>
            <a:r>
              <a:rPr lang="en-US" dirty="0" smtClean="0"/>
              <a:t>In </a:t>
            </a:r>
            <a:r>
              <a:rPr lang="en-US" dirty="0"/>
              <a:t>low interest rate environments a long-term CLAT proves to be very attractive, </a:t>
            </a:r>
            <a:r>
              <a:rPr lang="en-US" dirty="0" smtClean="0"/>
              <a:t>provided: </a:t>
            </a:r>
          </a:p>
          <a:p>
            <a:pPr lvl="2"/>
            <a:r>
              <a:rPr lang="en-US" dirty="0" smtClean="0"/>
              <a:t>(</a:t>
            </a:r>
            <a:r>
              <a:rPr lang="en-US" dirty="0"/>
              <a:t>1) the Grantor lives the term of the trust, and </a:t>
            </a:r>
            <a:endParaRPr lang="en-US" dirty="0" smtClean="0"/>
          </a:p>
          <a:p>
            <a:pPr lvl="2"/>
            <a:r>
              <a:rPr lang="en-US" dirty="0" smtClean="0"/>
              <a:t>(</a:t>
            </a:r>
            <a:r>
              <a:rPr lang="en-US" dirty="0"/>
              <a:t>2) investment performance outpaces the payments to the charity. </a:t>
            </a:r>
          </a:p>
          <a:p>
            <a:endParaRPr lang="en-US" dirty="0"/>
          </a:p>
        </p:txBody>
      </p:sp>
    </p:spTree>
    <p:extLst>
      <p:ext uri="{BB962C8B-B14F-4D97-AF65-F5344CB8AC3E}">
        <p14:creationId xmlns:p14="http://schemas.microsoft.com/office/powerpoint/2010/main" val="27426197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a:t>QPRTs</a:t>
            </a: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r>
              <a:rPr lang="en-US" b="1" dirty="0"/>
              <a:t>Qualified Personal Residence Trusts [“QPRTs”]</a:t>
            </a:r>
            <a:r>
              <a:rPr lang="en-US" dirty="0"/>
              <a:t> are similar to GRATs and </a:t>
            </a:r>
            <a:r>
              <a:rPr lang="en-US" dirty="0" smtClean="0"/>
              <a:t>GRUTs</a:t>
            </a:r>
          </a:p>
          <a:p>
            <a:pPr lvl="1"/>
            <a:r>
              <a:rPr lang="en-US" dirty="0" smtClean="0"/>
              <a:t>The </a:t>
            </a:r>
            <a:r>
              <a:rPr lang="en-US" dirty="0"/>
              <a:t>Grantor </a:t>
            </a:r>
            <a:r>
              <a:rPr lang="en-US" dirty="0" smtClean="0"/>
              <a:t>places his or her </a:t>
            </a:r>
            <a:r>
              <a:rPr lang="en-US" u="sng" cap="small" dirty="0" smtClean="0"/>
              <a:t>Personal Residence</a:t>
            </a:r>
            <a:r>
              <a:rPr lang="en-US" u="sng" dirty="0" smtClean="0"/>
              <a:t> </a:t>
            </a:r>
            <a:r>
              <a:rPr lang="en-US" dirty="0"/>
              <a:t>in the Trust. </a:t>
            </a:r>
            <a:endParaRPr lang="en-US" dirty="0" smtClean="0"/>
          </a:p>
          <a:p>
            <a:pPr lvl="1"/>
            <a:r>
              <a:rPr lang="en-US" dirty="0" smtClean="0"/>
              <a:t>The </a:t>
            </a:r>
            <a:r>
              <a:rPr lang="en-US" dirty="0"/>
              <a:t>Grantor is entitled to live in the residence during the </a:t>
            </a:r>
            <a:r>
              <a:rPr lang="en-US" dirty="0" smtClean="0"/>
              <a:t>term.</a:t>
            </a:r>
          </a:p>
          <a:p>
            <a:pPr lvl="1"/>
            <a:r>
              <a:rPr lang="en-US" dirty="0"/>
              <a:t>P</a:t>
            </a:r>
            <a:r>
              <a:rPr lang="en-US" dirty="0" smtClean="0"/>
              <a:t>rovided </a:t>
            </a:r>
            <a:r>
              <a:rPr lang="en-US" dirty="0"/>
              <a:t>he or she lives the term, the residence is transferred to the Grantor’s beneficiaries at the end of the term estate tax free. </a:t>
            </a:r>
            <a:endParaRPr lang="en-US" dirty="0" smtClean="0"/>
          </a:p>
          <a:p>
            <a:pPr lvl="1"/>
            <a:r>
              <a:rPr lang="en-US" dirty="0" smtClean="0"/>
              <a:t>QPRTs </a:t>
            </a:r>
            <a:r>
              <a:rPr lang="en-US" dirty="0"/>
              <a:t>often do not make financial sense in a downward real estate </a:t>
            </a:r>
            <a:r>
              <a:rPr lang="en-US" dirty="0" smtClean="0"/>
              <a:t>market (better to fund a GRAT).</a:t>
            </a:r>
            <a:endParaRPr lang="en-US" dirty="0"/>
          </a:p>
          <a:p>
            <a:endParaRPr lang="en-US" dirty="0"/>
          </a:p>
        </p:txBody>
      </p:sp>
    </p:spTree>
    <p:extLst>
      <p:ext uri="{BB962C8B-B14F-4D97-AF65-F5344CB8AC3E}">
        <p14:creationId xmlns:p14="http://schemas.microsoft.com/office/powerpoint/2010/main" val="18165000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lvl="0"/>
            <a:r>
              <a:rPr lang="en-US" sz="3600" b="1" u="sng" dirty="0" smtClean="0"/>
              <a:t>Intentionally Defective Grantor Trusts</a:t>
            </a:r>
            <a:endParaRPr lang="en-US" sz="3600" u="sng"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r>
              <a:rPr lang="en-US" dirty="0"/>
              <a:t>The term “</a:t>
            </a:r>
            <a:r>
              <a:rPr lang="en-US" b="1" i="1" dirty="0"/>
              <a:t>Grantor Trust</a:t>
            </a:r>
            <a:r>
              <a:rPr lang="en-US" dirty="0"/>
              <a:t>” means that the Creator of the Trust (the “</a:t>
            </a:r>
            <a:r>
              <a:rPr lang="en-US" b="1" i="1" dirty="0"/>
              <a:t>Grantor</a:t>
            </a:r>
            <a:r>
              <a:rPr lang="en-US" dirty="0"/>
              <a:t>”) is allowed to use his or her personal income tax rates when determining the rate of income taxation on Trust assets. </a:t>
            </a:r>
            <a:endParaRPr lang="en-US" dirty="0" smtClean="0"/>
          </a:p>
          <a:p>
            <a:pPr lvl="1"/>
            <a:r>
              <a:rPr lang="en-US" dirty="0" smtClean="0"/>
              <a:t>Part </a:t>
            </a:r>
            <a:r>
              <a:rPr lang="en-US" dirty="0"/>
              <a:t>or all of the income, deductions and credits are passed through to the Owner for income tax purposes</a:t>
            </a:r>
          </a:p>
          <a:p>
            <a:endParaRPr lang="en-US" dirty="0"/>
          </a:p>
          <a:p>
            <a:r>
              <a:rPr lang="en-US" b="1" dirty="0"/>
              <a:t>WHY DO IT?</a:t>
            </a:r>
            <a:r>
              <a:rPr lang="en-US" dirty="0"/>
              <a:t> </a:t>
            </a:r>
            <a:endParaRPr lang="en-US" dirty="0" smtClean="0"/>
          </a:p>
          <a:p>
            <a:pPr lvl="1"/>
            <a:r>
              <a:rPr lang="en-US" dirty="0" smtClean="0"/>
              <a:t>Income </a:t>
            </a:r>
            <a:r>
              <a:rPr lang="en-US" dirty="0"/>
              <a:t>tax rates for Trusts are accelerated much faster than personal income tax rates: </a:t>
            </a:r>
            <a:endParaRPr lang="en-US" dirty="0" smtClean="0"/>
          </a:p>
          <a:p>
            <a:pPr lvl="2"/>
            <a:r>
              <a:rPr lang="en-US" dirty="0" smtClean="0"/>
              <a:t>Trusts </a:t>
            </a:r>
            <a:r>
              <a:rPr lang="en-US" dirty="0"/>
              <a:t>reach the top income tax rate of 35% at $10,450, </a:t>
            </a:r>
            <a:endParaRPr lang="en-US" dirty="0" smtClean="0"/>
          </a:p>
          <a:p>
            <a:pPr lvl="2"/>
            <a:r>
              <a:rPr lang="en-US" dirty="0" smtClean="0"/>
              <a:t>Individuals </a:t>
            </a:r>
            <a:r>
              <a:rPr lang="en-US" dirty="0"/>
              <a:t>reach this same bracket at $349,700 of AGI. </a:t>
            </a:r>
            <a:endParaRPr lang="en-US" dirty="0" smtClean="0"/>
          </a:p>
          <a:p>
            <a:pPr lvl="1"/>
            <a:r>
              <a:rPr lang="en-US" dirty="0" smtClean="0"/>
              <a:t>This </a:t>
            </a:r>
            <a:r>
              <a:rPr lang="en-US" dirty="0"/>
              <a:t>“loophole” exists because the tax rates used to be the opposite </a:t>
            </a:r>
            <a:r>
              <a:rPr lang="en-US" dirty="0" smtClean="0"/>
              <a:t>(Trust </a:t>
            </a:r>
            <a:r>
              <a:rPr lang="en-US" dirty="0"/>
              <a:t>income tax rates were lower), but the Internal Revenue Code  has not </a:t>
            </a:r>
            <a:r>
              <a:rPr lang="en-US" dirty="0" smtClean="0"/>
              <a:t>changed </a:t>
            </a:r>
            <a:r>
              <a:rPr lang="en-US" dirty="0"/>
              <a:t>to correct this discrepancy.</a:t>
            </a:r>
          </a:p>
          <a:p>
            <a:endParaRPr lang="en-US" dirty="0"/>
          </a:p>
        </p:txBody>
      </p:sp>
    </p:spTree>
    <p:extLst>
      <p:ext uri="{BB962C8B-B14F-4D97-AF65-F5344CB8AC3E}">
        <p14:creationId xmlns:p14="http://schemas.microsoft.com/office/powerpoint/2010/main" val="23235577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Intentionally Defective Grantor Trusts</a:t>
            </a:r>
            <a:endParaRPr lang="en-US" dirty="0"/>
          </a:p>
        </p:txBody>
      </p:sp>
      <p:pic>
        <p:nvPicPr>
          <p:cNvPr id="7171"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2954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9296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3050"/>
            <a:ext cx="3008313" cy="565150"/>
          </a:xfrm>
        </p:spPr>
        <p:txBody>
          <a:bodyPr/>
          <a:lstStyle/>
          <a:p>
            <a:r>
              <a:rPr lang="en-US" u="sng" dirty="0"/>
              <a:t>Benefits of Trusts</a:t>
            </a:r>
            <a:endParaRPr lang="en-US" dirty="0"/>
          </a:p>
        </p:txBody>
      </p:sp>
      <p:sp>
        <p:nvSpPr>
          <p:cNvPr id="9" name="Text Placeholder 8"/>
          <p:cNvSpPr>
            <a:spLocks noGrp="1"/>
          </p:cNvSpPr>
          <p:nvPr>
            <p:ph type="body" sz="half" idx="2"/>
          </p:nvPr>
        </p:nvSpPr>
        <p:spPr>
          <a:xfrm>
            <a:off x="457200" y="914400"/>
            <a:ext cx="3276600" cy="5334000"/>
          </a:xfrm>
        </p:spPr>
        <p:txBody>
          <a:bodyPr>
            <a:normAutofit/>
          </a:bodyPr>
          <a:lstStyle/>
          <a:p>
            <a:pPr marL="285750" indent="-285750">
              <a:buFont typeface="Arial" pitchFamily="34" charset="0"/>
              <a:buChar char="•"/>
            </a:pPr>
            <a:r>
              <a:rPr lang="en-US" dirty="0" smtClean="0"/>
              <a:t>Trusts avoid the court fees and minimize legal fees associated with Probating a Will.</a:t>
            </a:r>
          </a:p>
          <a:p>
            <a:pPr marL="285750" indent="-285750">
              <a:buFont typeface="Arial" pitchFamily="34" charset="0"/>
              <a:buChar char="•"/>
            </a:pPr>
            <a:r>
              <a:rPr lang="en-US" dirty="0" smtClean="0"/>
              <a:t>Trusts are private documents: Only the Creator, Trustee and Beneficiaries know about the Trust. Anyone can look at a Will held in the Surrogate’s Court.</a:t>
            </a:r>
          </a:p>
          <a:p>
            <a:pPr marL="285750" indent="-285750">
              <a:buFont typeface="Arial" pitchFamily="34" charset="0"/>
              <a:buChar char="•"/>
            </a:pPr>
            <a:r>
              <a:rPr lang="en-US" dirty="0" smtClean="0"/>
              <a:t>Distributions for future beneficiaries is faster and easier than from Wills. </a:t>
            </a:r>
          </a:p>
          <a:p>
            <a:pPr marL="285750" indent="-285750">
              <a:buFont typeface="Arial" pitchFamily="34" charset="0"/>
              <a:buChar char="•"/>
            </a:pPr>
            <a:r>
              <a:rPr lang="en-US" dirty="0" smtClean="0"/>
              <a:t>Trusts are continuous in nature: Distributions can be made over time for spendthrift beneficiaries.</a:t>
            </a:r>
          </a:p>
          <a:p>
            <a:pPr marL="285750" indent="-285750">
              <a:buFont typeface="Arial" pitchFamily="34" charset="0"/>
              <a:buChar char="•"/>
            </a:pPr>
            <a:r>
              <a:rPr lang="en-US" dirty="0" smtClean="0"/>
              <a:t>Default Trustee commissions are lower than Executor commissions (though Trust commissions continue during the duration of the Trust term).</a:t>
            </a:r>
          </a:p>
          <a:p>
            <a:pPr marL="285750" indent="-285750">
              <a:buFont typeface="Arial" pitchFamily="34" charset="0"/>
              <a:buChar char="•"/>
            </a:pPr>
            <a:r>
              <a:rPr lang="en-US" dirty="0" smtClean="0"/>
              <a:t>Trusts holding out of state real estate help avoid “ancillary administration”.</a:t>
            </a:r>
          </a:p>
          <a:p>
            <a:pPr marL="285750" indent="-285750">
              <a:buFont typeface="Arial" pitchFamily="34" charset="0"/>
              <a:buChar char="•"/>
            </a:pPr>
            <a:r>
              <a:rPr lang="en-US" dirty="0" smtClean="0"/>
              <a:t>Trusts may held minimize taxes and help people get on government programs.</a:t>
            </a:r>
          </a:p>
          <a:p>
            <a:pPr marL="285750" indent="-285750">
              <a:buFont typeface="Arial" pitchFamily="34" charset="0"/>
              <a:buChar char="•"/>
            </a:pP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79310472"/>
              </p:ext>
            </p:extLst>
          </p:nvPr>
        </p:nvGraphicFramePr>
        <p:xfrm>
          <a:off x="3886200" y="273051"/>
          <a:ext cx="4800600" cy="559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3336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a:t>Intentionally Defective Grantor Trusts</a:t>
            </a:r>
            <a:endParaRPr lang="en-US" dirty="0"/>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pPr marL="0" indent="0" algn="ctr">
              <a:buNone/>
            </a:pPr>
            <a:r>
              <a:rPr lang="en-US" b="1" u="sng" dirty="0"/>
              <a:t>Grantor Trust Rules are different than Estate Tax rules</a:t>
            </a:r>
            <a:r>
              <a:rPr lang="en-US" b="1" dirty="0"/>
              <a:t>  </a:t>
            </a:r>
          </a:p>
          <a:p>
            <a:pPr marL="0" indent="0">
              <a:buNone/>
            </a:pPr>
            <a:endParaRPr lang="en-US" dirty="0"/>
          </a:p>
          <a:p>
            <a:r>
              <a:rPr lang="en-US" b="1" i="1" dirty="0"/>
              <a:t>Grantor Trust</a:t>
            </a:r>
            <a:r>
              <a:rPr lang="en-US" dirty="0"/>
              <a:t> IRC Sections deal with </a:t>
            </a:r>
            <a:r>
              <a:rPr lang="en-US" u="sng" dirty="0"/>
              <a:t>Income</a:t>
            </a:r>
            <a:r>
              <a:rPr lang="en-US" dirty="0"/>
              <a:t> </a:t>
            </a:r>
            <a:r>
              <a:rPr lang="en-US" dirty="0" smtClean="0"/>
              <a:t>Taxes</a:t>
            </a:r>
          </a:p>
          <a:p>
            <a:pPr lvl="1"/>
            <a:r>
              <a:rPr lang="en-US" dirty="0"/>
              <a:t>Y</a:t>
            </a:r>
            <a:r>
              <a:rPr lang="en-US" dirty="0" smtClean="0"/>
              <a:t>ou </a:t>
            </a:r>
            <a:r>
              <a:rPr lang="en-US" dirty="0"/>
              <a:t>WANT a power to apply because (favorable) individual income tax rates will apply instead of (unfavorable) irrevocable trust income tax rates.</a:t>
            </a:r>
          </a:p>
          <a:p>
            <a:pPr marL="0" indent="0">
              <a:buNone/>
            </a:pPr>
            <a:endParaRPr lang="en-US" dirty="0"/>
          </a:p>
          <a:p>
            <a:r>
              <a:rPr lang="en-US" b="1" i="1" dirty="0"/>
              <a:t>Estate Tax</a:t>
            </a:r>
            <a:r>
              <a:rPr lang="en-US" dirty="0"/>
              <a:t> IRC Sections deal with </a:t>
            </a:r>
            <a:r>
              <a:rPr lang="en-US" u="sng" dirty="0"/>
              <a:t>Estate</a:t>
            </a:r>
            <a:r>
              <a:rPr lang="en-US" dirty="0"/>
              <a:t> </a:t>
            </a:r>
            <a:r>
              <a:rPr lang="en-US" dirty="0" smtClean="0"/>
              <a:t>Taxes</a:t>
            </a:r>
          </a:p>
          <a:p>
            <a:pPr lvl="1"/>
            <a:r>
              <a:rPr lang="en-US" dirty="0"/>
              <a:t>Y</a:t>
            </a:r>
            <a:r>
              <a:rPr lang="en-US" dirty="0" smtClean="0"/>
              <a:t>ou </a:t>
            </a:r>
            <a:r>
              <a:rPr lang="en-US" dirty="0"/>
              <a:t>do NOT want a code section to apply because the property will be included in your gross estate for estate tax purposes</a:t>
            </a:r>
            <a:r>
              <a:rPr lang="en-US" dirty="0" smtClean="0"/>
              <a:t>.</a:t>
            </a:r>
          </a:p>
          <a:p>
            <a:endParaRPr lang="en-US" dirty="0" smtClean="0"/>
          </a:p>
          <a:p>
            <a:r>
              <a:rPr lang="en-US" dirty="0" smtClean="0"/>
              <a:t>A </a:t>
            </a:r>
            <a:r>
              <a:rPr lang="en-US" dirty="0"/>
              <a:t>Grantor is considered the “</a:t>
            </a:r>
            <a:r>
              <a:rPr lang="en-US" b="1" dirty="0"/>
              <a:t>owner</a:t>
            </a:r>
            <a:r>
              <a:rPr lang="en-US" dirty="0"/>
              <a:t>” of a Trust for </a:t>
            </a:r>
            <a:r>
              <a:rPr lang="en-US" u="sng" dirty="0"/>
              <a:t>income tax</a:t>
            </a:r>
            <a:r>
              <a:rPr lang="en-US" dirty="0"/>
              <a:t> purposes if he has any of the powers </a:t>
            </a:r>
            <a:r>
              <a:rPr lang="en-US" dirty="0" smtClean="0"/>
              <a:t>on the next page of these materials reserved </a:t>
            </a:r>
            <a:r>
              <a:rPr lang="en-US" dirty="0"/>
              <a:t>to him by the terms of the Trust.</a:t>
            </a:r>
          </a:p>
          <a:p>
            <a:pPr marL="0" indent="0">
              <a:buNone/>
            </a:pPr>
            <a:endParaRPr lang="en-US" dirty="0"/>
          </a:p>
          <a:p>
            <a:r>
              <a:rPr lang="en-US" dirty="0"/>
              <a:t>Notice how several of these powers also make the property in the Trust included in the gross estate for </a:t>
            </a:r>
            <a:r>
              <a:rPr lang="en-US" u="sng" dirty="0"/>
              <a:t>gift and estate tax purposes</a:t>
            </a:r>
            <a:r>
              <a:rPr lang="en-US" dirty="0"/>
              <a:t> (earlier in these materials). An </a:t>
            </a:r>
            <a:r>
              <a:rPr lang="en-US" u="sng" dirty="0"/>
              <a:t>important exception</a:t>
            </a:r>
            <a:r>
              <a:rPr lang="en-US" dirty="0"/>
              <a:t> is </a:t>
            </a:r>
            <a:r>
              <a:rPr lang="en-US" b="1" i="1" dirty="0"/>
              <a:t>“certain administrative powers”</a:t>
            </a:r>
            <a:r>
              <a:rPr lang="en-US" dirty="0"/>
              <a:t> that is held by the Creator.</a:t>
            </a:r>
          </a:p>
          <a:p>
            <a:endParaRPr lang="en-US" dirty="0"/>
          </a:p>
        </p:txBody>
      </p:sp>
    </p:spTree>
    <p:extLst>
      <p:ext uri="{BB962C8B-B14F-4D97-AF65-F5344CB8AC3E}">
        <p14:creationId xmlns:p14="http://schemas.microsoft.com/office/powerpoint/2010/main" val="8793061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u="sng" dirty="0"/>
              <a:t>Intentionally Defective Grantor Trusts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90201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a:t>Intentionally Defective Grantor Trusts</a:t>
            </a:r>
            <a:endParaRPr lang="en-US"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r>
              <a:rPr lang="en-US" i="1" dirty="0"/>
              <a:t>QUESTION</a:t>
            </a:r>
            <a:r>
              <a:rPr lang="en-US" dirty="0"/>
              <a:t>: </a:t>
            </a:r>
            <a:r>
              <a:rPr lang="en-US" b="1" i="1" dirty="0"/>
              <a:t>How can I get the best of both the income tax and estate tax rules?</a:t>
            </a:r>
            <a:endParaRPr lang="en-US" dirty="0"/>
          </a:p>
          <a:p>
            <a:pPr marL="0" indent="0">
              <a:buNone/>
            </a:pPr>
            <a:endParaRPr lang="en-US" dirty="0"/>
          </a:p>
          <a:p>
            <a:r>
              <a:rPr lang="en-US" i="1" dirty="0"/>
              <a:t>ANSWER</a:t>
            </a:r>
            <a:r>
              <a:rPr lang="en-US" dirty="0"/>
              <a:t>: </a:t>
            </a:r>
            <a:r>
              <a:rPr lang="en-US" dirty="0" smtClean="0"/>
              <a:t>Have the Trust give the </a:t>
            </a:r>
            <a:r>
              <a:rPr lang="en-US" dirty="0"/>
              <a:t>Grantor administrative powers to substitute property of equal value with the Trust</a:t>
            </a:r>
          </a:p>
          <a:p>
            <a:endParaRPr lang="en-US" dirty="0"/>
          </a:p>
          <a:p>
            <a:pPr lvl="0"/>
            <a:r>
              <a:rPr lang="en-US" i="1" dirty="0"/>
              <a:t>EXAMPLE</a:t>
            </a:r>
            <a:r>
              <a:rPr lang="en-US" dirty="0"/>
              <a:t>: A Grantor created an Irrevocable Trust 10 years ago; the Trust explicitly gives him the power to </a:t>
            </a:r>
            <a:r>
              <a:rPr lang="en-US" u="sng" dirty="0"/>
              <a:t>transfer property of equal value between himself and the Trust</a:t>
            </a:r>
            <a:r>
              <a:rPr lang="en-US" dirty="0"/>
              <a:t>. This IS a Grantor Trust due to this administrative power and there is NO corresponding law regarding Estate Taxes, </a:t>
            </a:r>
            <a:r>
              <a:rPr lang="en-US" i="1" dirty="0"/>
              <a:t>Here, a “Grantor Trust” IRC Section DOES apply</a:t>
            </a:r>
            <a:r>
              <a:rPr lang="en-US" b="1" dirty="0"/>
              <a:t> </a:t>
            </a:r>
            <a:r>
              <a:rPr lang="en-US" dirty="0"/>
              <a:t>(good), and </a:t>
            </a:r>
            <a:r>
              <a:rPr lang="en-US" i="1" dirty="0"/>
              <a:t>a Gross Estate IRC Section does NOT apply</a:t>
            </a:r>
            <a:r>
              <a:rPr lang="en-US" b="1" dirty="0"/>
              <a:t> </a:t>
            </a:r>
            <a:r>
              <a:rPr lang="en-US" dirty="0"/>
              <a:t>(also good). Thus the Grantor’s gross estate will NOT be increased by the value of the Trust assets at his death. </a:t>
            </a:r>
            <a:endParaRPr lang="en-US" dirty="0" smtClean="0"/>
          </a:p>
          <a:p>
            <a:pPr marL="0" lvl="0" indent="0">
              <a:buNone/>
            </a:pPr>
            <a:endParaRPr lang="en-US" dirty="0"/>
          </a:p>
          <a:p>
            <a:pPr marL="400050" lvl="1" indent="0">
              <a:buNone/>
            </a:pPr>
            <a:r>
              <a:rPr lang="en-US" dirty="0" smtClean="0"/>
              <a:t>This </a:t>
            </a:r>
            <a:r>
              <a:rPr lang="en-US" dirty="0"/>
              <a:t>is known as an </a:t>
            </a:r>
            <a:r>
              <a:rPr lang="en-US" b="1" dirty="0"/>
              <a:t>Intentionally Defective Grantor Trust</a:t>
            </a:r>
            <a:r>
              <a:rPr lang="en-US" dirty="0"/>
              <a:t> – the Grantor got the best of both worlds: Lower income tax rates on the Trust during his life, and no estate taxes assessed on the Trust upon his death.</a:t>
            </a:r>
          </a:p>
          <a:p>
            <a:endParaRPr lang="en-US" dirty="0"/>
          </a:p>
        </p:txBody>
      </p:sp>
    </p:spTree>
    <p:extLst>
      <p:ext uri="{BB962C8B-B14F-4D97-AF65-F5344CB8AC3E}">
        <p14:creationId xmlns:p14="http://schemas.microsoft.com/office/powerpoint/2010/main" val="29292339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a:t>Family Limited Partnerships (“FLP”s</a:t>
            </a:r>
            <a:r>
              <a:rPr lang="en-US" b="1" u="sng" dirty="0" smtClean="0"/>
              <a:t>):</a:t>
            </a: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b="1" dirty="0"/>
              <a:t>Family Limited Partnerships [“FLPs”]</a:t>
            </a:r>
            <a:r>
              <a:rPr lang="en-US" dirty="0"/>
              <a:t> allow the child / recipient as the </a:t>
            </a:r>
            <a:r>
              <a:rPr lang="en-US" b="1" dirty="0"/>
              <a:t>General Partner</a:t>
            </a:r>
            <a:r>
              <a:rPr lang="en-US" dirty="0"/>
              <a:t> control the businesses’ operations even if the parent / donor is the majority owner as a </a:t>
            </a:r>
            <a:r>
              <a:rPr lang="en-US" b="1" dirty="0"/>
              <a:t>Limited Partner</a:t>
            </a:r>
            <a:r>
              <a:rPr lang="en-US" dirty="0"/>
              <a:t>. </a:t>
            </a:r>
            <a:endParaRPr lang="en-US" dirty="0" smtClean="0"/>
          </a:p>
          <a:p>
            <a:pPr lvl="1">
              <a:spcBef>
                <a:spcPts val="1200"/>
              </a:spcBef>
            </a:pPr>
            <a:r>
              <a:rPr lang="en-US" dirty="0" smtClean="0"/>
              <a:t>Arrangements </a:t>
            </a:r>
            <a:r>
              <a:rPr lang="en-US" dirty="0"/>
              <a:t>like this allow for significant estate tax reduction. </a:t>
            </a:r>
            <a:endParaRPr lang="en-US" dirty="0" smtClean="0"/>
          </a:p>
          <a:p>
            <a:pPr marL="457200" lvl="1" indent="0">
              <a:buNone/>
            </a:pPr>
            <a:endParaRPr lang="en-US" dirty="0" smtClean="0"/>
          </a:p>
          <a:p>
            <a:pPr>
              <a:spcBef>
                <a:spcPts val="600"/>
              </a:spcBef>
              <a:spcAft>
                <a:spcPts val="600"/>
              </a:spcAft>
            </a:pPr>
            <a:r>
              <a:rPr lang="en-US" dirty="0"/>
              <a:t>FLPs are meant to transfer family wealth to family members as the donor wishes it to be </a:t>
            </a:r>
            <a:r>
              <a:rPr lang="en-US" dirty="0" smtClean="0"/>
              <a:t>transferred. </a:t>
            </a:r>
          </a:p>
          <a:p>
            <a:pPr lvl="1">
              <a:spcBef>
                <a:spcPts val="600"/>
              </a:spcBef>
              <a:spcAft>
                <a:spcPts val="600"/>
              </a:spcAft>
            </a:pPr>
            <a:r>
              <a:rPr lang="en-US" dirty="0" smtClean="0"/>
              <a:t>The </a:t>
            </a:r>
            <a:r>
              <a:rPr lang="en-US" dirty="0"/>
              <a:t>“Donor” (usually a parent) contributes 99% of the capital to the FLP and names themselves as a “Limited Partner” (a passive </a:t>
            </a:r>
            <a:r>
              <a:rPr lang="en-US" dirty="0" smtClean="0"/>
              <a:t>investor)</a:t>
            </a:r>
          </a:p>
          <a:p>
            <a:pPr lvl="1">
              <a:spcBef>
                <a:spcPts val="600"/>
              </a:spcBef>
              <a:spcAft>
                <a:spcPts val="600"/>
              </a:spcAft>
            </a:pPr>
            <a:r>
              <a:rPr lang="en-US" dirty="0" smtClean="0"/>
              <a:t>Children </a:t>
            </a:r>
            <a:r>
              <a:rPr lang="en-US" dirty="0"/>
              <a:t>(who contribute 1% of the capital) </a:t>
            </a:r>
            <a:r>
              <a:rPr lang="en-US" dirty="0" smtClean="0"/>
              <a:t>serve </a:t>
            </a:r>
            <a:r>
              <a:rPr lang="en-US" dirty="0"/>
              <a:t>as “General Partners” (active managers of the FLP). </a:t>
            </a:r>
          </a:p>
          <a:p>
            <a:pPr marL="0" indent="0">
              <a:spcBef>
                <a:spcPts val="600"/>
              </a:spcBef>
              <a:spcAft>
                <a:spcPts val="600"/>
              </a:spcAft>
              <a:buNone/>
            </a:pPr>
            <a:endParaRPr lang="en-US" dirty="0"/>
          </a:p>
        </p:txBody>
      </p:sp>
    </p:spTree>
    <p:extLst>
      <p:ext uri="{BB962C8B-B14F-4D97-AF65-F5344CB8AC3E}">
        <p14:creationId xmlns:p14="http://schemas.microsoft.com/office/powerpoint/2010/main" val="41243392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a:t>Family Limited Partnerships (“FLP”s):</a:t>
            </a:r>
            <a:endParaRPr lang="en-US" dirty="0"/>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b="1" dirty="0"/>
              <a:t>Minority Ownership Discount</a:t>
            </a:r>
            <a:endParaRPr lang="en-US" dirty="0"/>
          </a:p>
          <a:p>
            <a:pPr lvl="1"/>
            <a:r>
              <a:rPr lang="en-US" dirty="0"/>
              <a:t>The IRS allows a discount to the owner of a minority interest in property for two reasons:</a:t>
            </a:r>
          </a:p>
          <a:p>
            <a:pPr lvl="2"/>
            <a:r>
              <a:rPr lang="en-US" dirty="0"/>
              <a:t>(1) </a:t>
            </a:r>
            <a:r>
              <a:rPr lang="en-US" b="1" u="sng" cap="small" dirty="0"/>
              <a:t>Lack of liquidity </a:t>
            </a:r>
            <a:r>
              <a:rPr lang="en-US" dirty="0"/>
              <a:t>(because a minority owner can’t sell without the other owner’s approval)</a:t>
            </a:r>
          </a:p>
          <a:p>
            <a:pPr lvl="2"/>
            <a:r>
              <a:rPr lang="en-US" dirty="0"/>
              <a:t>(2) </a:t>
            </a:r>
            <a:r>
              <a:rPr lang="en-US" b="1" u="sng" cap="small" dirty="0"/>
              <a:t>Lack of marketability </a:t>
            </a:r>
            <a:r>
              <a:rPr lang="en-US" dirty="0"/>
              <a:t>(because few people want to buy a minority interest and be bullied by the majority owner</a:t>
            </a:r>
            <a:r>
              <a:rPr lang="en-US" dirty="0" smtClean="0"/>
              <a:t>)</a:t>
            </a:r>
          </a:p>
          <a:p>
            <a:pPr lvl="2"/>
            <a:endParaRPr lang="en-US" dirty="0"/>
          </a:p>
          <a:p>
            <a:r>
              <a:rPr lang="en-US" b="1" dirty="0" smtClean="0"/>
              <a:t>Tenants-in-Common Discount</a:t>
            </a:r>
            <a:endParaRPr lang="en-US" dirty="0"/>
          </a:p>
          <a:p>
            <a:pPr lvl="1"/>
            <a:r>
              <a:rPr lang="en-US" dirty="0"/>
              <a:t>When a person owns a property as a “tenant in common” with another person (as opposed to “jointly”) he or she does not receive the full benefit of the property (because the person is sharing a part of the whole). </a:t>
            </a:r>
            <a:endParaRPr lang="en-US" dirty="0" smtClean="0"/>
          </a:p>
          <a:p>
            <a:pPr lvl="1"/>
            <a:r>
              <a:rPr lang="en-US" dirty="0" smtClean="0"/>
              <a:t>The </a:t>
            </a:r>
            <a:r>
              <a:rPr lang="en-US" dirty="0"/>
              <a:t>IRS will allow a discount on your estate taxes for property held as Tenants in Common, particularly if you hold a “minority interest</a:t>
            </a:r>
            <a:r>
              <a:rPr lang="en-US" dirty="0" smtClean="0"/>
              <a:t>”.</a:t>
            </a:r>
          </a:p>
          <a:p>
            <a:pPr marL="457200" lvl="1" indent="0">
              <a:buNone/>
            </a:pPr>
            <a:endParaRPr lang="en-US" dirty="0" smtClean="0"/>
          </a:p>
          <a:p>
            <a:r>
              <a:rPr lang="en-US" b="1" dirty="0" smtClean="0"/>
              <a:t>The business MUST be a legitimate business to receive discounts</a:t>
            </a:r>
          </a:p>
          <a:p>
            <a:pPr lvl="1"/>
            <a:r>
              <a:rPr lang="en-US" dirty="0" smtClean="0"/>
              <a:t>Merely owning stock, bonds, etc. is </a:t>
            </a:r>
            <a:r>
              <a:rPr lang="en-US" b="1" dirty="0" smtClean="0"/>
              <a:t>NOT</a:t>
            </a:r>
            <a:r>
              <a:rPr lang="en-US" dirty="0" smtClean="0"/>
              <a:t> acceptable</a:t>
            </a:r>
          </a:p>
          <a:p>
            <a:pPr lvl="1"/>
            <a:r>
              <a:rPr lang="en-US" dirty="0" smtClean="0"/>
              <a:t>Rental / investment real estate </a:t>
            </a:r>
            <a:r>
              <a:rPr lang="en-US" b="1" dirty="0" smtClean="0"/>
              <a:t>IS</a:t>
            </a:r>
            <a:r>
              <a:rPr lang="en-US" dirty="0" smtClean="0"/>
              <a:t> acceptable</a:t>
            </a:r>
            <a:endParaRPr lang="en-US" dirty="0"/>
          </a:p>
          <a:p>
            <a:pPr marL="0" indent="0">
              <a:buNone/>
            </a:pPr>
            <a:endParaRPr lang="en-US" dirty="0"/>
          </a:p>
        </p:txBody>
      </p:sp>
    </p:spTree>
    <p:extLst>
      <p:ext uri="{BB962C8B-B14F-4D97-AF65-F5344CB8AC3E}">
        <p14:creationId xmlns:p14="http://schemas.microsoft.com/office/powerpoint/2010/main" val="9986487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a:t>Family Limited Partnerships (“FLP”s):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81174941"/>
              </p:ext>
            </p:extLst>
          </p:nvPr>
        </p:nvGraphicFramePr>
        <p:xfrm>
          <a:off x="457200" y="1066800"/>
          <a:ext cx="8229600" cy="4953000"/>
        </p:xfrm>
        <a:graphic>
          <a:graphicData uri="http://schemas.openxmlformats.org/drawingml/2006/table">
            <a:tbl>
              <a:tblPr firstRow="1" bandRow="1">
                <a:tableStyleId>{9D7B26C5-4107-4FEC-AEDC-1716B250A1EF}</a:tableStyleId>
              </a:tblPr>
              <a:tblGrid>
                <a:gridCol w="8229600"/>
              </a:tblGrid>
              <a:tr h="4953000">
                <a:tc>
                  <a:txBody>
                    <a:bodyPr/>
                    <a:lstStyle/>
                    <a:p>
                      <a:endParaRPr lang="en-US" dirty="0" smtClean="0"/>
                    </a:p>
                    <a:p>
                      <a:r>
                        <a:rPr lang="en-US" b="0" dirty="0" smtClean="0"/>
                        <a:t>When taking advantage</a:t>
                      </a:r>
                      <a:r>
                        <a:rPr lang="en-US" b="0" baseline="0" dirty="0" smtClean="0"/>
                        <a:t> of both a minority discount valuation and a tenants in common discount, a family can decrease the owner’s taxable property by as much as 30% (potentially more).</a:t>
                      </a:r>
                    </a:p>
                    <a:p>
                      <a:endParaRPr lang="en-US" b="0" baseline="0" dirty="0" smtClean="0"/>
                    </a:p>
                    <a:p>
                      <a:r>
                        <a:rPr lang="en-US" b="0" baseline="0" dirty="0" smtClean="0"/>
                        <a:t>Here, for example, the owner of a</a:t>
                      </a:r>
                    </a:p>
                    <a:p>
                      <a:r>
                        <a:rPr lang="en-US" b="0" baseline="0" dirty="0" smtClean="0"/>
                        <a:t>premier brownstone used as a rental</a:t>
                      </a:r>
                    </a:p>
                    <a:p>
                      <a:r>
                        <a:rPr lang="en-US" b="0" baseline="0" dirty="0" smtClean="0"/>
                        <a:t>Property and valued at $10,000,000</a:t>
                      </a:r>
                    </a:p>
                    <a:p>
                      <a:r>
                        <a:rPr lang="en-US" b="0" baseline="0" dirty="0" smtClean="0"/>
                        <a:t>would still transfer this amount to her</a:t>
                      </a:r>
                    </a:p>
                    <a:p>
                      <a:r>
                        <a:rPr lang="en-US" b="0" baseline="0" dirty="0" smtClean="0"/>
                        <a:t>Family,  but would only be taxed on</a:t>
                      </a:r>
                    </a:p>
                    <a:p>
                      <a:r>
                        <a:rPr lang="en-US" b="0" baseline="0" dirty="0" smtClean="0"/>
                        <a:t>$7,000,000, thereby transferring an</a:t>
                      </a:r>
                    </a:p>
                    <a:p>
                      <a:r>
                        <a:rPr lang="en-US" b="0" baseline="0" dirty="0" smtClean="0"/>
                        <a:t>additional $1,000,000 to the family.       </a:t>
                      </a:r>
                      <a:endParaRPr lang="en-US" b="0" dirty="0" smtClean="0"/>
                    </a:p>
                  </a:txBody>
                  <a:tcPr/>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val="64204089"/>
              </p:ext>
            </p:extLst>
          </p:nvPr>
        </p:nvGraphicFramePr>
        <p:xfrm>
          <a:off x="4114800" y="2133600"/>
          <a:ext cx="45720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8807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a:t>Family Limited Partnerships (“FLP”s):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66138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u="sng" dirty="0"/>
              <a:t>Inter Vivos versus Testamentary Trusts</a:t>
            </a:r>
            <a:endParaRPr lang="en-US" dirty="0"/>
          </a:p>
        </p:txBody>
      </p:sp>
      <p:sp>
        <p:nvSpPr>
          <p:cNvPr id="6" name="Content Placeholder 5"/>
          <p:cNvSpPr>
            <a:spLocks noGrp="1"/>
          </p:cNvSpPr>
          <p:nvPr>
            <p:ph idx="1"/>
          </p:nvPr>
        </p:nvSpPr>
        <p:spPr/>
        <p:txBody>
          <a:bodyPr>
            <a:normAutofit fontScale="62500" lnSpcReduction="20000"/>
          </a:bodyPr>
          <a:lstStyle/>
          <a:p>
            <a:r>
              <a:rPr lang="en-US" dirty="0"/>
              <a:t>A Trust can be established as a separate document or a section of another legal document. </a:t>
            </a:r>
            <a:r>
              <a:rPr lang="en-US" dirty="0" smtClean="0"/>
              <a:t>An </a:t>
            </a:r>
            <a:r>
              <a:rPr lang="en-US" b="1" i="1" dirty="0"/>
              <a:t>Inter Vivos </a:t>
            </a:r>
            <a:r>
              <a:rPr lang="en-US" dirty="0"/>
              <a:t>Trust is a separate document that is anywhere from six to forty pages. Inter Vivos Trusts rarely require Surrogate’s Court oversight.</a:t>
            </a:r>
          </a:p>
          <a:p>
            <a:endParaRPr lang="en-US" dirty="0"/>
          </a:p>
          <a:p>
            <a:r>
              <a:rPr lang="en-US" dirty="0"/>
              <a:t>A </a:t>
            </a:r>
            <a:r>
              <a:rPr lang="en-US" b="1" i="1" dirty="0"/>
              <a:t>Testamentary Trust</a:t>
            </a:r>
            <a:r>
              <a:rPr lang="en-US" i="1" dirty="0"/>
              <a:t> </a:t>
            </a:r>
            <a:r>
              <a:rPr lang="en-US" dirty="0"/>
              <a:t>is a trust that takes effect only after a person passes away. Testamentary trusts are created by a Will (which is overseen by the county Surrogate’s Court through Probate</a:t>
            </a:r>
            <a:r>
              <a:rPr lang="en-US" dirty="0" smtClean="0"/>
              <a:t>). </a:t>
            </a:r>
            <a:r>
              <a:rPr lang="en-US" dirty="0"/>
              <a:t>The benefit of a Testamentary Trust is that it still affords Beneficiaries the same protections as Inter Vivos Trusts (such as creditor protection), BUT if it is part of a Will (and therefore part of Probate proceedings) the Trust </a:t>
            </a:r>
            <a:r>
              <a:rPr lang="en-US" dirty="0" smtClean="0"/>
              <a:t>may require Surrogate’s </a:t>
            </a:r>
            <a:r>
              <a:rPr lang="en-US" dirty="0"/>
              <a:t>Court supervision until the Trust terminates and all funds are distributed, which can last for years if even one Beneficiary is several years away from receiving his or her final distribution. An effective Testamentary Trust is better than no Trust at all, but can be more expensive and time-consuming to </a:t>
            </a:r>
            <a:r>
              <a:rPr lang="en-US" dirty="0" smtClean="0"/>
              <a:t>administer to </a:t>
            </a:r>
            <a:r>
              <a:rPr lang="en-US" dirty="0"/>
              <a:t>than a Inter Vivos Trust.</a:t>
            </a:r>
          </a:p>
          <a:p>
            <a:endParaRPr lang="en-US" dirty="0"/>
          </a:p>
        </p:txBody>
      </p:sp>
    </p:spTree>
    <p:extLst>
      <p:ext uri="{BB962C8B-B14F-4D97-AF65-F5344CB8AC3E}">
        <p14:creationId xmlns:p14="http://schemas.microsoft.com/office/powerpoint/2010/main" val="131661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lstStyle/>
          <a:p>
            <a:r>
              <a:rPr lang="en-US" u="sng" dirty="0" smtClean="0"/>
              <a:t>Revocable Trusts</a:t>
            </a:r>
            <a:endParaRPr lang="en-US"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08902701"/>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half" idx="2"/>
          </p:nvPr>
        </p:nvSpPr>
        <p:spPr>
          <a:xfrm>
            <a:off x="457200" y="914400"/>
            <a:ext cx="3008313" cy="5211763"/>
          </a:xfrm>
        </p:spPr>
        <p:txBody>
          <a:bodyPr>
            <a:normAutofit fontScale="92500" lnSpcReduction="20000"/>
          </a:bodyPr>
          <a:lstStyle/>
          <a:p>
            <a:r>
              <a:rPr lang="en-US" b="1" i="1" dirty="0" smtClean="0"/>
              <a:t>A Revocable </a:t>
            </a:r>
            <a:r>
              <a:rPr lang="en-US" b="1" i="1" dirty="0"/>
              <a:t>Trust</a:t>
            </a:r>
            <a:r>
              <a:rPr lang="en-US" dirty="0"/>
              <a:t> </a:t>
            </a:r>
            <a:r>
              <a:rPr lang="en-US" dirty="0" smtClean="0"/>
              <a:t>can </a:t>
            </a:r>
            <a:r>
              <a:rPr lang="en-US" dirty="0"/>
              <a:t>be revoked by the Creator, whereas an </a:t>
            </a:r>
            <a:r>
              <a:rPr lang="en-US" b="1" i="1" dirty="0"/>
              <a:t>Irrevocable Trust</a:t>
            </a:r>
            <a:r>
              <a:rPr lang="en-US" dirty="0"/>
              <a:t> is one that cannot. Revocable trusts can be altered, such as changing the terms of distributions to beneficiaries. They can be amended, such as changing beneficiaries or Trustees. Funds can be removed from the Trust at the discretion of the Trustee. </a:t>
            </a:r>
          </a:p>
          <a:p>
            <a:r>
              <a:rPr lang="en-US" dirty="0"/>
              <a:t> </a:t>
            </a:r>
          </a:p>
          <a:p>
            <a:r>
              <a:rPr lang="en-US" dirty="0" smtClean="0"/>
              <a:t>The </a:t>
            </a:r>
            <a:r>
              <a:rPr lang="en-US" dirty="0"/>
              <a:t>Creator has not divested himself of any control over the assets held in Trust; the Trust is </a:t>
            </a:r>
            <a:r>
              <a:rPr lang="en-US" dirty="0" smtClean="0"/>
              <a:t>his </a:t>
            </a:r>
            <a:r>
              <a:rPr lang="en-US" dirty="0"/>
              <a:t>alter ego. </a:t>
            </a:r>
            <a:endParaRPr lang="en-US" dirty="0" smtClean="0"/>
          </a:p>
          <a:p>
            <a:pPr marL="285750" indent="-285750">
              <a:buFont typeface="Arial" pitchFamily="34" charset="0"/>
              <a:buChar char="•"/>
            </a:pPr>
            <a:r>
              <a:rPr lang="en-US" dirty="0" smtClean="0"/>
              <a:t>Most </a:t>
            </a:r>
            <a:r>
              <a:rPr lang="en-US" dirty="0"/>
              <a:t>Revocable Trusts do not need a separate tax identification number: Investment gains and losses in the Trust pass through to the Creator, even if they remain in the Trust, and are included on the Creator’s IRS Form 1040. </a:t>
            </a:r>
            <a:endParaRPr lang="en-US" dirty="0" smtClean="0"/>
          </a:p>
          <a:p>
            <a:pPr marL="285750" indent="-285750">
              <a:buFont typeface="Arial" pitchFamily="34" charset="0"/>
              <a:buChar char="•"/>
            </a:pPr>
            <a:r>
              <a:rPr lang="en-US" dirty="0"/>
              <a:t>B</a:t>
            </a:r>
            <a:r>
              <a:rPr lang="en-US" dirty="0" smtClean="0"/>
              <a:t>ecause </a:t>
            </a:r>
            <a:r>
              <a:rPr lang="en-US" dirty="0"/>
              <a:t>the Creator has complete control over the existence of the Trust, no funds in the Trust avoid Estate Taxes (unless there is an estate tax credit shelter provision, which only takes place upon the death of the Creator).</a:t>
            </a:r>
          </a:p>
          <a:p>
            <a:r>
              <a:rPr lang="en-US" dirty="0"/>
              <a:t> </a:t>
            </a:r>
          </a:p>
          <a:p>
            <a:r>
              <a:rPr lang="en-US" dirty="0" smtClean="0"/>
              <a:t>Trust funds can </a:t>
            </a:r>
            <a:r>
              <a:rPr lang="en-US" dirty="0"/>
              <a:t>be used solely for the Creator’s </a:t>
            </a:r>
            <a:r>
              <a:rPr lang="en-US" dirty="0" smtClean="0"/>
              <a:t>and spouse’s needs </a:t>
            </a:r>
            <a:r>
              <a:rPr lang="en-US" dirty="0"/>
              <a:t>during </a:t>
            </a:r>
            <a:r>
              <a:rPr lang="en-US" dirty="0" smtClean="0"/>
              <a:t>life, and pass to children at death</a:t>
            </a:r>
            <a:endParaRPr lang="en-US" dirty="0"/>
          </a:p>
        </p:txBody>
      </p:sp>
    </p:spTree>
    <p:extLst>
      <p:ext uri="{BB962C8B-B14F-4D97-AF65-F5344CB8AC3E}">
        <p14:creationId xmlns:p14="http://schemas.microsoft.com/office/powerpoint/2010/main" val="2731217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lstStyle/>
          <a:p>
            <a:r>
              <a:rPr lang="en-US" u="sng" dirty="0" smtClean="0"/>
              <a:t>Irrevocable Trusts</a:t>
            </a:r>
            <a:endParaRPr lang="en-US" u="sng" dirty="0"/>
          </a:p>
        </p:txBody>
      </p:sp>
      <p:sp>
        <p:nvSpPr>
          <p:cNvPr id="4" name="Text Placeholder 3"/>
          <p:cNvSpPr>
            <a:spLocks noGrp="1"/>
          </p:cNvSpPr>
          <p:nvPr>
            <p:ph type="body" sz="half" idx="2"/>
          </p:nvPr>
        </p:nvSpPr>
        <p:spPr>
          <a:xfrm>
            <a:off x="457200" y="914400"/>
            <a:ext cx="3352800" cy="4691063"/>
          </a:xfrm>
        </p:spPr>
        <p:txBody>
          <a:bodyPr>
            <a:normAutofit fontScale="92500" lnSpcReduction="20000"/>
          </a:bodyPr>
          <a:lstStyle/>
          <a:p>
            <a:r>
              <a:rPr lang="en-US" b="1" dirty="0"/>
              <a:t>Irrevocable Trusts</a:t>
            </a:r>
            <a:r>
              <a:rPr lang="en-US" dirty="0"/>
              <a:t> have several </a:t>
            </a:r>
            <a:r>
              <a:rPr lang="en-US" dirty="0" smtClean="0"/>
              <a:t>intricacies: </a:t>
            </a:r>
          </a:p>
          <a:p>
            <a:pPr marL="285750" indent="-285750">
              <a:buFont typeface="Arial" pitchFamily="34" charset="0"/>
              <a:buChar char="•"/>
            </a:pPr>
            <a:r>
              <a:rPr lang="en-US" dirty="0" smtClean="0"/>
              <a:t>All </a:t>
            </a:r>
            <a:r>
              <a:rPr lang="en-US" dirty="0"/>
              <a:t>trusts become Irrevocable upon the death of the Creator. Therefore, a Revocable Trust becomes irrevocable upon the death of the Creator. </a:t>
            </a:r>
            <a:endParaRPr lang="en-US" dirty="0" smtClean="0"/>
          </a:p>
          <a:p>
            <a:pPr marL="285750" indent="-285750">
              <a:buFont typeface="Arial" pitchFamily="34" charset="0"/>
              <a:buChar char="•"/>
            </a:pPr>
            <a:r>
              <a:rPr lang="en-US" dirty="0" smtClean="0"/>
              <a:t>A </a:t>
            </a:r>
            <a:r>
              <a:rPr lang="en-US" dirty="0"/>
              <a:t>Testamentary Trust is by its nature irrevocable since it isn’t effective until the Creator’s Will is submitted to Probate.</a:t>
            </a:r>
          </a:p>
          <a:p>
            <a:r>
              <a:rPr lang="en-US" dirty="0"/>
              <a:t> </a:t>
            </a:r>
          </a:p>
          <a:p>
            <a:pPr marL="285750" indent="-285750">
              <a:buFont typeface="Arial" pitchFamily="34" charset="0"/>
              <a:buChar char="•"/>
            </a:pPr>
            <a:r>
              <a:rPr lang="en-US" dirty="0" smtClean="0"/>
              <a:t>Irrevocable </a:t>
            </a:r>
            <a:r>
              <a:rPr lang="en-US" dirty="0"/>
              <a:t>Trusts cannot </a:t>
            </a:r>
            <a:r>
              <a:rPr lang="en-US" dirty="0" smtClean="0"/>
              <a:t>typically be </a:t>
            </a:r>
            <a:r>
              <a:rPr lang="en-US" dirty="0"/>
              <a:t>altered, amended, changed or </a:t>
            </a:r>
            <a:r>
              <a:rPr lang="en-US" dirty="0" smtClean="0"/>
              <a:t>revoked. </a:t>
            </a:r>
          </a:p>
          <a:p>
            <a:pPr marL="285750" indent="-285750">
              <a:buFont typeface="Arial" pitchFamily="34" charset="0"/>
              <a:buChar char="•"/>
            </a:pPr>
            <a:r>
              <a:rPr lang="en-US" dirty="0" smtClean="0"/>
              <a:t>Property </a:t>
            </a:r>
            <a:r>
              <a:rPr lang="en-US" dirty="0"/>
              <a:t>placed in these trusts cannot be withdrawn (though they may be substituted for other like-valued property). </a:t>
            </a:r>
            <a:endParaRPr lang="en-US" dirty="0" smtClean="0"/>
          </a:p>
          <a:p>
            <a:pPr marL="285750" indent="-285750">
              <a:buFont typeface="Arial" pitchFamily="34" charset="0"/>
              <a:buChar char="•"/>
            </a:pPr>
            <a:r>
              <a:rPr lang="en-US" dirty="0" smtClean="0"/>
              <a:t>The </a:t>
            </a:r>
            <a:r>
              <a:rPr lang="en-US" dirty="0"/>
              <a:t>Creator is typically not the serving Trustee of these Trusts, as doing this may limit the benefits of the trust.</a:t>
            </a:r>
          </a:p>
          <a:p>
            <a:r>
              <a:rPr lang="en-US" dirty="0"/>
              <a:t> </a:t>
            </a:r>
          </a:p>
          <a:p>
            <a:pPr marL="285750" indent="-285750">
              <a:buFont typeface="Arial" pitchFamily="34" charset="0"/>
              <a:buChar char="•"/>
            </a:pPr>
            <a:r>
              <a:rPr lang="en-US" dirty="0"/>
              <a:t>With all of these limitations and restrictions does come certain benefits, particularly in the Gift and Estate Tax arena, and an income tax deduction for certain charitable trusts</a:t>
            </a:r>
            <a:r>
              <a:rPr lang="en-US" dirty="0" smtClean="0"/>
              <a:t>.</a:t>
            </a:r>
          </a:p>
          <a:p>
            <a:pPr marL="285750" indent="-285750">
              <a:buFont typeface="Arial" pitchFamily="34" charset="0"/>
              <a:buChar char="•"/>
            </a:pPr>
            <a:r>
              <a:rPr lang="en-US" dirty="0" smtClean="0"/>
              <a:t>Other </a:t>
            </a:r>
            <a:r>
              <a:rPr lang="en-US" dirty="0"/>
              <a:t>trusts allow the beneficiary the ability to receive government </a:t>
            </a:r>
            <a:r>
              <a:rPr lang="en-US" dirty="0" smtClean="0"/>
              <a:t>benefits</a:t>
            </a:r>
            <a:r>
              <a:rPr lang="en-US" dirty="0"/>
              <a: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02631"/>
              </p:ext>
            </p:extLst>
          </p:nvPr>
        </p:nvGraphicFramePr>
        <p:xfrm>
          <a:off x="3733800" y="273050"/>
          <a:ext cx="495300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3166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Four Types of Irrevocable Trusts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154043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2038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Reasons to Use Irrevocable Trusts</a:t>
            </a:r>
            <a:endParaRPr lang="en-US" u="sng" dirty="0"/>
          </a:p>
        </p:txBody>
      </p:sp>
      <p:sp>
        <p:nvSpPr>
          <p:cNvPr id="3" name="Content Placeholder 2"/>
          <p:cNvSpPr>
            <a:spLocks noGrp="1"/>
          </p:cNvSpPr>
          <p:nvPr>
            <p:ph idx="1"/>
          </p:nvPr>
        </p:nvSpPr>
        <p:spPr/>
        <p:txBody>
          <a:bodyPr>
            <a:normAutofit fontScale="55000" lnSpcReduction="20000"/>
          </a:bodyPr>
          <a:lstStyle/>
          <a:p>
            <a:r>
              <a:rPr lang="en-US" dirty="0" smtClean="0"/>
              <a:t>The government </a:t>
            </a:r>
            <a:r>
              <a:rPr lang="en-US" dirty="0"/>
              <a:t>gives these trusts preferential tax treatment or favorable Medicaid / SSI </a:t>
            </a:r>
            <a:r>
              <a:rPr lang="en-US" dirty="0" smtClean="0"/>
              <a:t>considerations </a:t>
            </a:r>
            <a:r>
              <a:rPr lang="en-US" dirty="0"/>
              <a:t>because the Creator has divested themselves of control over the assets. </a:t>
            </a:r>
            <a:endParaRPr lang="en-US" dirty="0" smtClean="0"/>
          </a:p>
          <a:p>
            <a:pPr marL="0" indent="0">
              <a:buNone/>
            </a:pPr>
            <a:endParaRPr lang="en-US" dirty="0" smtClean="0"/>
          </a:p>
          <a:p>
            <a:r>
              <a:rPr lang="en-US" dirty="0" smtClean="0"/>
              <a:t>If a </a:t>
            </a:r>
            <a:r>
              <a:rPr lang="en-US" dirty="0"/>
              <a:t>Trust does not conform with specific governmental agency provision the Trust will lose this preferential treatment</a:t>
            </a:r>
            <a:r>
              <a:rPr lang="en-US" dirty="0" smtClean="0"/>
              <a:t>.</a:t>
            </a:r>
          </a:p>
          <a:p>
            <a:pPr marL="0" indent="0">
              <a:buNone/>
            </a:pPr>
            <a:endParaRPr lang="en-US" dirty="0"/>
          </a:p>
          <a:p>
            <a:r>
              <a:rPr lang="en-US" dirty="0" smtClean="0"/>
              <a:t>The Creator </a:t>
            </a:r>
            <a:r>
              <a:rPr lang="en-US" dirty="0"/>
              <a:t>can’t reclaim the funds (the property is no longer the property of the Creator and he cannot change or revoke the Trust). </a:t>
            </a:r>
            <a:endParaRPr lang="en-US" dirty="0" smtClean="0"/>
          </a:p>
          <a:p>
            <a:pPr marL="0" indent="0">
              <a:buNone/>
            </a:pPr>
            <a:endParaRPr lang="en-US" dirty="0" smtClean="0"/>
          </a:p>
          <a:p>
            <a:r>
              <a:rPr lang="en-US" dirty="0" smtClean="0"/>
              <a:t>Unless </a:t>
            </a:r>
            <a:r>
              <a:rPr lang="en-US" dirty="0"/>
              <a:t>a Creator has more-than-adequate assets, is aging, will eventually apply for government benefits such as Medicaid, or is highly inclined to transferring funds to another party in order to decrease his or her later estate taxes, an Irrevocable Trust should be avoided. </a:t>
            </a:r>
            <a:endParaRPr lang="en-US" dirty="0" smtClean="0"/>
          </a:p>
          <a:p>
            <a:endParaRPr lang="en-US" dirty="0" smtClean="0"/>
          </a:p>
          <a:p>
            <a:r>
              <a:rPr lang="en-US" dirty="0" smtClean="0"/>
              <a:t>However</a:t>
            </a:r>
            <a:r>
              <a:rPr lang="en-US" dirty="0"/>
              <a:t>, if a Creator’s situation does fit into any of these categories an Irrevocable Trust may be an option to consider</a:t>
            </a:r>
            <a:r>
              <a:rPr lang="en-US" dirty="0" smtClean="0"/>
              <a:t>.</a:t>
            </a:r>
            <a:endParaRPr lang="en-US" dirty="0"/>
          </a:p>
        </p:txBody>
      </p:sp>
    </p:spTree>
    <p:extLst>
      <p:ext uri="{BB962C8B-B14F-4D97-AF65-F5344CB8AC3E}">
        <p14:creationId xmlns:p14="http://schemas.microsoft.com/office/powerpoint/2010/main" val="418028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461</TotalTime>
  <Words>6219</Words>
  <Application>Microsoft Office PowerPoint</Application>
  <PresentationFormat>On-screen Show (4:3)</PresentationFormat>
  <Paragraphs>594</Paragraphs>
  <Slides>46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Office Theme</vt:lpstr>
      <vt:lpstr>Bitmap Image</vt:lpstr>
      <vt:lpstr>FPA NYC – 9th Annual Financial Fitness Workshop   MOVING BEYOND THE BASICS OF SIMPLE WILLS AND ASSET TITLING  &amp;  THE POWER OF INVESTMENT TRUSTS </vt:lpstr>
      <vt:lpstr>Parties to a Trust </vt:lpstr>
      <vt:lpstr>Parties to a Trust</vt:lpstr>
      <vt:lpstr>Benefits of Trusts</vt:lpstr>
      <vt:lpstr>Inter Vivos versus Testamentary Trusts</vt:lpstr>
      <vt:lpstr>Revocable Trusts</vt:lpstr>
      <vt:lpstr>Irrevocable Trusts</vt:lpstr>
      <vt:lpstr>Four Types of Irrevocable Trusts</vt:lpstr>
      <vt:lpstr>Reasons to Use Irrevocable Trusts</vt:lpstr>
      <vt:lpstr>Choosing Trustees</vt:lpstr>
      <vt:lpstr>Choosing Trustees: “Interested Trustees”</vt:lpstr>
      <vt:lpstr>Funding A Trust</vt:lpstr>
      <vt:lpstr>What Transfers are NOT Taxable?</vt:lpstr>
      <vt:lpstr>Federal and New York Gift &amp; Estate Tax</vt:lpstr>
      <vt:lpstr>What is Included in Your “Gross Estate”?</vt:lpstr>
      <vt:lpstr>What is Included in Your “Gross Estate”?</vt:lpstr>
      <vt:lpstr>. </vt:lpstr>
      <vt:lpstr>Example of a Credit Shelter Trust in Action</vt:lpstr>
      <vt:lpstr>Beneficiary &amp; Creditor Protection</vt:lpstr>
      <vt:lpstr>Retirement Plans:  Required Minimum Distributions</vt:lpstr>
      <vt:lpstr>Spousal Treatment for RMDs</vt:lpstr>
      <vt:lpstr>RMDs for Non-Spouses</vt:lpstr>
      <vt:lpstr>Thoughts on Children &amp; Retirement Plans</vt:lpstr>
      <vt:lpstr>Requirements to Make a Trust The Beneficiary </vt:lpstr>
      <vt:lpstr>Life Insurance in Trusts</vt:lpstr>
      <vt:lpstr>Irrevocable Life Insurance Trusts</vt:lpstr>
      <vt:lpstr>MEDICAID TRUST INTRO: Types of Medicaid</vt:lpstr>
      <vt:lpstr>MEDICAID: Financial Eligibility Requirements</vt:lpstr>
      <vt:lpstr>Transfer Penalties</vt:lpstr>
      <vt:lpstr>Types of Supplemental Needs Trusts</vt:lpstr>
      <vt:lpstr>Income Only Trusts  (a “Medicaid Qualifying Trust”)</vt:lpstr>
      <vt:lpstr>Annuity Trusts &amp; Unitrusts</vt:lpstr>
      <vt:lpstr>GRATs</vt:lpstr>
      <vt:lpstr>GRUTs</vt:lpstr>
      <vt:lpstr>CRATs and CRUTs</vt:lpstr>
      <vt:lpstr>CLATs and CLUTs</vt:lpstr>
      <vt:lpstr>QPRTs</vt:lpstr>
      <vt:lpstr>Intentionally Defective Grantor Trusts</vt:lpstr>
      <vt:lpstr>Intentionally Defective Grantor Trusts</vt:lpstr>
      <vt:lpstr>Intentionally Defective Grantor Trusts</vt:lpstr>
      <vt:lpstr>Intentionally Defective Grantor Trusts</vt:lpstr>
      <vt:lpstr>Intentionally Defective Grantor Trusts</vt:lpstr>
      <vt:lpstr>Family Limited Partnerships (“FLP”s):</vt:lpstr>
      <vt:lpstr>Family Limited Partnerships (“FLP”s):</vt:lpstr>
      <vt:lpstr>Family Limited Partnerships (“FLP”s):</vt:lpstr>
      <vt:lpstr>Family Limited Partnerships (“FLP”s):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Juan 3000</dc:creator>
  <cp:lastModifiedBy>Gissel</cp:lastModifiedBy>
  <cp:revision>43</cp:revision>
  <cp:lastPrinted>2011-09-22T18:41:02Z</cp:lastPrinted>
  <dcterms:created xsi:type="dcterms:W3CDTF">2011-09-21T20:21:59Z</dcterms:created>
  <dcterms:modified xsi:type="dcterms:W3CDTF">2017-05-11T19:57:33Z</dcterms:modified>
</cp:coreProperties>
</file>