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61" r:id="rId4"/>
    <p:sldId id="260" r:id="rId5"/>
    <p:sldId id="259" r:id="rId6"/>
    <p:sldId id="258" r:id="rId7"/>
    <p:sldId id="262" r:id="rId8"/>
    <p:sldId id="267" r:id="rId9"/>
    <p:sldId id="268" r:id="rId10"/>
    <p:sldId id="269" r:id="rId11"/>
    <p:sldId id="263" r:id="rId12"/>
    <p:sldId id="264" r:id="rId13"/>
    <p:sldId id="266"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D8138ED-5283-4F7D-BB6A-8A9032A1FF29}" type="datetimeFigureOut">
              <a:rPr lang="en-US" smtClean="0"/>
              <a:t>5/11/2017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65DDA5A-7ED3-4B20-A1F6-5718EB63387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8138ED-5283-4F7D-BB6A-8A9032A1FF29}"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DDA5A-7ED3-4B20-A1F6-5718EB6338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D8138ED-5283-4F7D-BB6A-8A9032A1FF29}" type="datetimeFigureOut">
              <a:rPr lang="en-US" smtClean="0"/>
              <a:t>5/11/2017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65DDA5A-7ED3-4B20-A1F6-5718EB63387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D8138ED-5283-4F7D-BB6A-8A9032A1FF29}" type="datetimeFigureOut">
              <a:rPr lang="en-US" smtClean="0"/>
              <a:t>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65DDA5A-7ED3-4B20-A1F6-5718EB633877}"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D8138ED-5283-4F7D-BB6A-8A9032A1FF29}" type="datetimeFigureOut">
              <a:rPr lang="en-US" smtClean="0"/>
              <a:t>5/11/2017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65DDA5A-7ED3-4B20-A1F6-5718EB633877}"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D8138ED-5283-4F7D-BB6A-8A9032A1FF29}" type="datetimeFigureOut">
              <a:rPr lang="en-US" smtClean="0"/>
              <a:t>5/11/2017</a:t>
            </a:fld>
            <a:endParaRPr lang="en-US"/>
          </a:p>
        </p:txBody>
      </p:sp>
      <p:sp>
        <p:nvSpPr>
          <p:cNvPr id="10" name="Slide Number Placeholder 9"/>
          <p:cNvSpPr>
            <a:spLocks noGrp="1"/>
          </p:cNvSpPr>
          <p:nvPr>
            <p:ph type="sldNum" sz="quarter" idx="16"/>
          </p:nvPr>
        </p:nvSpPr>
        <p:spPr/>
        <p:txBody>
          <a:bodyPr rtlCol="0"/>
          <a:lstStyle/>
          <a:p>
            <a:fld id="{765DDA5A-7ED3-4B20-A1F6-5718EB633877}"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D8138ED-5283-4F7D-BB6A-8A9032A1FF29}" type="datetimeFigureOut">
              <a:rPr lang="en-US" smtClean="0"/>
              <a:t>5/11/2017</a:t>
            </a:fld>
            <a:endParaRPr lang="en-US"/>
          </a:p>
        </p:txBody>
      </p:sp>
      <p:sp>
        <p:nvSpPr>
          <p:cNvPr id="12" name="Slide Number Placeholder 11"/>
          <p:cNvSpPr>
            <a:spLocks noGrp="1"/>
          </p:cNvSpPr>
          <p:nvPr>
            <p:ph type="sldNum" sz="quarter" idx="16"/>
          </p:nvPr>
        </p:nvSpPr>
        <p:spPr/>
        <p:txBody>
          <a:bodyPr rtlCol="0"/>
          <a:lstStyle/>
          <a:p>
            <a:fld id="{765DDA5A-7ED3-4B20-A1F6-5718EB633877}"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8138ED-5283-4F7D-BB6A-8A9032A1FF29}" type="datetimeFigureOut">
              <a:rPr lang="en-US" smtClean="0"/>
              <a:t>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65DDA5A-7ED3-4B20-A1F6-5718EB6338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138ED-5283-4F7D-BB6A-8A9032A1FF29}" type="datetimeFigureOut">
              <a:rPr lang="en-US" smtClean="0"/>
              <a:t>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65DDA5A-7ED3-4B20-A1F6-5718EB6338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D8138ED-5283-4F7D-BB6A-8A9032A1FF29}" type="datetimeFigureOut">
              <a:rPr lang="en-US" smtClean="0"/>
              <a:t>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65DDA5A-7ED3-4B20-A1F6-5718EB633877}"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D8138ED-5283-4F7D-BB6A-8A9032A1FF29}" type="datetimeFigureOut">
              <a:rPr lang="en-US" smtClean="0"/>
              <a:t>5/11/2017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65DDA5A-7ED3-4B20-A1F6-5718EB633877}"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D8138ED-5283-4F7D-BB6A-8A9032A1FF29}" type="datetimeFigureOut">
              <a:rPr lang="en-US" smtClean="0"/>
              <a:t>5/11/2017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65DDA5A-7ED3-4B20-A1F6-5718EB6338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timinslaw.com" TargetMode="External"/><Relationship Id="rId2" Type="http://schemas.openxmlformats.org/officeDocument/2006/relationships/hyperlink" Target="http://www.timinslaw.com/"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1"/>
            <a:ext cx="6172200" cy="2438400"/>
          </a:xfrm>
        </p:spPr>
        <p:txBody>
          <a:bodyPr>
            <a:normAutofit fontScale="90000"/>
          </a:bodyPr>
          <a:lstStyle/>
          <a:p>
            <a:r>
              <a:rPr lang="en-US" sz="5400" u="sng" dirty="0" smtClean="0"/>
              <a:t>Creditor Protection</a:t>
            </a:r>
            <a:r>
              <a:rPr lang="en-US" dirty="0" smtClean="0"/>
              <a:t/>
            </a:r>
            <a:br>
              <a:rPr lang="en-US" dirty="0" smtClean="0"/>
            </a:br>
            <a:r>
              <a:rPr lang="en-US" dirty="0" smtClean="0"/>
              <a:t>Keeping Family Assets with Your Family</a:t>
            </a:r>
            <a:endParaRPr lang="en-US" dirty="0"/>
          </a:p>
        </p:txBody>
      </p:sp>
      <p:sp>
        <p:nvSpPr>
          <p:cNvPr id="3" name="Subtitle 2"/>
          <p:cNvSpPr>
            <a:spLocks noGrp="1"/>
          </p:cNvSpPr>
          <p:nvPr>
            <p:ph type="subTitle" idx="1"/>
          </p:nvPr>
        </p:nvSpPr>
        <p:spPr>
          <a:xfrm>
            <a:off x="1009442" y="3581400"/>
            <a:ext cx="7117180" cy="2667000"/>
          </a:xfrm>
        </p:spPr>
        <p:txBody>
          <a:bodyPr>
            <a:normAutofit fontScale="32500" lnSpcReduction="20000"/>
          </a:bodyPr>
          <a:lstStyle/>
          <a:p>
            <a:pPr algn="r">
              <a:lnSpc>
                <a:spcPct val="120000"/>
              </a:lnSpc>
              <a:defRPr/>
            </a:pPr>
            <a:r>
              <a:rPr lang="en-US" sz="4900" dirty="0">
                <a:solidFill>
                  <a:schemeClr val="tx1"/>
                </a:solidFill>
              </a:rPr>
              <a:t>Daniel Timins, Esq., CFP</a:t>
            </a:r>
          </a:p>
          <a:p>
            <a:pPr algn="r">
              <a:lnSpc>
                <a:spcPct val="120000"/>
              </a:lnSpc>
              <a:defRPr/>
            </a:pPr>
            <a:r>
              <a:rPr lang="en-US" sz="4900" dirty="0">
                <a:solidFill>
                  <a:schemeClr val="tx1"/>
                </a:solidFill>
              </a:rPr>
              <a:t>Law Offices of Daniel </a:t>
            </a:r>
            <a:r>
              <a:rPr lang="en-US" sz="4900" dirty="0" smtClean="0">
                <a:solidFill>
                  <a:schemeClr val="tx1"/>
                </a:solidFill>
              </a:rPr>
              <a:t>Timins</a:t>
            </a:r>
          </a:p>
          <a:p>
            <a:pPr algn="r">
              <a:lnSpc>
                <a:spcPct val="120000"/>
              </a:lnSpc>
              <a:defRPr/>
            </a:pPr>
            <a:r>
              <a:rPr lang="en-US" sz="4900" dirty="0" smtClean="0">
                <a:solidFill>
                  <a:schemeClr val="tx1"/>
                </a:solidFill>
              </a:rPr>
              <a:t>477 Madison Ave., </a:t>
            </a:r>
            <a:r>
              <a:rPr lang="en-US" sz="4900" dirty="0">
                <a:solidFill>
                  <a:schemeClr val="tx1"/>
                </a:solidFill>
              </a:rPr>
              <a:t>Ste. </a:t>
            </a:r>
            <a:r>
              <a:rPr lang="en-US" sz="4900" dirty="0" smtClean="0">
                <a:solidFill>
                  <a:schemeClr val="tx1"/>
                </a:solidFill>
              </a:rPr>
              <a:t>240</a:t>
            </a:r>
            <a:endParaRPr lang="en-US" sz="4900" dirty="0">
              <a:solidFill>
                <a:schemeClr val="tx1"/>
              </a:solidFill>
            </a:endParaRPr>
          </a:p>
          <a:p>
            <a:pPr algn="r">
              <a:lnSpc>
                <a:spcPct val="120000"/>
              </a:lnSpc>
              <a:defRPr/>
            </a:pPr>
            <a:r>
              <a:rPr lang="en-US" sz="4900" dirty="0">
                <a:solidFill>
                  <a:schemeClr val="tx1"/>
                </a:solidFill>
              </a:rPr>
              <a:t>New York, New </a:t>
            </a:r>
            <a:r>
              <a:rPr lang="en-US" sz="4900" dirty="0" smtClean="0">
                <a:solidFill>
                  <a:schemeClr val="tx1"/>
                </a:solidFill>
              </a:rPr>
              <a:t>York </a:t>
            </a:r>
            <a:r>
              <a:rPr lang="en-US" sz="4900" dirty="0" smtClean="0">
                <a:solidFill>
                  <a:schemeClr val="tx1"/>
                </a:solidFill>
              </a:rPr>
              <a:t>10022</a:t>
            </a:r>
            <a:endParaRPr lang="en-US" sz="4900" dirty="0">
              <a:solidFill>
                <a:schemeClr val="tx1"/>
              </a:solidFill>
            </a:endParaRPr>
          </a:p>
          <a:p>
            <a:pPr algn="r">
              <a:lnSpc>
                <a:spcPct val="120000"/>
              </a:lnSpc>
              <a:defRPr/>
            </a:pPr>
            <a:r>
              <a:rPr lang="en-US" sz="4900" dirty="0">
                <a:solidFill>
                  <a:schemeClr val="tx1"/>
                </a:solidFill>
              </a:rPr>
              <a:t>(212) 683-3560</a:t>
            </a:r>
          </a:p>
          <a:p>
            <a:pPr algn="r">
              <a:lnSpc>
                <a:spcPct val="120000"/>
              </a:lnSpc>
              <a:defRPr/>
            </a:pPr>
            <a:r>
              <a:rPr lang="en-US" sz="4900" dirty="0">
                <a:solidFill>
                  <a:schemeClr val="tx1"/>
                </a:solidFill>
                <a:hlinkClick r:id="rId2"/>
              </a:rPr>
              <a:t>www.timinslaw.com</a:t>
            </a:r>
            <a:endParaRPr lang="en-US" sz="4900" dirty="0">
              <a:solidFill>
                <a:schemeClr val="tx1"/>
              </a:solidFill>
            </a:endParaRPr>
          </a:p>
          <a:p>
            <a:pPr algn="r">
              <a:lnSpc>
                <a:spcPct val="120000"/>
              </a:lnSpc>
              <a:defRPr/>
            </a:pPr>
            <a:r>
              <a:rPr lang="en-US" sz="4900" dirty="0">
                <a:solidFill>
                  <a:schemeClr val="tx1"/>
                </a:solidFill>
                <a:hlinkClick r:id="rId3"/>
              </a:rPr>
              <a:t>dan@timinslaw.com</a:t>
            </a:r>
            <a:endParaRPr lang="en-US" sz="4900" dirty="0">
              <a:solidFill>
                <a:schemeClr val="tx1"/>
              </a:solidFill>
            </a:endParaRPr>
          </a:p>
          <a:p>
            <a:pPr algn="r"/>
            <a:endParaRPr lang="en-US" dirty="0"/>
          </a:p>
        </p:txBody>
      </p:sp>
      <p:pic>
        <p:nvPicPr>
          <p:cNvPr id="10243" name="Picture 3" descr="C:\Users\Daniel\AppData\Local\Microsoft\Windows\Temporary Internet Files\Content.IE5\PEWBQD32\iStock_000004812893XSmall[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895600"/>
            <a:ext cx="3789734"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157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448755" cy="924475"/>
          </a:xfrm>
        </p:spPr>
        <p:txBody>
          <a:bodyPr>
            <a:normAutofit fontScale="90000"/>
          </a:bodyPr>
          <a:lstStyle/>
          <a:p>
            <a:r>
              <a:rPr lang="en-US" dirty="0" smtClean="0"/>
              <a:t>Disclaimer </a:t>
            </a:r>
            <a:r>
              <a:rPr lang="en-US" dirty="0"/>
              <a:t>as Asset </a:t>
            </a:r>
            <a:r>
              <a:rPr lang="en-US" dirty="0" smtClean="0"/>
              <a:t>Protection Tool</a:t>
            </a:r>
            <a:endParaRPr lang="en-US" dirty="0"/>
          </a:p>
        </p:txBody>
      </p:sp>
      <p:sp>
        <p:nvSpPr>
          <p:cNvPr id="3" name="Content Placeholder 2"/>
          <p:cNvSpPr>
            <a:spLocks noGrp="1"/>
          </p:cNvSpPr>
          <p:nvPr>
            <p:ph sz="quarter" idx="1"/>
          </p:nvPr>
        </p:nvSpPr>
        <p:spPr>
          <a:xfrm>
            <a:off x="685800" y="1676401"/>
            <a:ext cx="7696200" cy="4495800"/>
          </a:xfrm>
        </p:spPr>
        <p:txBody>
          <a:bodyPr>
            <a:normAutofit fontScale="70000" lnSpcReduction="20000"/>
          </a:bodyPr>
          <a:lstStyle/>
          <a:p>
            <a:r>
              <a:rPr lang="en-US" dirty="0" smtClean="0"/>
              <a:t>Typically </a:t>
            </a:r>
            <a:r>
              <a:rPr lang="en-US" dirty="0"/>
              <a:t>viewed as an estate tax planning tool but can be effectively used </a:t>
            </a:r>
            <a:r>
              <a:rPr lang="en-US" dirty="0" smtClean="0"/>
              <a:t>as an </a:t>
            </a:r>
            <a:r>
              <a:rPr lang="en-US" dirty="0"/>
              <a:t>asset protection </a:t>
            </a:r>
            <a:r>
              <a:rPr lang="en-US" dirty="0" smtClean="0"/>
              <a:t>tool.</a:t>
            </a:r>
          </a:p>
          <a:p>
            <a:pPr lvl="1"/>
            <a:r>
              <a:rPr lang="en-US" dirty="0" smtClean="0"/>
              <a:t>Parent </a:t>
            </a:r>
            <a:r>
              <a:rPr lang="en-US" dirty="0"/>
              <a:t>bequeaths assets outright to son and if son predeceases to </a:t>
            </a:r>
            <a:r>
              <a:rPr lang="en-US" dirty="0" smtClean="0"/>
              <a:t>son’s descendants</a:t>
            </a:r>
            <a:r>
              <a:rPr lang="en-US" dirty="0"/>
              <a:t>. </a:t>
            </a:r>
            <a:endParaRPr lang="en-US" dirty="0" smtClean="0"/>
          </a:p>
          <a:p>
            <a:pPr lvl="1"/>
            <a:r>
              <a:rPr lang="en-US" dirty="0" smtClean="0"/>
              <a:t>Father </a:t>
            </a:r>
            <a:r>
              <a:rPr lang="en-US" dirty="0"/>
              <a:t>dies and son is subject to large judgement. If does </a:t>
            </a:r>
            <a:r>
              <a:rPr lang="en-US" dirty="0" smtClean="0"/>
              <a:t>not disclaim </a:t>
            </a:r>
            <a:r>
              <a:rPr lang="en-US" dirty="0"/>
              <a:t>creditors will take </a:t>
            </a:r>
            <a:r>
              <a:rPr lang="en-US" dirty="0" smtClean="0"/>
              <a:t>all</a:t>
            </a:r>
          </a:p>
          <a:p>
            <a:pPr lvl="1"/>
            <a:r>
              <a:rPr lang="en-US" dirty="0"/>
              <a:t>S</a:t>
            </a:r>
            <a:r>
              <a:rPr lang="en-US" dirty="0" smtClean="0"/>
              <a:t>on </a:t>
            </a:r>
            <a:r>
              <a:rPr lang="en-US" dirty="0"/>
              <a:t>disclaims to avoid creditors </a:t>
            </a:r>
            <a:r>
              <a:rPr lang="en-US" dirty="0" smtClean="0"/>
              <a:t>receiving property </a:t>
            </a:r>
            <a:r>
              <a:rPr lang="en-US" dirty="0"/>
              <a:t>and property passes to sons children.</a:t>
            </a:r>
          </a:p>
          <a:p>
            <a:r>
              <a:rPr lang="en-US" dirty="0" err="1" smtClean="0"/>
              <a:t>Disclaimant</a:t>
            </a:r>
            <a:r>
              <a:rPr lang="en-US" dirty="0" smtClean="0"/>
              <a:t> </a:t>
            </a:r>
            <a:r>
              <a:rPr lang="en-US" dirty="0"/>
              <a:t>has right to disclaim and it is legally as though that </a:t>
            </a:r>
            <a:r>
              <a:rPr lang="en-US" dirty="0" err="1" smtClean="0"/>
              <a:t>disclaimant</a:t>
            </a:r>
            <a:r>
              <a:rPr lang="en-US" dirty="0" smtClean="0"/>
              <a:t> predeceased </a:t>
            </a:r>
            <a:r>
              <a:rPr lang="en-US" dirty="0"/>
              <a:t>(relation back doctrine under common law) so creditors </a:t>
            </a:r>
            <a:r>
              <a:rPr lang="en-US" dirty="0" smtClean="0"/>
              <a:t>lien cannot </a:t>
            </a:r>
            <a:r>
              <a:rPr lang="en-US" dirty="0"/>
              <a:t>attach and it is deemed as if property transferred from father </a:t>
            </a:r>
            <a:r>
              <a:rPr lang="en-US" dirty="0" smtClean="0"/>
              <a:t>to grandchildren </a:t>
            </a:r>
            <a:r>
              <a:rPr lang="en-US" dirty="0"/>
              <a:t>above. Property passes as if never received by </a:t>
            </a:r>
            <a:r>
              <a:rPr lang="en-US" dirty="0" err="1"/>
              <a:t>disclaimant</a:t>
            </a:r>
            <a:r>
              <a:rPr lang="en-US" dirty="0"/>
              <a:t>.</a:t>
            </a:r>
          </a:p>
          <a:p>
            <a:r>
              <a:rPr lang="en-US" dirty="0" smtClean="0"/>
              <a:t>Exceptions:</a:t>
            </a:r>
          </a:p>
          <a:p>
            <a:pPr lvl="1"/>
            <a:r>
              <a:rPr lang="en-US" dirty="0" smtClean="0"/>
              <a:t>NY precludes </a:t>
            </a:r>
            <a:r>
              <a:rPr lang="en-US" dirty="0"/>
              <a:t>use of disclaimer if </a:t>
            </a:r>
            <a:r>
              <a:rPr lang="en-US" dirty="0" err="1" smtClean="0"/>
              <a:t>disclaimant</a:t>
            </a:r>
            <a:r>
              <a:rPr lang="en-US" dirty="0" smtClean="0"/>
              <a:t> is solvent</a:t>
            </a:r>
            <a:r>
              <a:rPr lang="en-US" dirty="0"/>
              <a:t>. </a:t>
            </a:r>
            <a:endParaRPr lang="en-US" dirty="0" smtClean="0"/>
          </a:p>
          <a:p>
            <a:pPr lvl="1"/>
            <a:r>
              <a:rPr lang="en-US" dirty="0" smtClean="0"/>
              <a:t>NY </a:t>
            </a:r>
            <a:r>
              <a:rPr lang="en-US" dirty="0"/>
              <a:t>prohibit disclaimers for Medicaid.</a:t>
            </a:r>
          </a:p>
        </p:txBody>
      </p:sp>
    </p:spTree>
    <p:extLst>
      <p:ext uri="{BB962C8B-B14F-4D97-AF65-F5344CB8AC3E}">
        <p14:creationId xmlns:p14="http://schemas.microsoft.com/office/powerpoint/2010/main" val="65637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Non-Qualified Annuities</a:t>
            </a:r>
            <a:endParaRPr lang="en-US" dirty="0"/>
          </a:p>
        </p:txBody>
      </p:sp>
      <p:sp>
        <p:nvSpPr>
          <p:cNvPr id="3" name="Content Placeholder 2"/>
          <p:cNvSpPr>
            <a:spLocks noGrp="1"/>
          </p:cNvSpPr>
          <p:nvPr>
            <p:ph sz="quarter" idx="1"/>
          </p:nvPr>
        </p:nvSpPr>
        <p:spPr>
          <a:xfrm>
            <a:off x="1009443" y="1807361"/>
            <a:ext cx="7125112" cy="3145639"/>
          </a:xfrm>
        </p:spPr>
        <p:txBody>
          <a:bodyPr>
            <a:normAutofit fontScale="85000" lnSpcReduction="20000"/>
          </a:bodyPr>
          <a:lstStyle/>
          <a:p>
            <a:r>
              <a:rPr lang="en-US" dirty="0" smtClean="0"/>
              <a:t>Protection varies for New Yorkers in Bankruptcy:</a:t>
            </a:r>
          </a:p>
          <a:p>
            <a:pPr lvl="1"/>
            <a:r>
              <a:rPr lang="en-US" dirty="0" smtClean="0"/>
              <a:t>Statute states </a:t>
            </a:r>
            <a:r>
              <a:rPr lang="en-US" u="sng" dirty="0" smtClean="0"/>
              <a:t>all</a:t>
            </a:r>
            <a:r>
              <a:rPr lang="en-US" dirty="0" smtClean="0"/>
              <a:t> proceeds are protected, and cannot force owner to take benefits or how to take benefits</a:t>
            </a:r>
          </a:p>
          <a:p>
            <a:pPr lvl="1"/>
            <a:r>
              <a:rPr lang="en-US" b="1" u="sng" dirty="0" smtClean="0"/>
              <a:t>BUT</a:t>
            </a:r>
            <a:r>
              <a:rPr lang="en-US" dirty="0" smtClean="0"/>
              <a:t> court states it may make annuitant pay installments or a portion of policy based on annuitant’s financial position</a:t>
            </a:r>
          </a:p>
          <a:p>
            <a:pPr lvl="1"/>
            <a:r>
              <a:rPr lang="en-US" dirty="0" smtClean="0"/>
              <a:t>Max of $5,000 protected if debtor declares bankruptcy within 6 months of funding the annuity </a:t>
            </a:r>
          </a:p>
          <a:p>
            <a:pPr lvl="1"/>
            <a:endParaRPr lang="en-US" dirty="0"/>
          </a:p>
        </p:txBody>
      </p:sp>
    </p:spTree>
    <p:extLst>
      <p:ext uri="{BB962C8B-B14F-4D97-AF65-F5344CB8AC3E}">
        <p14:creationId xmlns:p14="http://schemas.microsoft.com/office/powerpoint/2010/main" val="1095755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sz="quarter" idx="1"/>
          </p:nvPr>
        </p:nvSpPr>
        <p:spPr>
          <a:xfrm>
            <a:off x="1009443" y="1807361"/>
            <a:ext cx="7125112" cy="3298039"/>
          </a:xfrm>
        </p:spPr>
        <p:txBody>
          <a:bodyPr>
            <a:normAutofit fontScale="85000" lnSpcReduction="20000"/>
          </a:bodyPr>
          <a:lstStyle/>
          <a:p>
            <a:r>
              <a:rPr lang="en-US" u="sng" dirty="0"/>
              <a:t>Owner's</a:t>
            </a:r>
            <a:r>
              <a:rPr lang="en-US" dirty="0"/>
              <a:t> interest in proceeds and </a:t>
            </a:r>
            <a:r>
              <a:rPr lang="en-US" dirty="0" smtClean="0"/>
              <a:t>cash value of </a:t>
            </a:r>
            <a:r>
              <a:rPr lang="en-US" dirty="0"/>
              <a:t>policy insuring </a:t>
            </a:r>
            <a:r>
              <a:rPr lang="en-US" dirty="0" smtClean="0"/>
              <a:t>another:</a:t>
            </a:r>
          </a:p>
          <a:p>
            <a:pPr lvl="1"/>
            <a:r>
              <a:rPr lang="en-US" dirty="0" smtClean="0"/>
              <a:t>Exempt </a:t>
            </a:r>
            <a:r>
              <a:rPr lang="en-US" dirty="0"/>
              <a:t>as against creditors of insured (and owner's own creditors if insured is owner's spouse). </a:t>
            </a:r>
            <a:endParaRPr lang="en-US" dirty="0" smtClean="0"/>
          </a:p>
          <a:p>
            <a:pPr lvl="1"/>
            <a:endParaRPr lang="en-US" dirty="0"/>
          </a:p>
          <a:p>
            <a:r>
              <a:rPr lang="en-US" u="sng" dirty="0" smtClean="0"/>
              <a:t>Beneficiary's</a:t>
            </a:r>
            <a:r>
              <a:rPr lang="en-US" dirty="0" smtClean="0"/>
              <a:t> </a:t>
            </a:r>
            <a:r>
              <a:rPr lang="en-US" dirty="0"/>
              <a:t>interest in </a:t>
            </a:r>
            <a:r>
              <a:rPr lang="en-US" dirty="0" smtClean="0"/>
              <a:t>proceeds </a:t>
            </a:r>
            <a:r>
              <a:rPr lang="en-US" dirty="0"/>
              <a:t>and </a:t>
            </a:r>
            <a:r>
              <a:rPr lang="en-US" dirty="0" smtClean="0"/>
              <a:t>cash value: </a:t>
            </a:r>
          </a:p>
          <a:p>
            <a:pPr lvl="1"/>
            <a:r>
              <a:rPr lang="en-US" dirty="0" smtClean="0"/>
              <a:t>Wholly </a:t>
            </a:r>
            <a:r>
              <a:rPr lang="en-US" dirty="0"/>
              <a:t>protected from all creditors provided beneficiary is </a:t>
            </a:r>
            <a:r>
              <a:rPr lang="en-US" u="sng" dirty="0"/>
              <a:t>not</a:t>
            </a:r>
            <a:r>
              <a:rPr lang="en-US" dirty="0"/>
              <a:t> owner or insured. </a:t>
            </a:r>
          </a:p>
        </p:txBody>
      </p:sp>
      <p:pic>
        <p:nvPicPr>
          <p:cNvPr id="8195" name="Picture 3" descr="C:\Users\Daniel\AppData\Local\Microsoft\Windows\Temporary Internet Files\Content.IE5\F8HSYBVM\Health-Insuranc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5105400"/>
            <a:ext cx="2667000" cy="1482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88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125113" cy="533400"/>
          </a:xfrm>
        </p:spPr>
        <p:txBody>
          <a:bodyPr>
            <a:normAutofit fontScale="90000"/>
          </a:bodyPr>
          <a:lstStyle/>
          <a:p>
            <a:r>
              <a:rPr lang="en-US" dirty="0" smtClean="0"/>
              <a:t>Spousal Transfers</a:t>
            </a:r>
            <a:endParaRPr lang="en-US" dirty="0"/>
          </a:p>
        </p:txBody>
      </p:sp>
      <p:sp>
        <p:nvSpPr>
          <p:cNvPr id="3" name="Content Placeholder 2"/>
          <p:cNvSpPr>
            <a:spLocks noGrp="1"/>
          </p:cNvSpPr>
          <p:nvPr>
            <p:ph sz="quarter" idx="1"/>
          </p:nvPr>
        </p:nvSpPr>
        <p:spPr>
          <a:xfrm>
            <a:off x="762000" y="1631887"/>
            <a:ext cx="7391400" cy="4724400"/>
          </a:xfrm>
        </p:spPr>
        <p:txBody>
          <a:bodyPr>
            <a:normAutofit fontScale="62500" lnSpcReduction="20000"/>
          </a:bodyPr>
          <a:lstStyle/>
          <a:p>
            <a:r>
              <a:rPr lang="en-US" dirty="0" smtClean="0"/>
              <a:t>Transferor MUST surrender all rights to control the assets AND any certainty transferor can enjoy its benefits</a:t>
            </a:r>
          </a:p>
          <a:p>
            <a:pPr lvl="1"/>
            <a:r>
              <a:rPr lang="en-US" dirty="0" smtClean="0"/>
              <a:t>Undesirable if there is a divorce or death of spouse</a:t>
            </a:r>
          </a:p>
          <a:p>
            <a:pPr lvl="1"/>
            <a:r>
              <a:rPr lang="en-US" dirty="0" smtClean="0"/>
              <a:t>“Constructive Trust” doctrine can lead to creditor attachment</a:t>
            </a:r>
          </a:p>
          <a:p>
            <a:pPr lvl="1"/>
            <a:r>
              <a:rPr lang="en-US" dirty="0" smtClean="0"/>
              <a:t>Court can still unwind a fraudulent conveyance</a:t>
            </a:r>
          </a:p>
          <a:p>
            <a:pPr marL="457200" lvl="1" indent="0">
              <a:buNone/>
            </a:pPr>
            <a:endParaRPr lang="en-US" dirty="0" smtClean="0"/>
          </a:p>
          <a:p>
            <a:r>
              <a:rPr lang="en-US" dirty="0" smtClean="0"/>
              <a:t>Tenants by Entirety</a:t>
            </a:r>
          </a:p>
          <a:p>
            <a:pPr lvl="1"/>
            <a:r>
              <a:rPr lang="en-US" dirty="0"/>
              <a:t>5 unities required to create </a:t>
            </a:r>
            <a:r>
              <a:rPr lang="en-US" dirty="0" smtClean="0"/>
              <a:t>T by E: </a:t>
            </a:r>
            <a:r>
              <a:rPr lang="en-US" u="sng" dirty="0"/>
              <a:t>Time</a:t>
            </a:r>
            <a:r>
              <a:rPr lang="en-US" dirty="0"/>
              <a:t>, </a:t>
            </a:r>
            <a:r>
              <a:rPr lang="en-US" u="sng" dirty="0"/>
              <a:t>title</a:t>
            </a:r>
            <a:r>
              <a:rPr lang="en-US" dirty="0"/>
              <a:t> (</a:t>
            </a:r>
            <a:r>
              <a:rPr lang="en-US" dirty="0" smtClean="0"/>
              <a:t>same instrument</a:t>
            </a:r>
            <a:r>
              <a:rPr lang="en-US" dirty="0"/>
              <a:t>), </a:t>
            </a:r>
            <a:r>
              <a:rPr lang="en-US" u="sng" dirty="0"/>
              <a:t>interest</a:t>
            </a:r>
            <a:r>
              <a:rPr lang="en-US" dirty="0"/>
              <a:t> (must be same in property), </a:t>
            </a:r>
            <a:r>
              <a:rPr lang="en-US" u="sng" dirty="0"/>
              <a:t>possession</a:t>
            </a:r>
            <a:r>
              <a:rPr lang="en-US" dirty="0"/>
              <a:t> </a:t>
            </a:r>
            <a:r>
              <a:rPr lang="en-US" dirty="0" smtClean="0"/>
              <a:t>and </a:t>
            </a:r>
            <a:r>
              <a:rPr lang="en-US" u="sng" dirty="0" smtClean="0"/>
              <a:t>marriage</a:t>
            </a:r>
            <a:r>
              <a:rPr lang="en-US" dirty="0"/>
              <a:t>.</a:t>
            </a:r>
          </a:p>
          <a:p>
            <a:pPr lvl="1"/>
            <a:r>
              <a:rPr lang="en-US" dirty="0" smtClean="0"/>
              <a:t>Spouses </a:t>
            </a:r>
            <a:r>
              <a:rPr lang="en-US" dirty="0"/>
              <a:t>must join together to sever interests in property. </a:t>
            </a:r>
            <a:r>
              <a:rPr lang="en-US" dirty="0" smtClean="0"/>
              <a:t>Neither spouse </a:t>
            </a:r>
            <a:r>
              <a:rPr lang="en-US" dirty="0"/>
              <a:t>can do this unilaterally – cannot unilaterally alienate property</a:t>
            </a:r>
            <a:r>
              <a:rPr lang="en-US" dirty="0" smtClean="0"/>
              <a:t>. So </a:t>
            </a:r>
            <a:r>
              <a:rPr lang="en-US" dirty="0"/>
              <a:t>creditor of one but not the other cannot reach property</a:t>
            </a:r>
            <a:r>
              <a:rPr lang="en-US" dirty="0" smtClean="0"/>
              <a:t>.</a:t>
            </a:r>
          </a:p>
          <a:p>
            <a:pPr lvl="1"/>
            <a:r>
              <a:rPr lang="en-US" dirty="0" smtClean="0"/>
              <a:t>In </a:t>
            </a:r>
            <a:r>
              <a:rPr lang="en-US" dirty="0"/>
              <a:t>New York: Only applies to Real estate</a:t>
            </a:r>
          </a:p>
          <a:p>
            <a:pPr lvl="1"/>
            <a:r>
              <a:rPr lang="en-US" dirty="0" smtClean="0"/>
              <a:t>Non-creditor spouse gets property free-and-clear once period of debt expires</a:t>
            </a:r>
            <a:endParaRPr lang="en-US" dirty="0"/>
          </a:p>
          <a:p>
            <a:pPr lvl="2"/>
            <a:r>
              <a:rPr lang="en-US" dirty="0"/>
              <a:t>Creditor claim is only a problem if debtor spouse dies </a:t>
            </a:r>
            <a:r>
              <a:rPr lang="en-US" dirty="0" smtClean="0"/>
              <a:t>second</a:t>
            </a:r>
          </a:p>
          <a:p>
            <a:pPr lvl="2"/>
            <a:r>
              <a:rPr lang="en-US" dirty="0" smtClean="0"/>
              <a:t>If tenancy is severed (ex: Divorce) creditor can go after property</a:t>
            </a:r>
          </a:p>
          <a:p>
            <a:pPr lvl="1"/>
            <a:r>
              <a:rPr lang="en-US" dirty="0" smtClean="0"/>
              <a:t>TIP: Non-debtor spouse should transfer home to surviving debtor spouse using a trust</a:t>
            </a:r>
          </a:p>
        </p:txBody>
      </p:sp>
      <p:pic>
        <p:nvPicPr>
          <p:cNvPr id="9218" name="Picture 2" descr="C:\Users\Daniel\AppData\Local\Microsoft\Windows\Temporary Internet Files\Content.IE5\8GML808I\article_ring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2105961"/>
            <a:ext cx="1295400" cy="1031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874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LLCs / Limited Partnerships</a:t>
            </a:r>
            <a:endParaRPr lang="en-US" dirty="0"/>
          </a:p>
        </p:txBody>
      </p:sp>
      <p:sp>
        <p:nvSpPr>
          <p:cNvPr id="3" name="Content Placeholder 2"/>
          <p:cNvSpPr>
            <a:spLocks noGrp="1"/>
          </p:cNvSpPr>
          <p:nvPr>
            <p:ph sz="quarter" idx="1"/>
          </p:nvPr>
        </p:nvSpPr>
        <p:spPr>
          <a:xfrm>
            <a:off x="1009443" y="1807361"/>
            <a:ext cx="7125112" cy="2764639"/>
          </a:xfrm>
        </p:spPr>
        <p:txBody>
          <a:bodyPr>
            <a:normAutofit fontScale="92500" lnSpcReduction="20000"/>
          </a:bodyPr>
          <a:lstStyle/>
          <a:p>
            <a:r>
              <a:rPr lang="en-US" dirty="0" smtClean="0"/>
              <a:t>LLCs / LPs Must have a valid business purpose</a:t>
            </a:r>
          </a:p>
          <a:p>
            <a:r>
              <a:rPr lang="en-US" dirty="0" smtClean="0"/>
              <a:t>Must ensure assets are owned by the LLC</a:t>
            </a:r>
          </a:p>
          <a:p>
            <a:r>
              <a:rPr lang="en-US" dirty="0" smtClean="0"/>
              <a:t>“Disregarded” status of sole member LLCs does not affect limited liability</a:t>
            </a:r>
          </a:p>
          <a:p>
            <a:r>
              <a:rPr lang="en-US" dirty="0" smtClean="0"/>
              <a:t>Wyoming and Nevada have “Charging Order” as sole creditor right</a:t>
            </a:r>
            <a:endParaRPr lang="en-US" dirty="0"/>
          </a:p>
        </p:txBody>
      </p:sp>
      <p:pic>
        <p:nvPicPr>
          <p:cNvPr id="2052" name="Picture 4" descr="C:\Users\Daniel\AppData\Local\Microsoft\Windows\Temporary Internet Files\Content.IE5\8GML808I\Deb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519188"/>
            <a:ext cx="346509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28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Security: Your Most Protected Asset, if…</a:t>
            </a:r>
            <a:endParaRPr lang="en-US" dirty="0"/>
          </a:p>
        </p:txBody>
      </p:sp>
      <p:sp>
        <p:nvSpPr>
          <p:cNvPr id="3" name="Content Placeholder 2"/>
          <p:cNvSpPr>
            <a:spLocks noGrp="1"/>
          </p:cNvSpPr>
          <p:nvPr>
            <p:ph sz="quarter" idx="1"/>
          </p:nvPr>
        </p:nvSpPr>
        <p:spPr/>
        <p:txBody>
          <a:bodyPr>
            <a:normAutofit/>
          </a:bodyPr>
          <a:lstStyle/>
          <a:p>
            <a:r>
              <a:rPr lang="en-US" dirty="0" smtClean="0"/>
              <a:t>Creditor Protection</a:t>
            </a:r>
          </a:p>
          <a:p>
            <a:pPr lvl="1"/>
            <a:r>
              <a:rPr lang="en-US" dirty="0" smtClean="0"/>
              <a:t>Before distribution</a:t>
            </a:r>
          </a:p>
          <a:p>
            <a:pPr lvl="1"/>
            <a:r>
              <a:rPr lang="en-US" dirty="0" smtClean="0"/>
              <a:t>After distribution</a:t>
            </a:r>
          </a:p>
          <a:p>
            <a:r>
              <a:rPr lang="en-US" dirty="0" smtClean="0"/>
              <a:t>Exceptions</a:t>
            </a:r>
          </a:p>
          <a:p>
            <a:pPr lvl="1"/>
            <a:r>
              <a:rPr lang="en-US" dirty="0" smtClean="0"/>
              <a:t>Spousal Maintenance &amp; Child Support</a:t>
            </a:r>
          </a:p>
          <a:p>
            <a:pPr lvl="1"/>
            <a:r>
              <a:rPr lang="en-US" dirty="0" smtClean="0"/>
              <a:t>Federal crime claims</a:t>
            </a:r>
          </a:p>
          <a:p>
            <a:pPr lvl="1"/>
            <a:r>
              <a:rPr lang="en-US" dirty="0" smtClean="0"/>
              <a:t>Federal Taxes (state taxes are exempt)</a:t>
            </a:r>
          </a:p>
          <a:p>
            <a:r>
              <a:rPr lang="en-US" b="1" u="sng" dirty="0" smtClean="0"/>
              <a:t>TIPS</a:t>
            </a:r>
          </a:p>
          <a:p>
            <a:pPr lvl="1"/>
            <a:r>
              <a:rPr lang="en-US" dirty="0" smtClean="0"/>
              <a:t>Separate SS accounts from other moneys</a:t>
            </a:r>
            <a:endParaRPr lang="en-US" dirty="0"/>
          </a:p>
        </p:txBody>
      </p:sp>
      <p:pic>
        <p:nvPicPr>
          <p:cNvPr id="6" name="Picture 2" descr="C:\Users\Daniel\AppData\Local\Microsoft\Windows\Temporary Internet Files\Content.IE5\8GML808I\social-security-cardjpg-571dbe910aa031e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1524000"/>
            <a:ext cx="3200399" cy="1946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453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5"/>
            <a:ext cx="7125113" cy="772076"/>
          </a:xfrm>
        </p:spPr>
        <p:txBody>
          <a:bodyPr>
            <a:normAutofit fontScale="90000"/>
          </a:bodyPr>
          <a:lstStyle/>
          <a:p>
            <a:r>
              <a:rPr lang="en-US" dirty="0" smtClean="0"/>
              <a:t>New York Marital Dissolution</a:t>
            </a:r>
            <a:endParaRPr lang="en-US" dirty="0"/>
          </a:p>
        </p:txBody>
      </p:sp>
      <p:sp>
        <p:nvSpPr>
          <p:cNvPr id="3" name="Content Placeholder 2"/>
          <p:cNvSpPr>
            <a:spLocks noGrp="1"/>
          </p:cNvSpPr>
          <p:nvPr>
            <p:ph sz="quarter" idx="1"/>
          </p:nvPr>
        </p:nvSpPr>
        <p:spPr>
          <a:xfrm>
            <a:off x="685800" y="1447800"/>
            <a:ext cx="7696200" cy="4724399"/>
          </a:xfrm>
        </p:spPr>
        <p:txBody>
          <a:bodyPr>
            <a:normAutofit fontScale="85000" lnSpcReduction="10000"/>
          </a:bodyPr>
          <a:lstStyle/>
          <a:p>
            <a:r>
              <a:rPr lang="en-US" dirty="0" smtClean="0"/>
              <a:t>Family Court is a court of “Equity”</a:t>
            </a:r>
          </a:p>
          <a:p>
            <a:pPr lvl="1"/>
            <a:r>
              <a:rPr lang="en-US" dirty="0" smtClean="0"/>
              <a:t>Retirement plans are fair game to divorcing spouse</a:t>
            </a:r>
          </a:p>
          <a:p>
            <a:r>
              <a:rPr lang="en-US" dirty="0" smtClean="0"/>
              <a:t>Not all retirement plans are included under “Right of Election” </a:t>
            </a:r>
          </a:p>
          <a:p>
            <a:pPr lvl="1"/>
            <a:r>
              <a:rPr lang="en-US" dirty="0" smtClean="0"/>
              <a:t>403(b) plans</a:t>
            </a:r>
          </a:p>
          <a:p>
            <a:pPr lvl="1"/>
            <a:r>
              <a:rPr lang="en-US" dirty="0" smtClean="0"/>
              <a:t>Former </a:t>
            </a:r>
            <a:r>
              <a:rPr lang="en-US" u="sng" dirty="0" smtClean="0"/>
              <a:t>federal employee </a:t>
            </a:r>
            <a:r>
              <a:rPr lang="en-US" dirty="0" smtClean="0"/>
              <a:t>plans</a:t>
            </a:r>
          </a:p>
          <a:p>
            <a:pPr lvl="2"/>
            <a:r>
              <a:rPr lang="en-US" dirty="0" smtClean="0"/>
              <a:t>NOT revoked upon divorce </a:t>
            </a:r>
          </a:p>
          <a:p>
            <a:pPr lvl="2"/>
            <a:r>
              <a:rPr lang="en-US" u="sng" dirty="0" smtClean="0"/>
              <a:t>TIP: change bene forms after divorce!</a:t>
            </a:r>
          </a:p>
          <a:p>
            <a:r>
              <a:rPr lang="en-US" dirty="0" smtClean="0"/>
              <a:t>New York employee’s retirement plans fully included under Right of Election</a:t>
            </a:r>
          </a:p>
          <a:p>
            <a:pPr lvl="1"/>
            <a:r>
              <a:rPr lang="en-US" dirty="0" smtClean="0"/>
              <a:t>Also fully available to US government tax collection</a:t>
            </a:r>
          </a:p>
          <a:p>
            <a:pPr lvl="1"/>
            <a:r>
              <a:rPr lang="en-US" dirty="0" smtClean="0"/>
              <a:t>Revoked upon divorce, </a:t>
            </a:r>
            <a:r>
              <a:rPr lang="en-US" i="1" dirty="0" smtClean="0"/>
              <a:t>EPTL 5-1.4</a:t>
            </a:r>
            <a:endParaRPr lang="en-US" i="1" dirty="0"/>
          </a:p>
        </p:txBody>
      </p:sp>
      <p:pic>
        <p:nvPicPr>
          <p:cNvPr id="3074" name="Picture 2" descr="C:\Users\Daniel\AppData\Local\Microsoft\Windows\Temporary Internet Files\Content.IE5\F8HSYBVM\Heading-For-Divorce-Court[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3048000"/>
            <a:ext cx="1805752" cy="13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876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Fraudulent Conveyance</a:t>
            </a:r>
            <a:endParaRPr lang="en-US" dirty="0"/>
          </a:p>
        </p:txBody>
      </p:sp>
      <p:sp>
        <p:nvSpPr>
          <p:cNvPr id="3" name="Content Placeholder 2"/>
          <p:cNvSpPr>
            <a:spLocks noGrp="1"/>
          </p:cNvSpPr>
          <p:nvPr>
            <p:ph sz="quarter" idx="1"/>
          </p:nvPr>
        </p:nvSpPr>
        <p:spPr>
          <a:xfrm>
            <a:off x="990600" y="1752600"/>
            <a:ext cx="7125112" cy="4419600"/>
          </a:xfrm>
        </p:spPr>
        <p:txBody>
          <a:bodyPr>
            <a:normAutofit lnSpcReduction="10000"/>
          </a:bodyPr>
          <a:lstStyle/>
          <a:p>
            <a:r>
              <a:rPr lang="en-US" sz="2000" i="1" dirty="0" smtClean="0"/>
              <a:t>“Every conveyance made and every obligation incurred by a person who is or will be thereby rendered insolvent is fraudulent as to the creditors without regard to his actual intent if the conveyance is made or the obligation is incurred without fair consideration”</a:t>
            </a:r>
          </a:p>
          <a:p>
            <a:pPr marL="0" indent="0">
              <a:buNone/>
            </a:pPr>
            <a:endParaRPr lang="en-US" dirty="0" smtClean="0"/>
          </a:p>
          <a:p>
            <a:r>
              <a:rPr lang="en-US" dirty="0" smtClean="0"/>
              <a:t>NY denies retirement plan protection whose contributions violate the rules</a:t>
            </a:r>
          </a:p>
          <a:p>
            <a:endParaRPr lang="en-US" dirty="0" smtClean="0"/>
          </a:p>
          <a:p>
            <a:r>
              <a:rPr lang="en-US" dirty="0" smtClean="0"/>
              <a:t>NY restriction does not apply to federal employee retirement plan protections</a:t>
            </a:r>
            <a:endParaRPr lang="en-US" dirty="0"/>
          </a:p>
        </p:txBody>
      </p:sp>
      <p:pic>
        <p:nvPicPr>
          <p:cNvPr id="4099" name="Picture 3" descr="C:\Users\Daniel\AppData\Local\Microsoft\Windows\Temporary Internet Files\Content.IE5\PEWBQD32\fraud1-resized-60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2590800"/>
            <a:ext cx="1524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616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Retirement Plans:</a:t>
            </a:r>
            <a:br>
              <a:rPr lang="en-US" dirty="0" smtClean="0"/>
            </a:br>
            <a:r>
              <a:rPr lang="en-US" dirty="0" smtClean="0"/>
              <a:t>Private Creditor Protections</a:t>
            </a:r>
            <a:endParaRPr lang="en-US" dirty="0"/>
          </a:p>
        </p:txBody>
      </p:sp>
      <p:sp>
        <p:nvSpPr>
          <p:cNvPr id="3" name="Content Placeholder 2"/>
          <p:cNvSpPr>
            <a:spLocks noGrp="1"/>
          </p:cNvSpPr>
          <p:nvPr>
            <p:ph sz="quarter" idx="1"/>
          </p:nvPr>
        </p:nvSpPr>
        <p:spPr>
          <a:xfrm>
            <a:off x="685800" y="1524000"/>
            <a:ext cx="7772400" cy="4648199"/>
          </a:xfrm>
        </p:spPr>
        <p:txBody>
          <a:bodyPr>
            <a:normAutofit lnSpcReduction="10000"/>
          </a:bodyPr>
          <a:lstStyle/>
          <a:p>
            <a:r>
              <a:rPr lang="en-US" dirty="0" smtClean="0"/>
              <a:t>Assets  &amp; income protected:</a:t>
            </a:r>
          </a:p>
          <a:p>
            <a:pPr lvl="1"/>
            <a:r>
              <a:rPr lang="en-US" dirty="0" smtClean="0"/>
              <a:t>Roth &amp; Traditional IRAs</a:t>
            </a:r>
          </a:p>
          <a:p>
            <a:pPr lvl="1"/>
            <a:r>
              <a:rPr lang="en-US" dirty="0" smtClean="0"/>
              <a:t>Keogh &amp; </a:t>
            </a:r>
            <a:r>
              <a:rPr lang="en-US" dirty="0" err="1" smtClean="0"/>
              <a:t>corp</a:t>
            </a:r>
            <a:r>
              <a:rPr lang="en-US" dirty="0" smtClean="0"/>
              <a:t> plans funded by trusts</a:t>
            </a:r>
          </a:p>
          <a:p>
            <a:pPr lvl="1"/>
            <a:r>
              <a:rPr lang="en-US" dirty="0" smtClean="0"/>
              <a:t>Rollovers from these plans</a:t>
            </a:r>
          </a:p>
          <a:p>
            <a:pPr lvl="1"/>
            <a:r>
              <a:rPr lang="en-US" dirty="0" smtClean="0"/>
              <a:t>457 Plans</a:t>
            </a:r>
          </a:p>
          <a:p>
            <a:pPr marL="457200" lvl="1" indent="0">
              <a:buNone/>
            </a:pPr>
            <a:endParaRPr lang="en-US" dirty="0" smtClean="0"/>
          </a:p>
          <a:p>
            <a:r>
              <a:rPr lang="en-US" dirty="0" smtClean="0"/>
              <a:t>NO protections:</a:t>
            </a:r>
          </a:p>
          <a:p>
            <a:pPr lvl="1"/>
            <a:r>
              <a:rPr lang="en-US" dirty="0" smtClean="0"/>
              <a:t>Private annuities</a:t>
            </a:r>
          </a:p>
          <a:p>
            <a:pPr lvl="1"/>
            <a:r>
              <a:rPr lang="en-US" dirty="0" smtClean="0"/>
              <a:t>Federal, NY and local government plans (other than 457 plans)</a:t>
            </a:r>
            <a:endParaRPr lang="en-US" dirty="0"/>
          </a:p>
        </p:txBody>
      </p:sp>
      <p:pic>
        <p:nvPicPr>
          <p:cNvPr id="5122" name="Picture 2" descr="C:\Users\Daniel\AppData\Local\Microsoft\Windows\Temporary Internet Files\Content.IE5\8GML808I\13290844495_8087649688_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0" y="2971800"/>
            <a:ext cx="20574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344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Retirement Plans: </a:t>
            </a:r>
            <a:br>
              <a:rPr lang="en-US" dirty="0" smtClean="0"/>
            </a:br>
            <a:r>
              <a:rPr lang="en-US" dirty="0" smtClean="0"/>
              <a:t>Exclusions from Protection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Owner’s IRA – Not Protected when:</a:t>
            </a:r>
          </a:p>
          <a:p>
            <a:pPr lvl="1"/>
            <a:r>
              <a:rPr lang="en-US" dirty="0" smtClean="0"/>
              <a:t>Federally qualified QDROs for divorces</a:t>
            </a:r>
          </a:p>
          <a:p>
            <a:pPr lvl="1"/>
            <a:r>
              <a:rPr lang="en-US" dirty="0" smtClean="0"/>
              <a:t>Federal criminal fines and restitution</a:t>
            </a:r>
          </a:p>
          <a:p>
            <a:pPr lvl="1"/>
            <a:r>
              <a:rPr lang="en-US" dirty="0" smtClean="0"/>
              <a:t>Federal taxes (but is protected from state taxes)</a:t>
            </a:r>
          </a:p>
          <a:p>
            <a:pPr lvl="1"/>
            <a:r>
              <a:rPr lang="en-US" dirty="0" smtClean="0"/>
              <a:t>Fraudulent conveyances</a:t>
            </a:r>
          </a:p>
          <a:p>
            <a:pPr marL="457200" lvl="1" indent="0">
              <a:buNone/>
            </a:pPr>
            <a:endParaRPr lang="en-US" dirty="0" smtClean="0"/>
          </a:p>
          <a:p>
            <a:r>
              <a:rPr lang="en-US" dirty="0" smtClean="0"/>
              <a:t>Inherited IRAs</a:t>
            </a:r>
          </a:p>
          <a:p>
            <a:pPr lvl="1"/>
            <a:r>
              <a:rPr lang="en-US" dirty="0" smtClean="0"/>
              <a:t>NO creditor protection for bankruptcy</a:t>
            </a:r>
          </a:p>
          <a:p>
            <a:pPr lvl="1"/>
            <a:r>
              <a:rPr lang="en-US" dirty="0" smtClean="0"/>
              <a:t>Probably not for other creditors</a:t>
            </a:r>
          </a:p>
          <a:p>
            <a:pPr lvl="1"/>
            <a:r>
              <a:rPr lang="en-US" b="1" u="sng" dirty="0" smtClean="0">
                <a:sym typeface="Wingdings" panose="05000000000000000000" pitchFamily="2" charset="2"/>
              </a:rPr>
              <a:t>TIP: </a:t>
            </a:r>
            <a:r>
              <a:rPr lang="en-US" dirty="0" smtClean="0">
                <a:sym typeface="Wingdings" panose="05000000000000000000" pitchFamily="2" charset="2"/>
              </a:rPr>
              <a:t> Have IRA beneficiary be a See Through Trust with bene not acting as sole trustee</a:t>
            </a:r>
            <a:endParaRPr lang="en-US" dirty="0"/>
          </a:p>
        </p:txBody>
      </p:sp>
    </p:spTree>
    <p:extLst>
      <p:ext uri="{BB962C8B-B14F-4D97-AF65-F5344CB8AC3E}">
        <p14:creationId xmlns:p14="http://schemas.microsoft.com/office/powerpoint/2010/main" val="2303296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457201"/>
            <a:ext cx="7125113" cy="838200"/>
          </a:xfrm>
        </p:spPr>
        <p:txBody>
          <a:bodyPr/>
          <a:lstStyle/>
          <a:p>
            <a:r>
              <a:rPr lang="en-US" dirty="0" smtClean="0"/>
              <a:t>Trusts</a:t>
            </a:r>
            <a:endParaRPr lang="en-US" dirty="0"/>
          </a:p>
        </p:txBody>
      </p:sp>
      <p:sp>
        <p:nvSpPr>
          <p:cNvPr id="3" name="Content Placeholder 2"/>
          <p:cNvSpPr>
            <a:spLocks noGrp="1"/>
          </p:cNvSpPr>
          <p:nvPr>
            <p:ph sz="quarter" idx="1"/>
          </p:nvPr>
        </p:nvSpPr>
        <p:spPr>
          <a:xfrm>
            <a:off x="838200" y="1371600"/>
            <a:ext cx="7467600" cy="4724399"/>
          </a:xfrm>
        </p:spPr>
        <p:txBody>
          <a:bodyPr>
            <a:normAutofit fontScale="77500" lnSpcReduction="20000"/>
          </a:bodyPr>
          <a:lstStyle/>
          <a:p>
            <a:r>
              <a:rPr lang="en-US" dirty="0" smtClean="0"/>
              <a:t>Revocable Trusts</a:t>
            </a:r>
          </a:p>
          <a:p>
            <a:pPr lvl="1"/>
            <a:r>
              <a:rPr lang="en-US" dirty="0" smtClean="0"/>
              <a:t>NO protection for Creator / Grantor</a:t>
            </a:r>
          </a:p>
          <a:p>
            <a:pPr lvl="1"/>
            <a:r>
              <a:rPr lang="en-US" dirty="0" smtClean="0"/>
              <a:t>Future Beneficiary:</a:t>
            </a:r>
          </a:p>
          <a:p>
            <a:pPr lvl="2"/>
            <a:r>
              <a:rPr lang="en-US" dirty="0" smtClean="0"/>
              <a:t>Limited protection if beneficiary is current sole Trustee, has ability to name any Successor Trustee, or is the Trust Protector</a:t>
            </a:r>
          </a:p>
          <a:p>
            <a:pPr lvl="2"/>
            <a:r>
              <a:rPr lang="en-US" dirty="0" smtClean="0">
                <a:sym typeface="Wingdings" panose="05000000000000000000" pitchFamily="2" charset="2"/>
              </a:rPr>
              <a:t> No fraudulent conveyance for a future beneficiary unless he is the source of funding</a:t>
            </a:r>
            <a:endParaRPr lang="en-US" dirty="0" smtClean="0"/>
          </a:p>
          <a:p>
            <a:r>
              <a:rPr lang="en-US" dirty="0" smtClean="0"/>
              <a:t>Irrevocable Trusts: If no Fraudulent Conveyance…</a:t>
            </a:r>
          </a:p>
          <a:p>
            <a:pPr lvl="1"/>
            <a:r>
              <a:rPr lang="en-US" b="1" u="sng" dirty="0">
                <a:sym typeface="Wingdings" panose="05000000000000000000" pitchFamily="2" charset="2"/>
              </a:rPr>
              <a:t>TIP: </a:t>
            </a:r>
            <a:r>
              <a:rPr lang="en-US" dirty="0">
                <a:sym typeface="Wingdings" panose="05000000000000000000" pitchFamily="2" charset="2"/>
              </a:rPr>
              <a:t> </a:t>
            </a:r>
            <a:r>
              <a:rPr lang="en-US" dirty="0" smtClean="0"/>
              <a:t>Settlor cannot have any control over Trustee or naming of Trustee</a:t>
            </a:r>
          </a:p>
          <a:p>
            <a:pPr lvl="1"/>
            <a:r>
              <a:rPr lang="en-US" b="1" u="sng" dirty="0">
                <a:sym typeface="Wingdings" panose="05000000000000000000" pitchFamily="2" charset="2"/>
              </a:rPr>
              <a:t>TIP: </a:t>
            </a:r>
            <a:r>
              <a:rPr lang="en-US" dirty="0">
                <a:sym typeface="Wingdings" panose="05000000000000000000" pitchFamily="2" charset="2"/>
              </a:rPr>
              <a:t> </a:t>
            </a:r>
            <a:r>
              <a:rPr lang="en-US" dirty="0" smtClean="0"/>
              <a:t>Asset protection trusts out of state may provide jurisdictional hurdles for creditors</a:t>
            </a:r>
          </a:p>
          <a:p>
            <a:pPr lvl="1"/>
            <a:r>
              <a:rPr lang="en-US" b="1" u="sng" dirty="0">
                <a:sym typeface="Wingdings" panose="05000000000000000000" pitchFamily="2" charset="2"/>
              </a:rPr>
              <a:t>TIP: </a:t>
            </a:r>
            <a:r>
              <a:rPr lang="en-US" dirty="0">
                <a:sym typeface="Wingdings" panose="05000000000000000000" pitchFamily="2" charset="2"/>
              </a:rPr>
              <a:t> </a:t>
            </a:r>
            <a:r>
              <a:rPr lang="en-US" dirty="0" smtClean="0"/>
              <a:t>Moving out of state may pose an additional hurdle to perfected creditors</a:t>
            </a:r>
          </a:p>
          <a:p>
            <a:endParaRPr lang="en-US" dirty="0"/>
          </a:p>
        </p:txBody>
      </p:sp>
      <p:pic>
        <p:nvPicPr>
          <p:cNvPr id="6147" name="Picture 3" descr="C:\Users\Daniel\AppData\Local\Microsoft\Windows\Temporary Internet Files\Content.IE5\F8HSYBVM\Trust-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032" y="157682"/>
            <a:ext cx="2993570" cy="1904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4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SLATs for Asset Protection</a:t>
            </a:r>
          </a:p>
        </p:txBody>
      </p:sp>
      <p:sp>
        <p:nvSpPr>
          <p:cNvPr id="3" name="Content Placeholder 2"/>
          <p:cNvSpPr>
            <a:spLocks noGrp="1"/>
          </p:cNvSpPr>
          <p:nvPr>
            <p:ph sz="quarter" idx="1"/>
          </p:nvPr>
        </p:nvSpPr>
        <p:spPr>
          <a:xfrm>
            <a:off x="1009443" y="1600201"/>
            <a:ext cx="7125112" cy="4258598"/>
          </a:xfrm>
        </p:spPr>
        <p:txBody>
          <a:bodyPr>
            <a:normAutofit fontScale="62500" lnSpcReduction="20000"/>
          </a:bodyPr>
          <a:lstStyle/>
          <a:p>
            <a:r>
              <a:rPr lang="en-US" dirty="0" smtClean="0"/>
              <a:t>Third </a:t>
            </a:r>
            <a:r>
              <a:rPr lang="en-US" dirty="0"/>
              <a:t>party spendthrift trust is protected from creditors.</a:t>
            </a:r>
          </a:p>
          <a:p>
            <a:r>
              <a:rPr lang="en-US" dirty="0" smtClean="0"/>
              <a:t>If </a:t>
            </a:r>
            <a:r>
              <a:rPr lang="en-US" dirty="0"/>
              <a:t>trust is a discretionary trust creditor cannot force trustee to </a:t>
            </a:r>
            <a:r>
              <a:rPr lang="en-US" dirty="0" smtClean="0"/>
              <a:t>make distribution</a:t>
            </a:r>
            <a:r>
              <a:rPr lang="en-US" dirty="0"/>
              <a:t>.</a:t>
            </a:r>
          </a:p>
          <a:p>
            <a:r>
              <a:rPr lang="en-US" dirty="0" smtClean="0"/>
              <a:t>Donor </a:t>
            </a:r>
            <a:r>
              <a:rPr lang="en-US" dirty="0"/>
              <a:t>spouse might have indirect access to assets in SLAT </a:t>
            </a:r>
            <a:r>
              <a:rPr lang="en-US" dirty="0" smtClean="0"/>
              <a:t>if distributions </a:t>
            </a:r>
            <a:r>
              <a:rPr lang="en-US" dirty="0"/>
              <a:t>to beneficiary spouse are used for mutual benefit.</a:t>
            </a:r>
          </a:p>
          <a:p>
            <a:r>
              <a:rPr lang="en-US" dirty="0" smtClean="0"/>
              <a:t>This </a:t>
            </a:r>
            <a:r>
              <a:rPr lang="en-US" dirty="0"/>
              <a:t>is a third party trust that should be protected from creditors.</a:t>
            </a:r>
          </a:p>
          <a:p>
            <a:r>
              <a:rPr lang="en-US" dirty="0" smtClean="0"/>
              <a:t>Risks </a:t>
            </a:r>
            <a:r>
              <a:rPr lang="en-US" dirty="0"/>
              <a:t>are of divorce, or that beneficiary spouse pre-deceasing.</a:t>
            </a:r>
          </a:p>
          <a:p>
            <a:r>
              <a:rPr lang="en-US" dirty="0" smtClean="0"/>
              <a:t>Address </a:t>
            </a:r>
            <a:r>
              <a:rPr lang="en-US" dirty="0"/>
              <a:t>divorce by using a floating spouse clause.</a:t>
            </a:r>
          </a:p>
          <a:p>
            <a:r>
              <a:rPr lang="en-US" dirty="0" smtClean="0"/>
              <a:t>Give </a:t>
            </a:r>
            <a:r>
              <a:rPr lang="en-US" dirty="0"/>
              <a:t>a disinterested third party a LPOA to appoint property back </a:t>
            </a:r>
            <a:r>
              <a:rPr lang="en-US" dirty="0" smtClean="0"/>
              <a:t>to donor </a:t>
            </a:r>
            <a:r>
              <a:rPr lang="en-US" dirty="0"/>
              <a:t>spouse.</a:t>
            </a:r>
          </a:p>
          <a:p>
            <a:r>
              <a:rPr lang="en-US" dirty="0" smtClean="0"/>
              <a:t>Death </a:t>
            </a:r>
            <a:r>
              <a:rPr lang="en-US" dirty="0"/>
              <a:t>can be addressed with LPOA to spouse or third party to </a:t>
            </a:r>
            <a:r>
              <a:rPr lang="en-US" dirty="0" smtClean="0"/>
              <a:t>appoint back </a:t>
            </a:r>
            <a:r>
              <a:rPr lang="en-US" dirty="0"/>
              <a:t>to donor’s spouse or have life insurance to compensate for </a:t>
            </a:r>
            <a:r>
              <a:rPr lang="en-US" dirty="0" smtClean="0"/>
              <a:t>loss of </a:t>
            </a:r>
            <a:r>
              <a:rPr lang="en-US" dirty="0"/>
              <a:t>access.</a:t>
            </a:r>
          </a:p>
        </p:txBody>
      </p:sp>
    </p:spTree>
    <p:extLst>
      <p:ext uri="{BB962C8B-B14F-4D97-AF65-F5344CB8AC3E}">
        <p14:creationId xmlns:p14="http://schemas.microsoft.com/office/powerpoint/2010/main" val="279705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Powers of Appointment </a:t>
            </a:r>
            <a:r>
              <a:rPr lang="en-US" dirty="0" smtClean="0"/>
              <a:t>as Asset</a:t>
            </a:r>
            <a:r>
              <a:rPr lang="en-US" dirty="0"/>
              <a:t> </a:t>
            </a:r>
            <a:r>
              <a:rPr lang="en-US" dirty="0" smtClean="0"/>
              <a:t>Protection </a:t>
            </a:r>
            <a:r>
              <a:rPr lang="en-US" dirty="0"/>
              <a:t>Tools</a:t>
            </a:r>
          </a:p>
        </p:txBody>
      </p:sp>
      <p:sp>
        <p:nvSpPr>
          <p:cNvPr id="3" name="Content Placeholder 2"/>
          <p:cNvSpPr>
            <a:spLocks noGrp="1"/>
          </p:cNvSpPr>
          <p:nvPr>
            <p:ph sz="quarter" idx="1"/>
          </p:nvPr>
        </p:nvSpPr>
        <p:spPr>
          <a:xfrm>
            <a:off x="609600" y="1676401"/>
            <a:ext cx="7696200" cy="4182398"/>
          </a:xfrm>
        </p:spPr>
        <p:txBody>
          <a:bodyPr>
            <a:normAutofit fontScale="62500" lnSpcReduction="20000"/>
          </a:bodyPr>
          <a:lstStyle/>
          <a:p>
            <a:r>
              <a:rPr lang="en-US" dirty="0"/>
              <a:t>When, however, you hold a GPOA, the property subject to the power </a:t>
            </a:r>
            <a:r>
              <a:rPr lang="en-US" b="1" dirty="0"/>
              <a:t>may </a:t>
            </a:r>
            <a:r>
              <a:rPr lang="en-US" dirty="0" smtClean="0"/>
              <a:t>be subject </a:t>
            </a:r>
            <a:r>
              <a:rPr lang="en-US" dirty="0"/>
              <a:t>to the power/reach of the </a:t>
            </a:r>
            <a:r>
              <a:rPr lang="en-US" dirty="0" err="1"/>
              <a:t>donee</a:t>
            </a:r>
            <a:r>
              <a:rPr lang="en-US" dirty="0"/>
              <a:t> of the powers creditors.</a:t>
            </a:r>
          </a:p>
          <a:p>
            <a:r>
              <a:rPr lang="en-US" dirty="0" smtClean="0"/>
              <a:t>Historic </a:t>
            </a:r>
            <a:r>
              <a:rPr lang="en-US" dirty="0"/>
              <a:t>doctrine no title in </a:t>
            </a:r>
            <a:r>
              <a:rPr lang="en-US" dirty="0" err="1"/>
              <a:t>donee</a:t>
            </a:r>
            <a:r>
              <a:rPr lang="en-US" dirty="0"/>
              <a:t> until exercises power. So until </a:t>
            </a:r>
            <a:r>
              <a:rPr lang="en-US" dirty="0" smtClean="0"/>
              <a:t>actually exercised </a:t>
            </a:r>
            <a:r>
              <a:rPr lang="en-US" dirty="0"/>
              <a:t>it is not available to creditors. Many states have changed this rule</a:t>
            </a:r>
            <a:r>
              <a:rPr lang="en-US" dirty="0" smtClean="0"/>
              <a:t>, e.g</a:t>
            </a:r>
            <a:r>
              <a:rPr lang="en-US" dirty="0"/>
              <a:t>. NY 10-7.2 EPTL</a:t>
            </a:r>
          </a:p>
          <a:p>
            <a:r>
              <a:rPr lang="en-US" dirty="0" smtClean="0"/>
              <a:t>Bankruptcy </a:t>
            </a:r>
            <a:r>
              <a:rPr lang="en-US" dirty="0"/>
              <a:t>Code provides that GPOA, since can be exercised for benefit </a:t>
            </a:r>
            <a:r>
              <a:rPr lang="en-US" dirty="0" smtClean="0"/>
              <a:t>of debtor</a:t>
            </a:r>
            <a:r>
              <a:rPr lang="en-US" dirty="0"/>
              <a:t>, is included in bankruptcy estate.</a:t>
            </a:r>
          </a:p>
          <a:p>
            <a:r>
              <a:rPr lang="en-US" dirty="0" smtClean="0"/>
              <a:t>Mother</a:t>
            </a:r>
            <a:r>
              <a:rPr lang="en-US" dirty="0"/>
              <a:t>, instead of bequeathing outright instead gives heir a GPOA which </a:t>
            </a:r>
            <a:r>
              <a:rPr lang="en-US" dirty="0" smtClean="0"/>
              <a:t>will be </a:t>
            </a:r>
            <a:r>
              <a:rPr lang="en-US" dirty="0"/>
              <a:t>exercised only if no creditors. If you live in jurisdiction that has modified </a:t>
            </a:r>
            <a:r>
              <a:rPr lang="en-US" dirty="0" smtClean="0"/>
              <a:t>the historic </a:t>
            </a:r>
            <a:r>
              <a:rPr lang="en-US" dirty="0"/>
              <a:t>rule then you have mom give LPOA or give to another person, </a:t>
            </a:r>
            <a:r>
              <a:rPr lang="en-US" dirty="0" smtClean="0"/>
              <a:t>example daughter </a:t>
            </a:r>
            <a:r>
              <a:rPr lang="en-US" dirty="0"/>
              <a:t>in law LPOA with power to appoint to a class of persons that </a:t>
            </a:r>
            <a:r>
              <a:rPr lang="en-US" dirty="0" smtClean="0"/>
              <a:t>include son</a:t>
            </a:r>
            <a:r>
              <a:rPr lang="en-US" dirty="0"/>
              <a:t>. Daughter in law can appoint property to son as he wants to use it and if </a:t>
            </a:r>
            <a:r>
              <a:rPr lang="en-US" dirty="0" smtClean="0"/>
              <a:t>no creditors </a:t>
            </a:r>
            <a:r>
              <a:rPr lang="en-US" dirty="0"/>
              <a:t>at that time. It is not reachable by wife’s creditors since she only </a:t>
            </a:r>
            <a:r>
              <a:rPr lang="en-US" dirty="0" smtClean="0"/>
              <a:t>holds a </a:t>
            </a:r>
            <a:r>
              <a:rPr lang="en-US" dirty="0"/>
              <a:t>LPOA.</a:t>
            </a:r>
          </a:p>
          <a:p>
            <a:r>
              <a:rPr lang="en-US" dirty="0" smtClean="0"/>
              <a:t>Why </a:t>
            </a:r>
            <a:r>
              <a:rPr lang="en-US" dirty="0"/>
              <a:t>go through this instead of giving outright to daughter in law? She </a:t>
            </a:r>
            <a:r>
              <a:rPr lang="en-US" dirty="0" smtClean="0"/>
              <a:t>may have </a:t>
            </a:r>
            <a:r>
              <a:rPr lang="en-US" dirty="0"/>
              <a:t>her own creditors.</a:t>
            </a:r>
          </a:p>
        </p:txBody>
      </p:sp>
    </p:spTree>
    <p:extLst>
      <p:ext uri="{BB962C8B-B14F-4D97-AF65-F5344CB8AC3E}">
        <p14:creationId xmlns:p14="http://schemas.microsoft.com/office/powerpoint/2010/main" val="1407143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320</TotalTime>
  <Words>1225</Words>
  <Application>Microsoft Office PowerPoint</Application>
  <PresentationFormat>On-screen Show (4:3)</PresentationFormat>
  <Paragraphs>120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Creditor Protection Keeping Family Assets with Your Family</vt:lpstr>
      <vt:lpstr>Social Security: Your Most Protected Asset, if…</vt:lpstr>
      <vt:lpstr>New York Marital Dissolution</vt:lpstr>
      <vt:lpstr>Fraudulent Conveyance</vt:lpstr>
      <vt:lpstr>Private Retirement Plans: Private Creditor Protections</vt:lpstr>
      <vt:lpstr>Private Retirement Plans:  Exclusions from Protection</vt:lpstr>
      <vt:lpstr>Trusts</vt:lpstr>
      <vt:lpstr>SLATs for Asset Protection</vt:lpstr>
      <vt:lpstr>Powers of Appointment as Asset Protection Tools</vt:lpstr>
      <vt:lpstr>Disclaimer as Asset Protection Tool</vt:lpstr>
      <vt:lpstr>Non-Qualified Annuities</vt:lpstr>
      <vt:lpstr>Life Insurance</vt:lpstr>
      <vt:lpstr>Spousal Transfers</vt:lpstr>
      <vt:lpstr>LLCs / Limited Partnerships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dc:creator>
  <cp:lastModifiedBy>Gissel</cp:lastModifiedBy>
  <cp:revision>18</cp:revision>
  <dcterms:created xsi:type="dcterms:W3CDTF">2016-05-10T01:38:32Z</dcterms:created>
  <dcterms:modified xsi:type="dcterms:W3CDTF">2017-05-11T20:06:33Z</dcterms:modified>
</cp:coreProperties>
</file>