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C117D4-A654-401B-8DA5-7744EB0F4457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0E5F0F-DC40-4336-8DBD-38EF3F7F7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117D4-A654-401B-8DA5-7744EB0F4457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0E5F0F-DC40-4336-8DBD-38EF3F7F7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117D4-A654-401B-8DA5-7744EB0F4457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0E5F0F-DC40-4336-8DBD-38EF3F7F7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117D4-A654-401B-8DA5-7744EB0F4457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0E5F0F-DC40-4336-8DBD-38EF3F7F71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117D4-A654-401B-8DA5-7744EB0F4457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0E5F0F-DC40-4336-8DBD-38EF3F7F71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117D4-A654-401B-8DA5-7744EB0F4457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0E5F0F-DC40-4336-8DBD-38EF3F7F71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117D4-A654-401B-8DA5-7744EB0F4457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0E5F0F-DC40-4336-8DBD-38EF3F7F71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117D4-A654-401B-8DA5-7744EB0F4457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0E5F0F-DC40-4336-8DBD-38EF3F7F718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C117D4-A654-401B-8DA5-7744EB0F4457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0E5F0F-DC40-4336-8DBD-38EF3F7F71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C117D4-A654-401B-8DA5-7744EB0F4457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0E5F0F-DC40-4336-8DBD-38EF3F7F71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C117D4-A654-401B-8DA5-7744EB0F4457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0E5F0F-DC40-4336-8DBD-38EF3F7F718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C117D4-A654-401B-8DA5-7744EB0F4457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0E5F0F-DC40-4336-8DBD-38EF3F7F71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44779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Choosing the Right Beneficiary (for the Right Reasons)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1534711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Daniel Timins, Esq., </a:t>
            </a:r>
            <a:r>
              <a:rPr lang="en-US" sz="1600" dirty="0" err="1">
                <a:solidFill>
                  <a:schemeClr val="tx1"/>
                </a:solidFill>
              </a:rPr>
              <a:t>CFP</a:t>
            </a:r>
            <a:r>
              <a:rPr lang="en-US" sz="1600" dirty="0">
                <a:solidFill>
                  <a:schemeClr val="tx1"/>
                </a:solidFill>
              </a:rPr>
              <a:t>®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The Law Offices of Daniel Timins 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477 Madison Avenue, Suite 240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New York, NY 10022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(</a:t>
            </a:r>
            <a:r>
              <a:rPr lang="en-US" sz="1600" dirty="0" smtClean="0">
                <a:solidFill>
                  <a:schemeClr val="tx1"/>
                </a:solidFill>
              </a:rPr>
              <a:t>212) 683-3560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www.TiminsLaw.com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428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59491"/>
          </a:xfrm>
        </p:spPr>
        <p:txBody>
          <a:bodyPr/>
          <a:lstStyle/>
          <a:p>
            <a:r>
              <a:rPr lang="en-US" dirty="0" smtClean="0"/>
              <a:t>The right person gets the money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Tax Savings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You control your estate’s destiny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You protect your family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Why the </a:t>
            </a:r>
            <a:r>
              <a:rPr lang="en-US" u="sng" dirty="0" smtClean="0"/>
              <a:t>Right</a:t>
            </a:r>
            <a:r>
              <a:rPr lang="en-US" dirty="0" smtClean="0"/>
              <a:t> Beneficiary Matters</a:t>
            </a:r>
            <a:endParaRPr lang="en-US" dirty="0"/>
          </a:p>
        </p:txBody>
      </p:sp>
      <p:pic>
        <p:nvPicPr>
          <p:cNvPr id="1026" name="Picture 2" descr="C:\Users\Dan Juan 3000\AppData\Local\Microsoft\Windows\Temporary Internet Files\Content.IE5\IQEPNB2X\MP90042296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038600"/>
            <a:ext cx="3505200" cy="233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an Juan 3000\AppData\Local\Microsoft\Windows\Temporary Internet Files\Content.IE5\PX7FH0OB\MC90043160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842832"/>
            <a:ext cx="1620804" cy="162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30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Joint Accounts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Retirement Plans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Life Insurance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err="1" smtClean="0"/>
              <a:t>TOD</a:t>
            </a:r>
            <a:r>
              <a:rPr lang="en-US" dirty="0" smtClean="0"/>
              <a:t> (Securities) &amp; </a:t>
            </a:r>
            <a:r>
              <a:rPr lang="en-US" dirty="0" err="1" smtClean="0"/>
              <a:t>ITF</a:t>
            </a:r>
            <a:r>
              <a:rPr lang="en-US" dirty="0" smtClean="0"/>
              <a:t> (Bank) Accounts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Wills &amp; Trusts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When Beneficiaries Apply</a:t>
            </a:r>
            <a:endParaRPr lang="en-US" dirty="0"/>
          </a:p>
        </p:txBody>
      </p:sp>
      <p:pic>
        <p:nvPicPr>
          <p:cNvPr id="2050" name="Picture 2" descr="C:\Users\Dan Juan 3000\AppData\Local\Microsoft\Windows\Temporary Internet Files\Content.IE5\3NZ4ABDP\MC9003110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32077"/>
            <a:ext cx="3655574" cy="250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74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Retirement &amp; Life Insurance is protected from your creditors…unless your Estate is the </a:t>
            </a:r>
            <a:r>
              <a:rPr lang="en-US" dirty="0" err="1" smtClean="0"/>
              <a:t>Bene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Retirement Plans MUST be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distributed within  5 years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Court, Attorney &amp; Accountant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fees are increased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Takes more time to collect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funds (because of Probate)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</a:t>
            </a:r>
            <a:r>
              <a:rPr lang="en-US" u="sng" dirty="0" smtClean="0"/>
              <a:t>Worst</a:t>
            </a:r>
            <a:r>
              <a:rPr lang="en-US" dirty="0" smtClean="0"/>
              <a:t> Beneficiary: </a:t>
            </a:r>
            <a:br>
              <a:rPr lang="en-US" dirty="0" smtClean="0"/>
            </a:br>
            <a:r>
              <a:rPr lang="en-US" dirty="0" smtClean="0"/>
              <a:t>Your </a:t>
            </a:r>
            <a:r>
              <a:rPr lang="en-US" u="sng" dirty="0" smtClean="0"/>
              <a:t>Estate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3074" name="Picture 2" descr="C:\Users\Dan Juan 3000\AppData\Local\Microsoft\Windows\Temporary Internet Files\Content.IE5\OVUQWF02\MC9000242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571" y="2819400"/>
            <a:ext cx="3078620" cy="283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Younger spouse can transfer to her IRA and use her Required Minimum Distribution rate</a:t>
            </a:r>
          </a:p>
          <a:p>
            <a:pPr lvl="1"/>
            <a:r>
              <a:rPr lang="en-US" dirty="0" err="1" smtClean="0"/>
              <a:t>RMDs</a:t>
            </a:r>
            <a:r>
              <a:rPr lang="en-US" dirty="0" smtClean="0"/>
              <a:t> increase as you age: </a:t>
            </a:r>
          </a:p>
          <a:p>
            <a:pPr lvl="2"/>
            <a:r>
              <a:rPr lang="en-US" dirty="0" smtClean="0"/>
              <a:t>71 year old = 3.77% </a:t>
            </a:r>
            <a:r>
              <a:rPr lang="en-US" dirty="0" err="1" smtClean="0"/>
              <a:t>RMD</a:t>
            </a:r>
            <a:endParaRPr lang="en-US" dirty="0" smtClean="0"/>
          </a:p>
          <a:p>
            <a:pPr lvl="2"/>
            <a:r>
              <a:rPr lang="en-US" dirty="0" smtClean="0"/>
              <a:t>93 year old = 9.6% </a:t>
            </a:r>
            <a:r>
              <a:rPr lang="en-US" dirty="0" err="1" smtClean="0"/>
              <a:t>RMD</a:t>
            </a:r>
            <a:endParaRPr lang="en-US" dirty="0" smtClean="0"/>
          </a:p>
          <a:p>
            <a:pPr lvl="1"/>
            <a:r>
              <a:rPr lang="en-US" dirty="0" smtClean="0"/>
              <a:t>Younger spouse can defer taxes / withdraw slowly</a:t>
            </a:r>
          </a:p>
          <a:p>
            <a:pPr lvl="1"/>
            <a:r>
              <a:rPr lang="en-US" dirty="0" smtClean="0"/>
              <a:t>Older spouse can keep it in deceased spouse’s IRA</a:t>
            </a:r>
          </a:p>
          <a:p>
            <a:pPr marL="630936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Name a </a:t>
            </a:r>
            <a:r>
              <a:rPr lang="en-US" u="sng" dirty="0" smtClean="0"/>
              <a:t>“See Through” Trust </a:t>
            </a:r>
            <a:r>
              <a:rPr lang="en-US" dirty="0" smtClean="0"/>
              <a:t>as Contingent </a:t>
            </a:r>
            <a:r>
              <a:rPr lang="en-US" dirty="0" err="1" smtClean="0"/>
              <a:t>Bene</a:t>
            </a:r>
            <a:endParaRPr lang="en-US" dirty="0" smtClean="0"/>
          </a:p>
          <a:p>
            <a:pPr lvl="2"/>
            <a:r>
              <a:rPr lang="en-US" dirty="0" smtClean="0"/>
              <a:t>Creates an “Inherited IRA” using each child’s life expectancy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Best </a:t>
            </a:r>
            <a:r>
              <a:rPr lang="en-US" u="sng" dirty="0" smtClean="0"/>
              <a:t>Retirement Plan</a:t>
            </a:r>
            <a:r>
              <a:rPr lang="en-US" dirty="0" smtClean="0"/>
              <a:t> Beneficiary:</a:t>
            </a:r>
            <a:br>
              <a:rPr lang="en-US" dirty="0" smtClean="0"/>
            </a:br>
            <a:r>
              <a:rPr lang="en-US" dirty="0" smtClean="0"/>
              <a:t>Your </a:t>
            </a:r>
            <a:r>
              <a:rPr lang="en-US" u="sng" dirty="0" smtClean="0"/>
              <a:t>Spouse</a:t>
            </a:r>
            <a:endParaRPr lang="en-US" u="sng" dirty="0"/>
          </a:p>
        </p:txBody>
      </p:sp>
      <p:pic>
        <p:nvPicPr>
          <p:cNvPr id="4099" name="Picture 3" descr="C:\Users\Dan Juan 3000\AppData\Local\Microsoft\Windows\Temporary Internet Files\Content.IE5\IQEPNB2X\MP90040137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521527"/>
            <a:ext cx="1447800" cy="115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53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r>
              <a:rPr lang="en-US" dirty="0" smtClean="0"/>
              <a:t>Proceeds may avoid estate taxes &amp; grows estate tax free</a:t>
            </a:r>
          </a:p>
          <a:p>
            <a:pPr lvl="1"/>
            <a:r>
              <a:rPr lang="en-US" dirty="0" smtClean="0"/>
              <a:t>Spouse can still have full access to funds</a:t>
            </a:r>
          </a:p>
          <a:p>
            <a:pPr lvl="1"/>
            <a:r>
              <a:rPr lang="en-US" dirty="0" smtClean="0"/>
              <a:t>Can set terms for children</a:t>
            </a:r>
          </a:p>
          <a:p>
            <a:pPr lvl="2"/>
            <a:r>
              <a:rPr lang="en-US" dirty="0" smtClean="0"/>
              <a:t>“No drug dependency”</a:t>
            </a:r>
          </a:p>
          <a:p>
            <a:pPr lvl="2"/>
            <a:r>
              <a:rPr lang="en-US" dirty="0" smtClean="0"/>
              <a:t>Pay in increments</a:t>
            </a:r>
          </a:p>
          <a:p>
            <a:pPr lvl="2"/>
            <a:r>
              <a:rPr lang="en-US" dirty="0" smtClean="0"/>
              <a:t>Separate from child’s marital assets</a:t>
            </a:r>
          </a:p>
          <a:p>
            <a:pPr marL="630936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Spouse / child doesn’t even need </a:t>
            </a:r>
          </a:p>
          <a:p>
            <a:pPr marL="393192" lvl="1" indent="0">
              <a:buNone/>
            </a:pPr>
            <a:r>
              <a:rPr lang="en-US" dirty="0"/>
              <a:t> </a:t>
            </a:r>
            <a:r>
              <a:rPr lang="en-US" dirty="0" smtClean="0"/>
              <a:t>  to be a Contingent Beneficiary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Best </a:t>
            </a:r>
            <a:r>
              <a:rPr lang="en-US" u="sng" dirty="0" smtClean="0"/>
              <a:t>Life Insurance </a:t>
            </a:r>
            <a:r>
              <a:rPr lang="en-US" dirty="0" smtClean="0"/>
              <a:t>Beneficiary:</a:t>
            </a:r>
            <a:br>
              <a:rPr lang="en-US" dirty="0" smtClean="0"/>
            </a:br>
            <a:r>
              <a:rPr lang="en-US" u="sng" dirty="0" smtClean="0"/>
              <a:t>A Trust</a:t>
            </a:r>
            <a:endParaRPr lang="en-US" u="sng" dirty="0"/>
          </a:p>
        </p:txBody>
      </p:sp>
      <p:pic>
        <p:nvPicPr>
          <p:cNvPr id="5122" name="Picture 2" descr="C:\Users\Dan Juan 3000\AppData\Local\Microsoft\Windows\Temporary Internet Files\Content.IE5\PX7FH0OB\MC9000242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124200"/>
            <a:ext cx="2804962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96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/>
          <a:lstStyle/>
          <a:p>
            <a:r>
              <a:rPr lang="en-US" dirty="0" smtClean="0"/>
              <a:t>The Good:</a:t>
            </a:r>
          </a:p>
          <a:p>
            <a:pPr lvl="1"/>
            <a:r>
              <a:rPr lang="en-US" dirty="0" smtClean="0"/>
              <a:t>Avoids Probate (easy to transfer)</a:t>
            </a:r>
          </a:p>
          <a:p>
            <a:pPr lvl="1"/>
            <a:r>
              <a:rPr lang="en-US" dirty="0" smtClean="0"/>
              <a:t>Survivor can “Renounce” other spouse’s half</a:t>
            </a:r>
          </a:p>
          <a:p>
            <a:pPr lvl="1"/>
            <a:r>
              <a:rPr lang="en-US" dirty="0" smtClean="0"/>
              <a:t>If between spouses: Considered 50% / 50%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The Bad:</a:t>
            </a:r>
          </a:p>
          <a:p>
            <a:pPr lvl="1"/>
            <a:r>
              <a:rPr lang="en-US" dirty="0" smtClean="0"/>
              <a:t>Usually more taxes at survivor’s death</a:t>
            </a:r>
          </a:p>
          <a:p>
            <a:pPr lvl="1"/>
            <a:r>
              <a:rPr lang="en-US" dirty="0" smtClean="0"/>
              <a:t>If between non-spouses: Assumed 100% / 0%</a:t>
            </a:r>
          </a:p>
          <a:p>
            <a:pPr lvl="1"/>
            <a:r>
              <a:rPr lang="en-US" dirty="0" smtClean="0"/>
              <a:t>Source of friction between siblings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Low Down on </a:t>
            </a:r>
            <a:r>
              <a:rPr lang="en-US" u="sng" dirty="0" smtClean="0"/>
              <a:t>Joint Accounts</a:t>
            </a:r>
            <a:endParaRPr lang="en-US" u="sng" dirty="0"/>
          </a:p>
        </p:txBody>
      </p:sp>
      <p:pic>
        <p:nvPicPr>
          <p:cNvPr id="6146" name="Picture 2" descr="C:\Users\Dan Juan 3000\AppData\Local\Microsoft\Windows\Temporary Internet Files\Content.IE5\69N7CXFQ\MC90025222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17092"/>
            <a:ext cx="1460689" cy="1422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Dan Juan 3000\AppData\Local\Microsoft\Windows\Temporary Internet Files\Content.IE5\3NZ4ABDP\MP90038578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364" y="5029200"/>
            <a:ext cx="1981200" cy="1415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21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/>
          <a:lstStyle/>
          <a:p>
            <a:r>
              <a:rPr lang="en-US" dirty="0" smtClean="0"/>
              <a:t>Easy to collect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All avoid Probate 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(but not estate taxes)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“Private” Transfers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Less contention between children siblings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Best Beneficiary for Other Assets:</a:t>
            </a:r>
            <a:br>
              <a:rPr lang="en-US" dirty="0" smtClean="0"/>
            </a:br>
            <a:r>
              <a:rPr lang="en-US" u="sng" dirty="0" err="1" smtClean="0"/>
              <a:t>TOD</a:t>
            </a:r>
            <a:r>
              <a:rPr lang="en-US" u="sng" dirty="0" smtClean="0"/>
              <a:t>, </a:t>
            </a:r>
            <a:r>
              <a:rPr lang="en-US" u="sng" dirty="0" err="1" smtClean="0"/>
              <a:t>ITF</a:t>
            </a:r>
            <a:r>
              <a:rPr lang="en-US" u="sng" dirty="0" smtClean="0"/>
              <a:t>, Revocable Trusts</a:t>
            </a:r>
            <a:endParaRPr lang="en-US" u="sng" dirty="0"/>
          </a:p>
        </p:txBody>
      </p:sp>
      <p:pic>
        <p:nvPicPr>
          <p:cNvPr id="7170" name="Picture 2" descr="C:\Users\Dan Juan 3000\AppData\Local\Microsoft\Windows\Temporary Internet Files\Content.IE5\SH553A2C\MP900309204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673" y="1981200"/>
            <a:ext cx="3947501" cy="2618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0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</TotalTime>
  <Words>347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Choosing the Right Beneficiary (for the Right Reasons)</vt:lpstr>
      <vt:lpstr>Why the Right Beneficiary Matters</vt:lpstr>
      <vt:lpstr>When Beneficiaries Apply</vt:lpstr>
      <vt:lpstr>The Worst Beneficiary:  Your Estate!</vt:lpstr>
      <vt:lpstr>Best Retirement Plan Beneficiary: Your Spouse</vt:lpstr>
      <vt:lpstr>Best Life Insurance Beneficiary: A Trust</vt:lpstr>
      <vt:lpstr>The Low Down on Joint Accounts</vt:lpstr>
      <vt:lpstr>Best Beneficiary for Other Assets: TOD, ITF, Revocable Trusts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the Right Beneficiary (for the Right Reasons)</dc:title>
  <dc:creator>Dan Juan 3000</dc:creator>
  <cp:lastModifiedBy>Gissel</cp:lastModifiedBy>
  <cp:revision>10</cp:revision>
  <cp:lastPrinted>2012-04-18T19:57:14Z</cp:lastPrinted>
  <dcterms:created xsi:type="dcterms:W3CDTF">2012-04-18T18:41:46Z</dcterms:created>
  <dcterms:modified xsi:type="dcterms:W3CDTF">2017-05-11T19:27:50Z</dcterms:modified>
</cp:coreProperties>
</file>