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3" r:id="rId8"/>
    <p:sldId id="262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4C117D4-A654-401B-8DA5-7744EB0F4457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90E5F0F-DC40-4336-8DBD-38EF3F7F71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C117D4-A654-401B-8DA5-7744EB0F4457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0E5F0F-DC40-4336-8DBD-38EF3F7F71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C117D4-A654-401B-8DA5-7744EB0F4457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0E5F0F-DC40-4336-8DBD-38EF3F7F71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C117D4-A654-401B-8DA5-7744EB0F4457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0E5F0F-DC40-4336-8DBD-38EF3F7F718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C117D4-A654-401B-8DA5-7744EB0F4457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0E5F0F-DC40-4336-8DBD-38EF3F7F718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C117D4-A654-401B-8DA5-7744EB0F4457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0E5F0F-DC40-4336-8DBD-38EF3F7F718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C117D4-A654-401B-8DA5-7744EB0F4457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0E5F0F-DC40-4336-8DBD-38EF3F7F718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C117D4-A654-401B-8DA5-7744EB0F4457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0E5F0F-DC40-4336-8DBD-38EF3F7F718E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C117D4-A654-401B-8DA5-7744EB0F4457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0E5F0F-DC40-4336-8DBD-38EF3F7F71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4C117D4-A654-401B-8DA5-7744EB0F4457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0E5F0F-DC40-4336-8DBD-38EF3F7F718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4C117D4-A654-401B-8DA5-7744EB0F4457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90E5F0F-DC40-4336-8DBD-38EF3F7F718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4C117D4-A654-401B-8DA5-7744EB0F4457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90E5F0F-DC40-4336-8DBD-38EF3F7F718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447799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Choosing the Right Beneficiary (for the Right Reasons)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276600"/>
            <a:ext cx="7772400" cy="1534711"/>
          </a:xfrm>
        </p:spPr>
        <p:txBody>
          <a:bodyPr>
            <a:no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Daniel Timins, Esq., </a:t>
            </a:r>
            <a:r>
              <a:rPr lang="en-US" sz="1600" dirty="0" err="1">
                <a:solidFill>
                  <a:schemeClr val="tx1"/>
                </a:solidFill>
              </a:rPr>
              <a:t>CFP</a:t>
            </a:r>
            <a:r>
              <a:rPr lang="en-US" sz="1600" dirty="0">
                <a:solidFill>
                  <a:schemeClr val="tx1"/>
                </a:solidFill>
              </a:rPr>
              <a:t>®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The Law Offices of Daniel Timins </a:t>
            </a:r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 smtClean="0">
                <a:solidFill>
                  <a:schemeClr val="tx1"/>
                </a:solidFill>
              </a:rPr>
              <a:t>477 Madison Avenue, Suite 240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New York, NY 10022</a:t>
            </a:r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 smtClean="0">
                <a:solidFill>
                  <a:schemeClr val="tx1"/>
                </a:solidFill>
              </a:rPr>
              <a:t>(</a:t>
            </a:r>
            <a:r>
              <a:rPr lang="en-US" sz="1600" dirty="0" smtClean="0">
                <a:solidFill>
                  <a:schemeClr val="tx1"/>
                </a:solidFill>
              </a:rPr>
              <a:t>212) 683-3560</a:t>
            </a:r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 smtClean="0">
                <a:solidFill>
                  <a:schemeClr val="tx1"/>
                </a:solidFill>
              </a:rPr>
              <a:t>www.TiminsLaw.com</a:t>
            </a:r>
            <a:endParaRPr lang="en-US" sz="1600" dirty="0">
              <a:solidFill>
                <a:schemeClr val="tx1"/>
              </a:solidFill>
            </a:endParaRP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742869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59491"/>
          </a:xfrm>
        </p:spPr>
        <p:txBody>
          <a:bodyPr/>
          <a:lstStyle/>
          <a:p>
            <a:r>
              <a:rPr lang="en-US" dirty="0" smtClean="0"/>
              <a:t>The right person gets the money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Tax Savings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You control your estate’s destiny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You protect your family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Why the </a:t>
            </a:r>
            <a:r>
              <a:rPr lang="en-US" u="sng" dirty="0" smtClean="0"/>
              <a:t>Right</a:t>
            </a:r>
            <a:r>
              <a:rPr lang="en-US" dirty="0" smtClean="0"/>
              <a:t> Beneficiary Matters</a:t>
            </a:r>
            <a:endParaRPr lang="en-US" dirty="0"/>
          </a:p>
        </p:txBody>
      </p:sp>
      <p:pic>
        <p:nvPicPr>
          <p:cNvPr id="1026" name="Picture 2" descr="C:\Users\Dan Juan 3000\AppData\Local\Microsoft\Windows\Temporary Internet Files\Content.IE5\IQEPNB2X\MP900422969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4038600"/>
            <a:ext cx="3505200" cy="2335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Dan Juan 3000\AppData\Local\Microsoft\Windows\Temporary Internet Files\Content.IE5\PX7FH0OB\MC900431603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1842832"/>
            <a:ext cx="1620804" cy="1620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7301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Joint Accounts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Retirement Plans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Life Insurance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err="1" smtClean="0"/>
              <a:t>TOD</a:t>
            </a:r>
            <a:r>
              <a:rPr lang="en-US" dirty="0" smtClean="0"/>
              <a:t> (Securities) &amp; </a:t>
            </a:r>
            <a:r>
              <a:rPr lang="en-US" dirty="0" err="1" smtClean="0"/>
              <a:t>ITF</a:t>
            </a:r>
            <a:r>
              <a:rPr lang="en-US" dirty="0" smtClean="0"/>
              <a:t> (Bank) Accounts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Wills &amp; Trusts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When Beneficiaries Apply</a:t>
            </a:r>
            <a:endParaRPr lang="en-US" dirty="0"/>
          </a:p>
        </p:txBody>
      </p:sp>
      <p:pic>
        <p:nvPicPr>
          <p:cNvPr id="2050" name="Picture 2" descr="C:\Users\Dan Juan 3000\AppData\Local\Microsoft\Windows\Temporary Internet Files\Content.IE5\3NZ4ABDP\MC90031103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1532077"/>
            <a:ext cx="3655574" cy="2506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6745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95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Retirement &amp; Life Insurance is protected from your creditors…unless your Estate is the </a:t>
            </a:r>
            <a:r>
              <a:rPr lang="en-US" dirty="0" err="1" smtClean="0"/>
              <a:t>Bene</a:t>
            </a:r>
            <a:endParaRPr lang="en-US" dirty="0" smtClean="0"/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Retirement Plans MUST be </a:t>
            </a:r>
          </a:p>
          <a:p>
            <a:pPr marL="109728" indent="0">
              <a:buNone/>
            </a:pPr>
            <a:r>
              <a:rPr lang="en-US" dirty="0"/>
              <a:t> </a:t>
            </a:r>
            <a:r>
              <a:rPr lang="en-US" dirty="0" smtClean="0"/>
              <a:t>  distributed within  5 years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Court, Attorney &amp; Accountant </a:t>
            </a:r>
          </a:p>
          <a:p>
            <a:pPr marL="109728" indent="0">
              <a:buNone/>
            </a:pPr>
            <a:r>
              <a:rPr lang="en-US" dirty="0"/>
              <a:t> </a:t>
            </a:r>
            <a:r>
              <a:rPr lang="en-US" dirty="0" smtClean="0"/>
              <a:t>  fees are increased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Takes more time to collect </a:t>
            </a:r>
          </a:p>
          <a:p>
            <a:pPr marL="109728" indent="0">
              <a:buNone/>
            </a:pPr>
            <a:r>
              <a:rPr lang="en-US" dirty="0"/>
              <a:t> </a:t>
            </a:r>
            <a:r>
              <a:rPr lang="en-US" dirty="0" smtClean="0"/>
              <a:t>  funds (because of Probate)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The </a:t>
            </a:r>
            <a:r>
              <a:rPr lang="en-US" u="sng" dirty="0" smtClean="0"/>
              <a:t>Worst</a:t>
            </a:r>
            <a:r>
              <a:rPr lang="en-US" dirty="0" smtClean="0"/>
              <a:t> Beneficiary: </a:t>
            </a:r>
            <a:br>
              <a:rPr lang="en-US" dirty="0" smtClean="0"/>
            </a:br>
            <a:r>
              <a:rPr lang="en-US" dirty="0" smtClean="0"/>
              <a:t>Your </a:t>
            </a:r>
            <a:r>
              <a:rPr lang="en-US" u="sng" dirty="0" smtClean="0"/>
              <a:t>Estate</a:t>
            </a:r>
            <a:r>
              <a:rPr lang="en-US" dirty="0" smtClean="0"/>
              <a:t>!</a:t>
            </a:r>
            <a:endParaRPr lang="en-US" dirty="0"/>
          </a:p>
        </p:txBody>
      </p:sp>
      <p:pic>
        <p:nvPicPr>
          <p:cNvPr id="3074" name="Picture 2" descr="C:\Users\Dan Juan 3000\AppData\Local\Microsoft\Windows\Temporary Internet Files\Content.IE5\OVUQWF02\MC90002429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8571" y="2819400"/>
            <a:ext cx="3078620" cy="2831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082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95800"/>
          </a:xfrm>
        </p:spPr>
        <p:txBody>
          <a:bodyPr>
            <a:normAutofit/>
          </a:bodyPr>
          <a:lstStyle/>
          <a:p>
            <a:r>
              <a:rPr lang="en-US" dirty="0" smtClean="0"/>
              <a:t>Younger spouse can transfer to her IRA and use her Required Minimum Distribution rate</a:t>
            </a:r>
          </a:p>
          <a:p>
            <a:pPr lvl="1"/>
            <a:r>
              <a:rPr lang="en-US" dirty="0" err="1" smtClean="0"/>
              <a:t>RMDs</a:t>
            </a:r>
            <a:r>
              <a:rPr lang="en-US" dirty="0" smtClean="0"/>
              <a:t> increase as you age: </a:t>
            </a:r>
          </a:p>
          <a:p>
            <a:pPr lvl="2"/>
            <a:r>
              <a:rPr lang="en-US" dirty="0" smtClean="0"/>
              <a:t>71 year old = 3.77% </a:t>
            </a:r>
            <a:r>
              <a:rPr lang="en-US" dirty="0" err="1" smtClean="0"/>
              <a:t>RMD</a:t>
            </a:r>
            <a:endParaRPr lang="en-US" dirty="0" smtClean="0"/>
          </a:p>
          <a:p>
            <a:pPr lvl="2"/>
            <a:r>
              <a:rPr lang="en-US" dirty="0" smtClean="0"/>
              <a:t>93 year old = 9.6% </a:t>
            </a:r>
            <a:r>
              <a:rPr lang="en-US" dirty="0" err="1" smtClean="0"/>
              <a:t>RMD</a:t>
            </a:r>
            <a:endParaRPr lang="en-US" dirty="0" smtClean="0"/>
          </a:p>
          <a:p>
            <a:pPr lvl="1"/>
            <a:r>
              <a:rPr lang="en-US" dirty="0" smtClean="0"/>
              <a:t>Younger spouse can defer taxes / withdraw slowly</a:t>
            </a:r>
          </a:p>
          <a:p>
            <a:pPr lvl="1"/>
            <a:r>
              <a:rPr lang="en-US" dirty="0" smtClean="0"/>
              <a:t>Older spouse can keep it in deceased spouse’s IRA</a:t>
            </a:r>
          </a:p>
          <a:p>
            <a:pPr marL="630936" lvl="2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Name a </a:t>
            </a:r>
            <a:r>
              <a:rPr lang="en-US" u="sng" dirty="0" smtClean="0"/>
              <a:t>“See Through” Trust </a:t>
            </a:r>
            <a:r>
              <a:rPr lang="en-US" dirty="0" smtClean="0"/>
              <a:t>as Contingent </a:t>
            </a:r>
            <a:r>
              <a:rPr lang="en-US" dirty="0" err="1" smtClean="0"/>
              <a:t>Bene</a:t>
            </a:r>
            <a:endParaRPr lang="en-US" dirty="0" smtClean="0"/>
          </a:p>
          <a:p>
            <a:pPr lvl="2"/>
            <a:r>
              <a:rPr lang="en-US" dirty="0" smtClean="0"/>
              <a:t>Creates an “Inherited IRA” using each child’s life expectancy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Best </a:t>
            </a:r>
            <a:r>
              <a:rPr lang="en-US" u="sng" dirty="0" smtClean="0"/>
              <a:t>Retirement Plan</a:t>
            </a:r>
            <a:r>
              <a:rPr lang="en-US" dirty="0" smtClean="0"/>
              <a:t> Beneficiary:</a:t>
            </a:r>
            <a:br>
              <a:rPr lang="en-US" dirty="0" smtClean="0"/>
            </a:br>
            <a:r>
              <a:rPr lang="en-US" dirty="0" smtClean="0"/>
              <a:t>Your </a:t>
            </a:r>
            <a:r>
              <a:rPr lang="en-US" u="sng" dirty="0" smtClean="0"/>
              <a:t>Spouse</a:t>
            </a:r>
            <a:endParaRPr lang="en-US" u="sng" dirty="0"/>
          </a:p>
        </p:txBody>
      </p:sp>
      <p:pic>
        <p:nvPicPr>
          <p:cNvPr id="4099" name="Picture 3" descr="C:\Users\Dan Juan 3000\AppData\Local\Microsoft\Windows\Temporary Internet Files\Content.IE5\IQEPNB2X\MP900401373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2521527"/>
            <a:ext cx="1447800" cy="1158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0534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178491"/>
          </a:xfrm>
        </p:spPr>
        <p:txBody>
          <a:bodyPr/>
          <a:lstStyle/>
          <a:p>
            <a:r>
              <a:rPr lang="en-US" dirty="0" smtClean="0"/>
              <a:t>Proceeds may avoid estate taxes &amp; grows estate tax free</a:t>
            </a:r>
          </a:p>
          <a:p>
            <a:pPr lvl="1"/>
            <a:r>
              <a:rPr lang="en-US" dirty="0" smtClean="0"/>
              <a:t>Spouse can still have full access to funds</a:t>
            </a:r>
          </a:p>
          <a:p>
            <a:pPr lvl="1"/>
            <a:r>
              <a:rPr lang="en-US" dirty="0" smtClean="0"/>
              <a:t>Can set terms for children</a:t>
            </a:r>
          </a:p>
          <a:p>
            <a:pPr lvl="2"/>
            <a:r>
              <a:rPr lang="en-US" dirty="0" smtClean="0"/>
              <a:t>“No drug dependency”</a:t>
            </a:r>
          </a:p>
          <a:p>
            <a:pPr lvl="2"/>
            <a:r>
              <a:rPr lang="en-US" dirty="0" smtClean="0"/>
              <a:t>Pay in increments</a:t>
            </a:r>
          </a:p>
          <a:p>
            <a:pPr lvl="2"/>
            <a:r>
              <a:rPr lang="en-US" dirty="0" smtClean="0"/>
              <a:t>Separate from child’s marital assets</a:t>
            </a:r>
          </a:p>
          <a:p>
            <a:pPr marL="630936" lvl="2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Spouse / child doesn’t even need </a:t>
            </a:r>
          </a:p>
          <a:p>
            <a:pPr marL="393192" lvl="1" indent="0">
              <a:buNone/>
            </a:pPr>
            <a:r>
              <a:rPr lang="en-US" dirty="0"/>
              <a:t> </a:t>
            </a:r>
            <a:r>
              <a:rPr lang="en-US" dirty="0" smtClean="0"/>
              <a:t>  to be a Contingent Beneficiary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Best </a:t>
            </a:r>
            <a:r>
              <a:rPr lang="en-US" u="sng" dirty="0" smtClean="0"/>
              <a:t>Life Insurance </a:t>
            </a:r>
            <a:r>
              <a:rPr lang="en-US" dirty="0" smtClean="0"/>
              <a:t>Beneficiary:</a:t>
            </a:r>
            <a:br>
              <a:rPr lang="en-US" dirty="0" smtClean="0"/>
            </a:br>
            <a:r>
              <a:rPr lang="en-US" u="sng" dirty="0" smtClean="0"/>
              <a:t>A Trust</a:t>
            </a:r>
            <a:endParaRPr lang="en-US" u="sng" dirty="0"/>
          </a:p>
        </p:txBody>
      </p:sp>
      <p:pic>
        <p:nvPicPr>
          <p:cNvPr id="5122" name="Picture 2" descr="C:\Users\Dan Juan 3000\AppData\Local\Microsoft\Windows\Temporary Internet Files\Content.IE5\PX7FH0OB\MC90002428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3124200"/>
            <a:ext cx="2804962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6969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330891"/>
          </a:xfrm>
        </p:spPr>
        <p:txBody>
          <a:bodyPr/>
          <a:lstStyle/>
          <a:p>
            <a:r>
              <a:rPr lang="en-US" dirty="0" smtClean="0"/>
              <a:t>The Good:</a:t>
            </a:r>
          </a:p>
          <a:p>
            <a:pPr lvl="1"/>
            <a:r>
              <a:rPr lang="en-US" dirty="0" smtClean="0"/>
              <a:t>Avoids Probate (easy to transfer)</a:t>
            </a:r>
          </a:p>
          <a:p>
            <a:pPr lvl="1"/>
            <a:r>
              <a:rPr lang="en-US" dirty="0" smtClean="0"/>
              <a:t>Survivor can “Renounce” other spouse’s half</a:t>
            </a:r>
          </a:p>
          <a:p>
            <a:pPr lvl="1"/>
            <a:r>
              <a:rPr lang="en-US" dirty="0" smtClean="0"/>
              <a:t>If between spouses: Considered 50% / 50%</a:t>
            </a:r>
          </a:p>
          <a:p>
            <a:pPr marL="393192" lvl="1" indent="0">
              <a:buNone/>
            </a:pPr>
            <a:endParaRPr lang="en-US" dirty="0" smtClean="0"/>
          </a:p>
          <a:p>
            <a:r>
              <a:rPr lang="en-US" dirty="0" smtClean="0"/>
              <a:t>The Bad:</a:t>
            </a:r>
          </a:p>
          <a:p>
            <a:pPr lvl="1"/>
            <a:r>
              <a:rPr lang="en-US" dirty="0" smtClean="0"/>
              <a:t>Usually more taxes at survivor’s death</a:t>
            </a:r>
          </a:p>
          <a:p>
            <a:pPr lvl="1"/>
            <a:r>
              <a:rPr lang="en-US" dirty="0" smtClean="0"/>
              <a:t>If between non-spouses: Assumed 100% / 0%</a:t>
            </a:r>
          </a:p>
          <a:p>
            <a:pPr lvl="1"/>
            <a:r>
              <a:rPr lang="en-US" dirty="0" smtClean="0"/>
              <a:t>Source of friction between siblings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The Low Down on </a:t>
            </a:r>
            <a:r>
              <a:rPr lang="en-US" u="sng" dirty="0" smtClean="0"/>
              <a:t>Joint Accounts</a:t>
            </a:r>
            <a:endParaRPr lang="en-US" u="sng" dirty="0"/>
          </a:p>
        </p:txBody>
      </p:sp>
      <p:pic>
        <p:nvPicPr>
          <p:cNvPr id="6146" name="Picture 2" descr="C:\Users\Dan Juan 3000\AppData\Local\Microsoft\Windows\Temporary Internet Files\Content.IE5\69N7CXFQ\MC90025222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1117092"/>
            <a:ext cx="1460689" cy="1422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C:\Users\Dan Juan 3000\AppData\Local\Microsoft\Windows\Temporary Internet Files\Content.IE5\3NZ4ABDP\MP900385788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2364" y="5029200"/>
            <a:ext cx="1981200" cy="1415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6213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178491"/>
          </a:xfrm>
        </p:spPr>
        <p:txBody>
          <a:bodyPr/>
          <a:lstStyle/>
          <a:p>
            <a:r>
              <a:rPr lang="en-US" dirty="0" smtClean="0"/>
              <a:t>Easy to collect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All avoid Probate </a:t>
            </a:r>
          </a:p>
          <a:p>
            <a:pPr marL="109728" indent="0">
              <a:buNone/>
            </a:pPr>
            <a:r>
              <a:rPr lang="en-US" dirty="0"/>
              <a:t> </a:t>
            </a:r>
            <a:r>
              <a:rPr lang="en-US" dirty="0" smtClean="0"/>
              <a:t> (but not estate taxes)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“Private” Transfers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Less contention between children siblings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Best Beneficiary for Other Assets:</a:t>
            </a:r>
            <a:br>
              <a:rPr lang="en-US" dirty="0" smtClean="0"/>
            </a:br>
            <a:r>
              <a:rPr lang="en-US" u="sng" dirty="0" err="1" smtClean="0"/>
              <a:t>TOD</a:t>
            </a:r>
            <a:r>
              <a:rPr lang="en-US" u="sng" dirty="0" smtClean="0"/>
              <a:t>, </a:t>
            </a:r>
            <a:r>
              <a:rPr lang="en-US" u="sng" dirty="0" err="1" smtClean="0"/>
              <a:t>ITF</a:t>
            </a:r>
            <a:r>
              <a:rPr lang="en-US" u="sng" dirty="0" smtClean="0"/>
              <a:t>, Revocable Trusts</a:t>
            </a:r>
            <a:endParaRPr lang="en-US" u="sng" dirty="0"/>
          </a:p>
        </p:txBody>
      </p:sp>
      <p:pic>
        <p:nvPicPr>
          <p:cNvPr id="7170" name="Picture 2" descr="C:\Users\Dan Juan 3000\AppData\Local\Microsoft\Windows\Temporary Internet Files\Content.IE5\SH553A2C\MP900309204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3673" y="1981200"/>
            <a:ext cx="3947501" cy="2618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5000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109</TotalTime>
  <Words>347</Words>
  <Application>Microsoft Office PowerPoint</Application>
  <PresentationFormat>On-screen Show (4:3)</PresentationFormat>
  <Paragraphs>75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Concourse</vt:lpstr>
      <vt:lpstr>Choosing the Right Beneficiary (for the Right Reasons)</vt:lpstr>
      <vt:lpstr>Why the Right Beneficiary Matters</vt:lpstr>
      <vt:lpstr>When Beneficiaries Apply</vt:lpstr>
      <vt:lpstr>The Worst Beneficiary:  Your Estate!</vt:lpstr>
      <vt:lpstr>Best Retirement Plan Beneficiary: Your Spouse</vt:lpstr>
      <vt:lpstr>Best Life Insurance Beneficiary: A Trust</vt:lpstr>
      <vt:lpstr>The Low Down on Joint Accounts</vt:lpstr>
      <vt:lpstr>Best Beneficiary for Other Assets: TOD, ITF, Revocable Trusts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Choosing the Right Beneficiary (for the Right Reasons)</dc:title>
  <dc:creator>Dan Juan 3000</dc:creator>
  <cp:lastModifiedBy>Gissel</cp:lastModifiedBy>
  <cp:revision>10</cp:revision>
  <cp:lastPrinted>2012-04-18T19:57:14Z</cp:lastPrinted>
  <dcterms:created xsi:type="dcterms:W3CDTF">2012-04-18T18:41:46Z</dcterms:created>
  <dcterms:modified xsi:type="dcterms:W3CDTF">2017-05-11T19:27:50Z</dcterms:modified>
</cp:coreProperties>
</file>