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1E273F-49FA-4724-9A62-8FA6B89B7F5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710E02-015F-4FEE-A129-45CF3FCB13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@timinslaw.com" TargetMode="External"/><Relationship Id="rId2" Type="http://schemas.openxmlformats.org/officeDocument/2006/relationships/hyperlink" Target="http://www.timinslaw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n@timinslaw.com" TargetMode="External"/><Relationship Id="rId2" Type="http://schemas.openxmlformats.org/officeDocument/2006/relationships/hyperlink" Target="http://www.timinslaw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Avoiding Probate &amp;</a:t>
            </a:r>
            <a:br>
              <a:rPr lang="en-US" sz="3000" b="1" dirty="0" smtClean="0"/>
            </a:br>
            <a:r>
              <a:rPr lang="en-US" sz="3000" b="1" dirty="0" smtClean="0"/>
              <a:t>MAKING YOUR ESTATE EFFECTIVE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Law Offices of </a:t>
            </a:r>
            <a:r>
              <a:rPr lang="en-US" sz="2400" b="1" smtClean="0"/>
              <a:t>Daniel </a:t>
            </a:r>
            <a:r>
              <a:rPr lang="en-US" sz="2400" b="1" smtClean="0"/>
              <a:t>Timins</a:t>
            </a:r>
            <a:endParaRPr lang="en-US" sz="2400" b="1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        </a:t>
            </a:r>
            <a:r>
              <a:rPr lang="en-US" sz="2200" dirty="0" smtClean="0"/>
              <a:t>477 Madison Avenue, Suite 240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 </a:t>
            </a:r>
            <a:r>
              <a:rPr lang="en-US" sz="2200" dirty="0" smtClean="0"/>
              <a:t>New </a:t>
            </a:r>
            <a:r>
              <a:rPr lang="en-US" sz="2200" dirty="0" smtClean="0"/>
              <a:t>York, New </a:t>
            </a:r>
            <a:r>
              <a:rPr lang="en-US" sz="2200" dirty="0" smtClean="0"/>
              <a:t>York 10022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(914) 819-0663		(212) 683-3560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1"/>
                </a:solidFill>
                <a:hlinkClick r:id="rId2"/>
              </a:rPr>
              <a:t>www.timinslaw.com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1"/>
                </a:solidFill>
                <a:hlinkClick r:id="rId3"/>
              </a:rPr>
              <a:t>dan@timinslaw.com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Probate?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7010400" cy="3581400"/>
          </a:xfrm>
        </p:spPr>
        <p:txBody>
          <a:bodyPr/>
          <a:lstStyle/>
          <a:p>
            <a:r>
              <a:rPr lang="en-US" sz="2000" dirty="0" smtClean="0"/>
              <a:t>Handling a deceased person’s money &amp; affairs</a:t>
            </a:r>
          </a:p>
          <a:p>
            <a:r>
              <a:rPr lang="en-US" sz="2000" dirty="0" smtClean="0"/>
              <a:t>Handled in Surrogate’s Court</a:t>
            </a:r>
          </a:p>
          <a:p>
            <a:r>
              <a:rPr lang="en-US" sz="2000" dirty="0" smtClean="0"/>
              <a:t>Process (to start the process):</a:t>
            </a:r>
          </a:p>
          <a:p>
            <a:pPr lvl="1"/>
            <a:r>
              <a:rPr lang="en-US" sz="1800" dirty="0" smtClean="0"/>
              <a:t>Petition Court</a:t>
            </a:r>
          </a:p>
          <a:p>
            <a:pPr lvl="1"/>
            <a:r>
              <a:rPr lang="en-US" sz="1800" dirty="0" smtClean="0"/>
              <a:t>Serve NY residents (in person), Return Receipt others</a:t>
            </a:r>
          </a:p>
          <a:p>
            <a:pPr lvl="1"/>
            <a:r>
              <a:rPr lang="en-US" sz="1800" dirty="0" smtClean="0"/>
              <a:t>May require 1 court date</a:t>
            </a:r>
          </a:p>
          <a:p>
            <a:pPr lvl="1"/>
            <a:r>
              <a:rPr lang="en-US" sz="1800" dirty="0" smtClean="0"/>
              <a:t>Pay Court and Attorney Fees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63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probate “bad”?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6934200" cy="3505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Public Affair</a:t>
            </a:r>
          </a:p>
          <a:p>
            <a:pPr lvl="1"/>
            <a:r>
              <a:rPr lang="en-US" sz="1900" dirty="0" smtClean="0"/>
              <a:t>Open to public, including how much money you have</a:t>
            </a:r>
          </a:p>
          <a:p>
            <a:pPr lvl="1"/>
            <a:r>
              <a:rPr lang="en-US" sz="1900" dirty="0" smtClean="0"/>
              <a:t>Creditors are notified (sometimes children’s creditors too)</a:t>
            </a:r>
          </a:p>
          <a:p>
            <a:r>
              <a:rPr lang="en-US" dirty="0" smtClean="0"/>
              <a:t>Court Fees</a:t>
            </a:r>
          </a:p>
          <a:p>
            <a:r>
              <a:rPr lang="en-US" dirty="0" smtClean="0"/>
              <a:t>ATTORNEY FEES!!</a:t>
            </a:r>
          </a:p>
          <a:p>
            <a:r>
              <a:rPr lang="en-US" dirty="0" smtClean="0"/>
              <a:t>Executor Commissions</a:t>
            </a:r>
          </a:p>
          <a:p>
            <a:pPr lvl="1"/>
            <a:r>
              <a:rPr lang="en-US" sz="1900" dirty="0" smtClean="0"/>
              <a:t>Starting at 5%</a:t>
            </a:r>
          </a:p>
          <a:p>
            <a:r>
              <a:rPr lang="en-US" u="sng" dirty="0" smtClean="0"/>
              <a:t>Takes Time</a:t>
            </a:r>
            <a:r>
              <a:rPr lang="en-US" dirty="0" smtClean="0"/>
              <a:t>: Need “Letters Testamentary before money can be 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avoid probate?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581400"/>
          </a:xfrm>
        </p:spPr>
        <p:txBody>
          <a:bodyPr/>
          <a:lstStyle/>
          <a:p>
            <a:r>
              <a:rPr lang="en-US" sz="2000" dirty="0" smtClean="0"/>
              <a:t>Don’t have money in your name when you die!</a:t>
            </a:r>
          </a:p>
          <a:p>
            <a:r>
              <a:rPr lang="en-US" sz="2000" dirty="0" smtClean="0"/>
              <a:t>How? Use the following:</a:t>
            </a:r>
          </a:p>
          <a:p>
            <a:pPr lvl="1"/>
            <a:r>
              <a:rPr lang="en-US" sz="1800" dirty="0" smtClean="0"/>
              <a:t>IRAs – beneficiary designation form</a:t>
            </a:r>
          </a:p>
          <a:p>
            <a:pPr lvl="1"/>
            <a:r>
              <a:rPr lang="en-US" sz="1800" dirty="0" smtClean="0"/>
              <a:t>Life Insurance – beneficiary designation form</a:t>
            </a:r>
          </a:p>
          <a:p>
            <a:pPr lvl="1"/>
            <a:r>
              <a:rPr lang="en-US" sz="1800" dirty="0" smtClean="0"/>
              <a:t>Joint Property – real estate &amp; accounts</a:t>
            </a:r>
          </a:p>
          <a:p>
            <a:pPr lvl="1"/>
            <a:r>
              <a:rPr lang="en-US" sz="1800" dirty="0" smtClean="0"/>
              <a:t>TOD / ITF accounts</a:t>
            </a:r>
          </a:p>
          <a:p>
            <a:pPr lvl="1"/>
            <a:r>
              <a:rPr lang="en-US" sz="1800" dirty="0" smtClean="0"/>
              <a:t>Revocable / Irrevocable Trusts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20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Creditor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200401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Protect your </a:t>
            </a:r>
            <a:r>
              <a:rPr lang="en-US" u="sng" dirty="0" smtClean="0"/>
              <a:t>beneficiaries</a:t>
            </a:r>
            <a:r>
              <a:rPr lang="en-US" dirty="0" smtClean="0"/>
              <a:t> from </a:t>
            </a:r>
            <a:r>
              <a:rPr lang="en-US" u="sng" dirty="0" smtClean="0"/>
              <a:t>their</a:t>
            </a:r>
            <a:r>
              <a:rPr lang="en-US" dirty="0" smtClean="0"/>
              <a:t> creditors</a:t>
            </a:r>
          </a:p>
          <a:p>
            <a:r>
              <a:rPr lang="en-US" dirty="0" smtClean="0"/>
              <a:t>Trust Assets = Protected</a:t>
            </a:r>
          </a:p>
          <a:p>
            <a:r>
              <a:rPr lang="en-US" dirty="0" smtClean="0"/>
              <a:t>Retirement Plans = Protected</a:t>
            </a:r>
          </a:p>
          <a:p>
            <a:r>
              <a:rPr lang="en-US" dirty="0" smtClean="0"/>
              <a:t>Life Insurance = Protected (generally)</a:t>
            </a:r>
          </a:p>
          <a:p>
            <a:r>
              <a:rPr lang="en-US" dirty="0" smtClean="0"/>
              <a:t>TOD / ITF = NOT protected</a:t>
            </a:r>
          </a:p>
          <a:p>
            <a:r>
              <a:rPr lang="en-US" dirty="0" smtClean="0"/>
              <a:t>In case of Divorce = Protected (if done right)</a:t>
            </a:r>
          </a:p>
          <a:p>
            <a:r>
              <a:rPr lang="en-US" dirty="0" smtClean="0"/>
              <a:t>Child Support Modification = varies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mistakes </a:t>
            </a:r>
            <a:br>
              <a:rPr lang="en-US" dirty="0" smtClean="0"/>
            </a:br>
            <a:r>
              <a:rPr lang="en-US" sz="2700" dirty="0" smtClean="0"/>
              <a:t>(even when you do it right)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Naming “My Estate” as beneficiary on beneficiary forms</a:t>
            </a:r>
          </a:p>
          <a:p>
            <a:r>
              <a:rPr lang="en-US" dirty="0" smtClean="0"/>
              <a:t>Beneficiary forms are not updated</a:t>
            </a:r>
          </a:p>
          <a:p>
            <a:r>
              <a:rPr lang="en-US" dirty="0" smtClean="0"/>
              <a:t>Too much Joint Property (estate taxes on second death)</a:t>
            </a:r>
          </a:p>
          <a:p>
            <a:r>
              <a:rPr lang="en-US" dirty="0" smtClean="0"/>
              <a:t>Property is not owned by your Trust</a:t>
            </a:r>
          </a:p>
          <a:p>
            <a:r>
              <a:rPr lang="en-US" dirty="0" smtClean="0"/>
              <a:t>Safe Deposit Boxes</a:t>
            </a:r>
          </a:p>
          <a:p>
            <a:r>
              <a:rPr lang="en-US" dirty="0" smtClean="0"/>
              <a:t>A lot of physical cash assets</a:t>
            </a:r>
          </a:p>
          <a:p>
            <a:pPr lvl="1"/>
            <a:r>
              <a:rPr lang="en-US" dirty="0" smtClean="0"/>
              <a:t>EE &amp; II Bonds</a:t>
            </a:r>
          </a:p>
          <a:p>
            <a:pPr lvl="1"/>
            <a:r>
              <a:rPr lang="en-US" dirty="0" smtClean="0"/>
              <a:t>Stock Certificates</a:t>
            </a:r>
          </a:p>
          <a:p>
            <a:pPr lvl="1"/>
            <a:r>
              <a:rPr lang="en-US" dirty="0" smtClean="0"/>
              <a:t>Hidden personal property</a:t>
            </a:r>
          </a:p>
          <a:p>
            <a:r>
              <a:rPr lang="en-US" dirty="0" smtClean="0"/>
              <a:t>Liens / Incorrect modifications to real estate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proper </a:t>
            </a:r>
            <a:br>
              <a:rPr lang="en-US" dirty="0" smtClean="0"/>
            </a:br>
            <a:r>
              <a:rPr lang="en-US" u="sng" dirty="0" smtClean="0"/>
              <a:t>estate plan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2004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Represents values &amp; desires</a:t>
            </a:r>
          </a:p>
          <a:p>
            <a:r>
              <a:rPr lang="en-US" dirty="0" smtClean="0"/>
              <a:t>Takes family member’s situation into account</a:t>
            </a:r>
          </a:p>
          <a:p>
            <a:r>
              <a:rPr lang="en-US" dirty="0" smtClean="0"/>
              <a:t>Minimizes Taxes &amp; Fees</a:t>
            </a:r>
          </a:p>
          <a:p>
            <a:r>
              <a:rPr lang="en-US" dirty="0" smtClean="0"/>
              <a:t>Client understanding of Estate </a:t>
            </a:r>
            <a:r>
              <a:rPr lang="en-US" dirty="0"/>
              <a:t>Plan</a:t>
            </a:r>
          </a:p>
          <a:p>
            <a:r>
              <a:rPr lang="en-US" dirty="0" smtClean="0"/>
              <a:t>Legal Documents (living &amp; post mortem)</a:t>
            </a:r>
          </a:p>
          <a:p>
            <a:r>
              <a:rPr lang="en-US" dirty="0" smtClean="0"/>
              <a:t>Retitling Accounts &amp; Real Estate (ITF, TOD, Trusts)</a:t>
            </a:r>
          </a:p>
          <a:p>
            <a:r>
              <a:rPr lang="en-US" dirty="0" smtClean="0"/>
              <a:t>Updating Beneficiary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3600" dirty="0" smtClean="0"/>
              <a:t>Call or email me your questions!</a:t>
            </a:r>
          </a:p>
          <a:p>
            <a:pPr indent="0" algn="ctr">
              <a:buNone/>
            </a:pPr>
            <a:r>
              <a:rPr lang="en-US" sz="3000" dirty="0" smtClean="0"/>
              <a:t>Daniel Timins</a:t>
            </a:r>
            <a:r>
              <a:rPr lang="en-US" sz="3000" smtClean="0"/>
              <a:t>, Esq.</a:t>
            </a:r>
            <a:endParaRPr lang="en-US" sz="3000" dirty="0" smtClean="0"/>
          </a:p>
          <a:p>
            <a:pPr indent="0" algn="ctr">
              <a:lnSpc>
                <a:spcPct val="120000"/>
              </a:lnSpc>
              <a:buNone/>
            </a:pPr>
            <a:r>
              <a:rPr lang="en-US" sz="3000" b="1" dirty="0">
                <a:hlinkClick r:id="rId2"/>
              </a:rPr>
              <a:t>www.timinslaw.com</a:t>
            </a:r>
            <a:endParaRPr lang="en-US" sz="3000" b="1" dirty="0"/>
          </a:p>
          <a:p>
            <a:pPr indent="0" algn="ctr">
              <a:lnSpc>
                <a:spcPct val="120000"/>
              </a:lnSpc>
              <a:buNone/>
            </a:pPr>
            <a:r>
              <a:rPr lang="en-US" sz="3000" b="1" dirty="0">
                <a:hlinkClick r:id="rId3"/>
              </a:rPr>
              <a:t>dan@timinslaw.com</a:t>
            </a:r>
            <a:endParaRPr lang="en-US" sz="3000" b="1" dirty="0"/>
          </a:p>
          <a:p>
            <a:pPr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85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2638</TotalTime>
  <Words>336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Avoiding Probate &amp; MAKING YOUR ESTATE EFFECTIVE</vt:lpstr>
      <vt:lpstr>What is Probate?</vt:lpstr>
      <vt:lpstr>Why is probate “bad”?</vt:lpstr>
      <vt:lpstr>How do I avoid probate?</vt:lpstr>
      <vt:lpstr>Creditor protection</vt:lpstr>
      <vt:lpstr>Common mistakes  (even when you do it right)</vt:lpstr>
      <vt:lpstr>What is a proper  estate plan?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Ways to Avoid Probate</dc:title>
  <dc:creator>Daniel</dc:creator>
  <cp:lastModifiedBy>Gissel</cp:lastModifiedBy>
  <cp:revision>11</cp:revision>
  <cp:lastPrinted>2014-06-12T01:37:44Z</cp:lastPrinted>
  <dcterms:created xsi:type="dcterms:W3CDTF">2013-02-06T15:58:03Z</dcterms:created>
  <dcterms:modified xsi:type="dcterms:W3CDTF">2017-04-28T16:18:41Z</dcterms:modified>
</cp:coreProperties>
</file>