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5"/>
  </p:notesMasterIdLst>
  <p:handoutMasterIdLst>
    <p:handoutMasterId r:id="rId36"/>
  </p:handoutMasterIdLst>
  <p:sldIdLst>
    <p:sldId id="256" r:id="rId2"/>
    <p:sldId id="277" r:id="rId3"/>
    <p:sldId id="278" r:id="rId4"/>
    <p:sldId id="280" r:id="rId5"/>
    <p:sldId id="281" r:id="rId6"/>
    <p:sldId id="282" r:id="rId7"/>
    <p:sldId id="284" r:id="rId8"/>
    <p:sldId id="285" r:id="rId9"/>
    <p:sldId id="286" r:id="rId10"/>
    <p:sldId id="287" r:id="rId11"/>
    <p:sldId id="288" r:id="rId12"/>
    <p:sldId id="290" r:id="rId13"/>
    <p:sldId id="309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10" r:id="rId32"/>
    <p:sldId id="274" r:id="rId33"/>
    <p:sldId id="265" r:id="rId3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98D9"/>
    <a:srgbClr val="575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76" y="5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B819736C-7421-4021-A000-EFD2889ED641}" type="datetimeFigureOut">
              <a:rPr lang="en-US" smtClean="0"/>
              <a:pPr/>
              <a:t>6/23/2014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7C6FAB24-F97F-41D1-B783-67B407F217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93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8D69B43C-0816-4B40-B40C-04B5486916BE}" type="datetimeFigureOut">
              <a:rPr lang="en-US" smtClean="0"/>
              <a:pPr/>
              <a:t>6/23/2014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DCB8A924-A548-4899-8360-FEDC5A8EF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94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8A924-A548-4899-8360-FEDC5A8EF9E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Financial Planning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851C17-742A-4CD0-BB41-4CB71BFF260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8A924-A548-4899-8360-FEDC5A8EF9E0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8A924-A548-4899-8360-FEDC5A8EF9E0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8A924-A548-4899-8360-FEDC5A8EF9E0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8A924-A548-4899-8360-FEDC5A8EF9E0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8A924-A548-4899-8360-FEDC5A8EF9E0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8A924-A548-4899-8360-FEDC5A8EF9E0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8A924-A548-4899-8360-FEDC5A8EF9E0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8A924-A548-4899-8360-FEDC5A8EF9E0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8A924-A548-4899-8360-FEDC5A8EF9E0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8A924-A548-4899-8360-FEDC5A8EF9E0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8A924-A548-4899-8360-FEDC5A8EF9E0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8A924-A548-4899-8360-FEDC5A8EF9E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8A924-A548-4899-8360-FEDC5A8EF9E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Financial Planning Association</a:t>
            </a: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Financial Planning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851C17-742A-4CD0-BB41-4CB71BFF260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5ABBB29-6E74-4D2C-9FA5-F63BDD1D0184}" type="datetime1">
              <a:rPr lang="en-US" smtClean="0"/>
              <a:pPr/>
              <a:t>6/23/2014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6C2C2F-3A94-4BE8-B353-E00BEC958F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A935-F410-409E-8F0F-CBD7438E520B}" type="datetime1">
              <a:rPr lang="en-US" smtClean="0"/>
              <a:pPr/>
              <a:t>6/23/2014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C2C2F-3A94-4BE8-B353-E00BEC958F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D4052C7-2576-4C0F-8DC2-48E6525008DF}" type="datetime1">
              <a:rPr lang="en-US" smtClean="0"/>
              <a:pPr/>
              <a:t>6/23/2014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C6C2C2F-3A94-4BE8-B353-E00BEC958F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B910-86B7-404B-B0E5-0135C0128548}" type="datetime1">
              <a:rPr lang="en-US" smtClean="0"/>
              <a:pPr/>
              <a:t>6/23/2014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6C2C2F-3A94-4BE8-B353-E00BEC958F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D3116-0AA7-44A3-975B-6678DA0DB2EE}" type="datetime1">
              <a:rPr lang="en-US" smtClean="0"/>
              <a:pPr/>
              <a:t>6/23/2014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C6C2C2F-3A94-4BE8-B353-E00BEC958F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C9B16A6-1B6E-4BEC-91AF-4CD92C5433CC}" type="datetime1">
              <a:rPr lang="en-US" smtClean="0"/>
              <a:pPr/>
              <a:t>6/23/2014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C6C2C2F-3A94-4BE8-B353-E00BEC958F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BEDFC22-AB94-49FA-B6C9-C32BB4C14DD1}" type="datetime1">
              <a:rPr lang="en-US" smtClean="0"/>
              <a:pPr/>
              <a:t>6/23/2014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C6C2C2F-3A94-4BE8-B353-E00BEC958F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0F90-D2F2-42C3-989F-5CE2F4274CBD}" type="datetime1">
              <a:rPr lang="en-US" smtClean="0"/>
              <a:pPr/>
              <a:t>6/23/2014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6C2C2F-3A94-4BE8-B353-E00BEC958F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93AF-62ED-4D27-BE5C-26E162BE7EAC}" type="datetime1">
              <a:rPr lang="en-US" smtClean="0"/>
              <a:pPr/>
              <a:t>6/23/2014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6C2C2F-3A94-4BE8-B353-E00BEC958F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DD568-304B-4877-9DF3-743E6BC3191B}" type="datetime1">
              <a:rPr lang="en-US" smtClean="0"/>
              <a:pPr/>
              <a:t>6/23/2014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6C2C2F-3A94-4BE8-B353-E00BEC958F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B952DA-175D-4D08-A597-D8E4D0991D6D}" type="datetime1">
              <a:rPr lang="en-US" smtClean="0"/>
              <a:pPr/>
              <a:t>6/23/2014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C6C2C2F-3A94-4BE8-B353-E00BEC958F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96DEDE-1CFF-4FF6-B000-4979FE594132}" type="datetime1">
              <a:rPr lang="en-US" smtClean="0"/>
              <a:pPr/>
              <a:t>6/23/2014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6C2C2F-3A94-4BE8-B353-E00BEC958F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sba.org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pany.org/" TargetMode="External"/><Relationship Id="rId5" Type="http://schemas.openxmlformats.org/officeDocument/2006/relationships/hyperlink" Target="http://www.legalzoom.com/last-will" TargetMode="External"/><Relationship Id="rId4" Type="http://schemas.openxmlformats.org/officeDocument/2006/relationships/hyperlink" Target="http://www.lawhelp.org/ny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dan@timinslaw.com" TargetMode="External"/><Relationship Id="rId7" Type="http://schemas.openxmlformats.org/officeDocument/2006/relationships/hyperlink" Target="http://www.fpanet.org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msallinger@famcorporation.com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fpany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657600"/>
            <a:ext cx="6477000" cy="1905000"/>
          </a:xfrm>
        </p:spPr>
        <p:txBody>
          <a:bodyPr>
            <a:noAutofit/>
          </a:bodyPr>
          <a:lstStyle/>
          <a:p>
            <a:r>
              <a:rPr lang="en-US" dirty="0" smtClean="0"/>
              <a:t>Avoiding 10 Common mistakes in drafting a will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200" dirty="0" smtClean="0"/>
              <a:t>Provided by the FPA</a:t>
            </a:r>
            <a:r>
              <a:rPr lang="en-US" sz="2200" baseline="30000" dirty="0" smtClean="0"/>
              <a:t>®</a:t>
            </a:r>
            <a:r>
              <a:rPr lang="en-US" sz="2200" dirty="0" smtClean="0"/>
              <a:t> of New York</a:t>
            </a:r>
            <a:endParaRPr lang="en-US" sz="2200" dirty="0"/>
          </a:p>
        </p:txBody>
      </p:sp>
      <p:pic>
        <p:nvPicPr>
          <p:cNvPr id="15362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198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3C54FC33-1D84-4EDE-B644-EE39F0BA6CA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94915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Not planning for “Non-Traditional”  or Unmarried Couples.</a:t>
            </a:r>
          </a:p>
          <a:p>
            <a:pPr eaLnBrk="1" hangingPunct="1">
              <a:defRPr/>
            </a:pPr>
            <a:endParaRPr lang="en-US" sz="3600" dirty="0" smtClean="0">
              <a:solidFill>
                <a:srgbClr val="575F6D"/>
              </a:solidFill>
            </a:endParaRPr>
          </a:p>
          <a:p>
            <a:pPr eaLnBrk="1" hangingPunct="1"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Implication:  Without proper planning, potential loved ones will be left out in the probate of the estate.</a:t>
            </a:r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Mistake #3</a:t>
            </a:r>
            <a:endParaRPr lang="en-US" dirty="0"/>
          </a:p>
        </p:txBody>
      </p:sp>
      <p:pic>
        <p:nvPicPr>
          <p:cNvPr id="5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CEF8A874-A7FA-470A-AC03-66DC4AF60B5D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3040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609600" y="1600200"/>
            <a:ext cx="8007350" cy="4419600"/>
          </a:xfrm>
        </p:spPr>
        <p:txBody>
          <a:bodyPr>
            <a:noAutofit/>
          </a:bodyPr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A “life partner” isn’t legally entitled to anything from your estate.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solidFill>
                  <a:srgbClr val="7598D9"/>
                </a:solidFill>
              </a:rPr>
              <a:t>No “Common Law” marriage in New York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No gift or estate tax exemptions on transfers.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No right to contest estate plan.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Unmarried Couples</a:t>
            </a:r>
            <a:endParaRPr lang="en-US" dirty="0"/>
          </a:p>
        </p:txBody>
      </p:sp>
      <p:pic>
        <p:nvPicPr>
          <p:cNvPr id="6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7B207766-E623-4AB2-BADB-B6E00D3872F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91843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Not letting your Executor of your Will know who and where your closest (blood) relatives are. </a:t>
            </a:r>
          </a:p>
          <a:p>
            <a:pPr eaLnBrk="1" hangingPunct="1">
              <a:spcBef>
                <a:spcPts val="1200"/>
              </a:spcBef>
              <a:defRPr/>
            </a:pPr>
            <a:endParaRPr lang="en-US" sz="3600" dirty="0" smtClean="0">
              <a:solidFill>
                <a:srgbClr val="575F6D"/>
              </a:solidFill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Implication:  Your Will cannot be probated and the distribution of assets to heirs will be delayed.</a:t>
            </a:r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Mistake #4</a:t>
            </a:r>
            <a:endParaRPr lang="en-US" dirty="0"/>
          </a:p>
        </p:txBody>
      </p:sp>
      <p:pic>
        <p:nvPicPr>
          <p:cNvPr id="5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7B207766-E623-4AB2-BADB-B6E00D3872FE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91843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The Court will not Probate a Will unless your closest relatives are notified that a will has been presented for probate.</a:t>
            </a:r>
          </a:p>
          <a:p>
            <a:pPr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Why?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>
                <a:solidFill>
                  <a:srgbClr val="7598D9"/>
                </a:solidFill>
              </a:rPr>
              <a:t>It is those relatives who, if the will is found to be invalid, will receive your assets. </a:t>
            </a:r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Notifying Blood Relatives</a:t>
            </a:r>
            <a:endParaRPr lang="en-US" dirty="0"/>
          </a:p>
        </p:txBody>
      </p:sp>
      <p:pic>
        <p:nvPicPr>
          <p:cNvPr id="5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Parties Who Must be Found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81E4E2F8-1B0A-4952-A1A2-2E83483296B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235950" cy="4572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n-US" sz="3200" dirty="0" smtClean="0">
                <a:solidFill>
                  <a:srgbClr val="575F6D"/>
                </a:solidFill>
              </a:rPr>
              <a:t>Parties in your “Family Tree” (next slide)</a:t>
            </a:r>
          </a:p>
          <a:p>
            <a:pPr>
              <a:spcBef>
                <a:spcPts val="1200"/>
              </a:spcBef>
              <a:defRPr/>
            </a:pPr>
            <a:r>
              <a:rPr lang="en-US" sz="3200" dirty="0" smtClean="0">
                <a:solidFill>
                  <a:srgbClr val="575F6D"/>
                </a:solidFill>
              </a:rPr>
              <a:t>All people named as Executors AND Alternate Executors</a:t>
            </a:r>
          </a:p>
          <a:p>
            <a:pPr>
              <a:spcBef>
                <a:spcPts val="1200"/>
              </a:spcBef>
              <a:defRPr/>
            </a:pPr>
            <a:r>
              <a:rPr lang="en-US" sz="3200" dirty="0" smtClean="0">
                <a:solidFill>
                  <a:srgbClr val="575F6D"/>
                </a:solidFill>
              </a:rPr>
              <a:t>All named beneficiaries</a:t>
            </a:r>
          </a:p>
          <a:p>
            <a:pPr>
              <a:spcBef>
                <a:spcPts val="1200"/>
              </a:spcBef>
              <a:defRPr/>
            </a:pPr>
            <a:r>
              <a:rPr lang="en-US" sz="3200" dirty="0" smtClean="0">
                <a:solidFill>
                  <a:srgbClr val="575F6D"/>
                </a:solidFill>
              </a:rPr>
              <a:t>If they are not ALL found? </a:t>
            </a:r>
            <a:endParaRPr lang="en-US" sz="3200" dirty="0" smtClean="0">
              <a:solidFill>
                <a:srgbClr val="575F6D"/>
              </a:solidFill>
            </a:endParaRPr>
          </a:p>
          <a:p>
            <a:pPr lvl="1">
              <a:spcBef>
                <a:spcPts val="1200"/>
              </a:spcBef>
              <a:defRPr/>
            </a:pPr>
            <a:r>
              <a:rPr lang="en-US" dirty="0" smtClean="0">
                <a:solidFill>
                  <a:srgbClr val="575F6D"/>
                </a:solidFill>
              </a:rPr>
              <a:t>A </a:t>
            </a:r>
            <a:r>
              <a:rPr lang="en-US" dirty="0" smtClean="0">
                <a:solidFill>
                  <a:srgbClr val="575F6D"/>
                </a:solidFill>
              </a:rPr>
              <a:t>“Guardian Ad Litem” (attorney) will be appointed on their </a:t>
            </a:r>
            <a:r>
              <a:rPr lang="en-US" dirty="0" smtClean="0">
                <a:solidFill>
                  <a:srgbClr val="575F6D"/>
                </a:solidFill>
              </a:rPr>
              <a:t>behalf by the Surrogate’s Court</a:t>
            </a:r>
            <a:endParaRPr lang="en-US" dirty="0">
              <a:solidFill>
                <a:srgbClr val="575F6D"/>
              </a:solidFill>
            </a:endParaRPr>
          </a:p>
        </p:txBody>
      </p:sp>
      <p:pic>
        <p:nvPicPr>
          <p:cNvPr id="5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14244B21-806F-4CAF-8C3D-9C60F3F49FF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2528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609600" y="1600200"/>
            <a:ext cx="7543800" cy="4724400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Spouse Only -100% 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Spouse/Children -$50,000 to spouse+ 50%/50% spouse and children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Children -100% 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Parents -100% 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Siblings -100% (Nieces and Nephews) 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Grandparents -100% 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Aunts + Uncles -100% 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Cousins -100%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Priorities of the State's Will for You</a:t>
            </a:r>
            <a:endParaRPr lang="en-US" dirty="0"/>
          </a:p>
        </p:txBody>
      </p:sp>
      <p:pic>
        <p:nvPicPr>
          <p:cNvPr id="6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7896F80D-8D5F-4245-85B7-484923204161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2630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152400" y="1600200"/>
            <a:ext cx="8686800" cy="4267200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Life Partners 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Friends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Spouse’s family (other than children and younger) 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Those relatives not in line in the priority list 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Pets 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Organizations and Institutions 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Business Partners </a:t>
            </a:r>
          </a:p>
          <a:p>
            <a:pPr marL="514350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Specific Gifts to Specific People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Those Denied In the State's Will for You </a:t>
            </a:r>
            <a:endParaRPr lang="en-US" dirty="0"/>
          </a:p>
        </p:txBody>
      </p:sp>
      <p:pic>
        <p:nvPicPr>
          <p:cNvPr id="6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937DE312-ACFD-4CD2-AA59-52A46D4E434D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95939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Not knowing where the </a:t>
            </a:r>
            <a:r>
              <a:rPr lang="en-US" sz="3600" u="sng" dirty="0" smtClean="0">
                <a:solidFill>
                  <a:srgbClr val="575F6D"/>
                </a:solidFill>
              </a:rPr>
              <a:t>original</a:t>
            </a:r>
            <a:r>
              <a:rPr lang="en-US" sz="3600" dirty="0" smtClean="0">
                <a:solidFill>
                  <a:srgbClr val="575F6D"/>
                </a:solidFill>
              </a:rPr>
              <a:t> Will is located.</a:t>
            </a:r>
          </a:p>
          <a:p>
            <a:pPr eaLnBrk="1" hangingPunct="1">
              <a:defRPr/>
            </a:pPr>
            <a:endParaRPr lang="en-US" sz="3600" dirty="0" smtClean="0">
              <a:solidFill>
                <a:srgbClr val="575F6D"/>
              </a:solidFill>
            </a:endParaRPr>
          </a:p>
          <a:p>
            <a:pPr eaLnBrk="1" hangingPunct="1"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Implication:  Court will administer your estate per the State’s priorities.</a:t>
            </a:r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Mistake #5</a:t>
            </a:r>
            <a:endParaRPr lang="en-US" dirty="0"/>
          </a:p>
        </p:txBody>
      </p:sp>
      <p:pic>
        <p:nvPicPr>
          <p:cNvPr id="5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43FB03CA-FAEA-4C2B-B502-95A8BCC21EF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235950" cy="4191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Must have a “Lost Will Proceeding.”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>
                <a:solidFill>
                  <a:srgbClr val="7598D9"/>
                </a:solidFill>
              </a:rPr>
              <a:t>Witnesses to Will must be deposed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>
                <a:solidFill>
                  <a:srgbClr val="7598D9"/>
                </a:solidFill>
              </a:rPr>
              <a:t>Drafting Attorney must be deposed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>
                <a:solidFill>
                  <a:srgbClr val="7598D9"/>
                </a:solidFill>
              </a:rPr>
              <a:t>Need a copy of a SIGNED Will</a:t>
            </a:r>
          </a:p>
          <a:p>
            <a:pPr>
              <a:spcBef>
                <a:spcPts val="1200"/>
              </a:spcBef>
              <a:defRPr/>
            </a:pPr>
            <a:r>
              <a:rPr lang="en-US" sz="3200" dirty="0" smtClean="0">
                <a:solidFill>
                  <a:srgbClr val="575F6D"/>
                </a:solidFill>
              </a:rPr>
              <a:t>Will may be deemed invalid if it is not stapled or if the staple has been removed and replaced.</a:t>
            </a:r>
            <a:endParaRPr lang="en-US" sz="3200" dirty="0">
              <a:solidFill>
                <a:srgbClr val="575F6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Only a Copy of the Will is found…</a:t>
            </a:r>
            <a:endParaRPr lang="en-US" dirty="0"/>
          </a:p>
        </p:txBody>
      </p:sp>
      <p:pic>
        <p:nvPicPr>
          <p:cNvPr id="6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F8225609-D9E9-48A6-BE8A-38EB7132091A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96963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Leaving assets directly to disabled persons.</a:t>
            </a:r>
          </a:p>
          <a:p>
            <a:pPr eaLnBrk="1" hangingPunct="1">
              <a:defRPr/>
            </a:pPr>
            <a:endParaRPr lang="en-US" sz="2800" dirty="0" smtClean="0">
              <a:solidFill>
                <a:srgbClr val="575F6D"/>
              </a:solidFill>
            </a:endParaRPr>
          </a:p>
          <a:p>
            <a:pPr>
              <a:defRPr/>
            </a:pPr>
            <a:r>
              <a:rPr lang="en-US" sz="3400" dirty="0" smtClean="0">
                <a:solidFill>
                  <a:srgbClr val="575F6D"/>
                </a:solidFill>
              </a:rPr>
              <a:t>Implication: A disabled person may not be able to administer inherited assets effectively to provide for his/her ongoing care.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dirty="0" smtClean="0">
              <a:solidFill>
                <a:srgbClr val="575F6D"/>
              </a:solidFill>
            </a:endParaRPr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Mistake #6</a:t>
            </a:r>
            <a:endParaRPr lang="en-US" dirty="0"/>
          </a:p>
        </p:txBody>
      </p:sp>
      <p:pic>
        <p:nvPicPr>
          <p:cNvPr id="5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38A68731-F1F4-439F-AD9B-4A63D07AFE6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5257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1143000" y="2046288"/>
            <a:ext cx="7340600" cy="3876675"/>
          </a:xfrm>
        </p:spPr>
        <p:txBody>
          <a:bodyPr/>
          <a:lstStyle/>
          <a:p>
            <a:pPr eaLnBrk="1" hangingPunct="1">
              <a:spcBef>
                <a:spcPts val="600"/>
              </a:spcBef>
              <a:defRPr/>
            </a:pPr>
            <a:r>
              <a:rPr lang="en-US" dirty="0" smtClean="0">
                <a:solidFill>
                  <a:srgbClr val="575F6D"/>
                </a:solidFill>
              </a:rPr>
              <a:t>ALL INFORMATION CONTAINED IN THESE PAGES IS FOR INFORMATIONAL PURPOSES ONLY.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 smtClean="0">
                <a:solidFill>
                  <a:srgbClr val="575F6D"/>
                </a:solidFill>
              </a:rPr>
              <a:t>IT SHOULD NOT BE CONSIDERED LEGAL ADVISE.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 smtClean="0">
                <a:solidFill>
                  <a:srgbClr val="575F6D"/>
                </a:solidFill>
              </a:rPr>
              <a:t>PLEASE CONSULT AN ATTORNEY BEFORE TAKING ANY STEPS BASED ON THIS INFORMATION.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pic>
        <p:nvPicPr>
          <p:cNvPr id="6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95DF6862-EE96-4226-9DF1-22BECEFD672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382000" cy="44196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People on Medicaid can only have $</a:t>
            </a:r>
            <a:r>
              <a:rPr lang="en-US" sz="3600" dirty="0" smtClean="0">
                <a:solidFill>
                  <a:srgbClr val="575F6D"/>
                </a:solidFill>
              </a:rPr>
              <a:t>14,550 </a:t>
            </a:r>
            <a:r>
              <a:rPr lang="en-US" sz="3600" dirty="0" smtClean="0">
                <a:solidFill>
                  <a:srgbClr val="575F6D"/>
                </a:solidFill>
              </a:rPr>
              <a:t>in assets and $800 in monthly income.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>
                <a:solidFill>
                  <a:srgbClr val="7598D9"/>
                </a:solidFill>
              </a:rPr>
              <a:t>If they get more, then they get kicked off the programs (and may have to pay them back!).</a:t>
            </a:r>
          </a:p>
          <a:p>
            <a:pPr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A “Supplemental Needs Trust” can save them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>
                <a:solidFill>
                  <a:srgbClr val="7598D9"/>
                </a:solidFill>
              </a:rPr>
              <a:t>Trust funds can be used for clothing, car, vacations, wide screen TV, etc.</a:t>
            </a:r>
            <a:endParaRPr lang="en-US" sz="2400" dirty="0">
              <a:solidFill>
                <a:srgbClr val="7598D9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Disability – Medicaid / SSI</a:t>
            </a:r>
            <a:endParaRPr lang="en-US" dirty="0"/>
          </a:p>
        </p:txBody>
      </p:sp>
      <p:pic>
        <p:nvPicPr>
          <p:cNvPr id="6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1D8DC6FF-CAF0-4D00-9BEE-E282804C508C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05155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Not updating your Will.</a:t>
            </a:r>
          </a:p>
          <a:p>
            <a:pPr eaLnBrk="1" hangingPunct="1">
              <a:spcBef>
                <a:spcPts val="1200"/>
              </a:spcBef>
              <a:defRPr/>
            </a:pPr>
            <a:endParaRPr lang="en-US" sz="3600" dirty="0" smtClean="0">
              <a:solidFill>
                <a:srgbClr val="575F6D"/>
              </a:solidFill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Implication:  Estate does not match current property and assets OR you leave property and assets to unintended beneficiaries.</a:t>
            </a:r>
            <a:endParaRPr lang="en-US" dirty="0" smtClean="0">
              <a:solidFill>
                <a:srgbClr val="575F6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Mistake #7</a:t>
            </a:r>
            <a:endParaRPr lang="en-US" dirty="0"/>
          </a:p>
        </p:txBody>
      </p:sp>
      <p:pic>
        <p:nvPicPr>
          <p:cNvPr id="6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Common Changes Requiring Updates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8D79AD3D-DDDC-4503-B4B3-A9182B8BE005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388350" cy="4191000"/>
          </a:xfrm>
        </p:spPr>
        <p:txBody>
          <a:bodyPr>
            <a:noAutofit/>
          </a:bodyPr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Moving between states or to another country (different laws)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Changing family needs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Divorce / Changed Relationships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Beneficiary pre-deceases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What you own has changed significantly (Ex: Buy a house</a:t>
            </a:r>
            <a:r>
              <a:rPr lang="en-US" sz="4000" dirty="0" smtClean="0">
                <a:solidFill>
                  <a:srgbClr val="575F6D"/>
                </a:solidFill>
              </a:rPr>
              <a:t>)</a:t>
            </a:r>
          </a:p>
        </p:txBody>
      </p:sp>
      <p:pic>
        <p:nvPicPr>
          <p:cNvPr id="5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Mistake #8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C351D8D5-3858-4912-BD19-4079A6A9EDB4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06179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Leaving unequal bequests to children or siblings - or to friends.</a:t>
            </a:r>
          </a:p>
          <a:p>
            <a:pPr eaLnBrk="1" hangingPunct="1">
              <a:spcBef>
                <a:spcPts val="1200"/>
              </a:spcBef>
              <a:defRPr/>
            </a:pPr>
            <a:endParaRPr lang="en-US" sz="3600" dirty="0" smtClean="0">
              <a:solidFill>
                <a:srgbClr val="575F6D"/>
              </a:solidFill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Implication: Will is contested and distribution of assets may be delayed.</a:t>
            </a:r>
          </a:p>
          <a:p>
            <a:pPr eaLnBrk="1" hangingPunct="1">
              <a:spcBef>
                <a:spcPts val="1200"/>
              </a:spcBef>
              <a:defRPr/>
            </a:pPr>
            <a:endParaRPr lang="en-US" dirty="0" smtClean="0">
              <a:solidFill>
                <a:srgbClr val="575F6D"/>
              </a:solidFill>
            </a:endParaRPr>
          </a:p>
        </p:txBody>
      </p:sp>
      <p:pic>
        <p:nvPicPr>
          <p:cNvPr id="5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CF957907-6C19-40B1-ACB8-0ACC09571B74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007350" cy="4572000"/>
          </a:xfrm>
        </p:spPr>
        <p:txBody>
          <a:bodyPr>
            <a:normAutofit fontScale="92500"/>
          </a:bodyPr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Potential Will Contest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Delays distribution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Legal fees erode the value of the estate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Leads to “Family Divorce”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A “No Contest” (“In </a:t>
            </a:r>
            <a:r>
              <a:rPr lang="en-US" sz="3600" dirty="0" err="1" smtClean="0">
                <a:solidFill>
                  <a:srgbClr val="575F6D"/>
                </a:solidFill>
              </a:rPr>
              <a:t>Terrorum</a:t>
            </a:r>
            <a:r>
              <a:rPr lang="en-US" sz="3600" dirty="0" smtClean="0">
                <a:solidFill>
                  <a:srgbClr val="575F6D"/>
                </a:solidFill>
              </a:rPr>
              <a:t>”) Clause may make disputer think twice</a:t>
            </a:r>
          </a:p>
          <a:p>
            <a:pPr eaLnBrk="1" hangingPunct="1">
              <a:defRPr/>
            </a:pPr>
            <a:endParaRPr lang="en-US" dirty="0" smtClean="0">
              <a:solidFill>
                <a:srgbClr val="575F6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Unequal Gifts</a:t>
            </a:r>
            <a:endParaRPr lang="en-US" dirty="0"/>
          </a:p>
        </p:txBody>
      </p:sp>
      <p:pic>
        <p:nvPicPr>
          <p:cNvPr id="6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Mistake #9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7B1CAB0D-BAEB-4579-9C10-07BE68CBE238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09251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Not taking proper precautions for children.</a:t>
            </a:r>
          </a:p>
          <a:p>
            <a:pPr eaLnBrk="1" hangingPunct="1">
              <a:defRPr/>
            </a:pPr>
            <a:endParaRPr lang="en-US" sz="3600" dirty="0" smtClean="0">
              <a:solidFill>
                <a:srgbClr val="575F6D"/>
              </a:solidFill>
            </a:endParaRPr>
          </a:p>
          <a:p>
            <a:pPr eaLnBrk="1" hangingPunct="1"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Implications:  Minor children cannot care for themselves or own property and young adult children may not utilize assets as intended.	</a:t>
            </a:r>
          </a:p>
        </p:txBody>
      </p:sp>
      <p:pic>
        <p:nvPicPr>
          <p:cNvPr id="5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D981C299-453E-4292-BC45-EE0644D165F3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Minors cannot own property alone.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A court appointed attorney may have to get involved.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A “Guardianship Proceeding” may be required.</a:t>
            </a:r>
          </a:p>
          <a:p>
            <a:pPr lvl="1">
              <a:spcBef>
                <a:spcPts val="1200"/>
              </a:spcBef>
              <a:defRPr/>
            </a:pPr>
            <a:r>
              <a:rPr lang="en-US" sz="2400" dirty="0" smtClean="0">
                <a:solidFill>
                  <a:srgbClr val="575F6D"/>
                </a:solidFill>
              </a:rPr>
              <a:t>Without a named Guardian, custody battles may ensue OR, even worse, children may become wards of the State if there are no known relatives or friends willing to care for the minors.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75F6D"/>
                </a:solidFill>
              </a:rPr>
              <a:t>Minors Who are Beneficiaries</a:t>
            </a:r>
            <a:endParaRPr lang="en-US" dirty="0">
              <a:solidFill>
                <a:srgbClr val="575F6D"/>
              </a:solidFill>
            </a:endParaRPr>
          </a:p>
        </p:txBody>
      </p:sp>
      <p:pic>
        <p:nvPicPr>
          <p:cNvPr id="6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D10077C5-EF16-44EB-B460-8A9232058C0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305800" cy="4191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Decedent may leave everything to second spouse, and none to kids.</a:t>
            </a:r>
          </a:p>
          <a:p>
            <a:pPr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Could have left second spouse a right to lifetime income instead, or only some money.</a:t>
            </a:r>
          </a:p>
          <a:p>
            <a:pPr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Now the money is out of the family.</a:t>
            </a:r>
            <a:endParaRPr lang="en-US" sz="3600" dirty="0">
              <a:solidFill>
                <a:srgbClr val="575F6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75F6D"/>
                </a:solidFill>
              </a:rPr>
              <a:t>Children from a Prior Marriage</a:t>
            </a:r>
            <a:endParaRPr lang="en-US" dirty="0">
              <a:solidFill>
                <a:srgbClr val="575F6D"/>
              </a:solidFill>
            </a:endParaRPr>
          </a:p>
        </p:txBody>
      </p:sp>
      <p:pic>
        <p:nvPicPr>
          <p:cNvPr id="6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Mistake #10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A62EA28B-12C2-4ECF-AA1D-24DE1597A245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10275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Not providing money to pay for your last illness, funeral expenses, income tax, and administration of your estate.</a:t>
            </a:r>
          </a:p>
          <a:p>
            <a:pPr eaLnBrk="1" hangingPunct="1">
              <a:defRPr/>
            </a:pPr>
            <a:endParaRPr lang="en-US" sz="3600" dirty="0" smtClean="0">
              <a:solidFill>
                <a:srgbClr val="575F6D"/>
              </a:solidFill>
            </a:endParaRPr>
          </a:p>
          <a:p>
            <a:pPr eaLnBrk="1" hangingPunct="1"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Implication: There may be nothing left for your heirs, they may need to cover some expenses, and/or some assets may need to be liquidated.</a:t>
            </a:r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5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List of Who Gets Paid First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AF6D81C-1437-4688-9718-F5A3DB3B9FD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464550" cy="4419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Funeral home &amp; burial costs</a:t>
            </a:r>
          </a:p>
          <a:p>
            <a:pPr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Attorney &amp; Court fees</a:t>
            </a:r>
          </a:p>
          <a:p>
            <a:pPr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Executor fees</a:t>
            </a:r>
          </a:p>
          <a:p>
            <a:pPr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Preferred creditors (i.e., IRS)</a:t>
            </a:r>
          </a:p>
          <a:p>
            <a:pPr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Un-preferred creditors (everyone else)</a:t>
            </a:r>
          </a:p>
          <a:p>
            <a:pPr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Beneficiaries in Will (or Administration)</a:t>
            </a:r>
            <a:endParaRPr lang="en-US" sz="3600" dirty="0">
              <a:solidFill>
                <a:srgbClr val="575F6D"/>
              </a:solidFill>
            </a:endParaRPr>
          </a:p>
        </p:txBody>
      </p:sp>
      <p:pic>
        <p:nvPicPr>
          <p:cNvPr id="5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13EA7AA7-4590-446F-8803-AC01ADB775E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92867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Doing nothing.  Pretending it won’t happen.</a:t>
            </a:r>
          </a:p>
          <a:p>
            <a:pPr eaLnBrk="1" hangingPunct="1">
              <a:spcBef>
                <a:spcPts val="1200"/>
              </a:spcBef>
              <a:defRPr/>
            </a:pPr>
            <a:endParaRPr lang="en-US" sz="3600" dirty="0" smtClean="0">
              <a:solidFill>
                <a:srgbClr val="575F6D"/>
              </a:solidFill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Implication: You have a Will whether you have a written one or not.</a:t>
            </a:r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Mistake #1</a:t>
            </a:r>
            <a:endParaRPr lang="en-US" dirty="0"/>
          </a:p>
        </p:txBody>
      </p:sp>
      <p:pic>
        <p:nvPicPr>
          <p:cNvPr id="6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Putting It All Together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A858220E-6F17-4B4F-8574-457D373D9D68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178552" cy="4495800"/>
          </a:xfrm>
        </p:spPr>
        <p:txBody>
          <a:bodyPr>
            <a:normAutofit fontScale="92500"/>
          </a:bodyPr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sz="2400" dirty="0" smtClean="0">
                <a:solidFill>
                  <a:srgbClr val="575F6D"/>
                </a:solidFill>
              </a:rPr>
              <a:t>Certified Financial </a:t>
            </a:r>
            <a:r>
              <a:rPr lang="en-US" sz="2400" dirty="0" err="1" smtClean="0">
                <a:solidFill>
                  <a:srgbClr val="575F6D"/>
                </a:solidFill>
              </a:rPr>
              <a:t>Planners</a:t>
            </a:r>
            <a:r>
              <a:rPr lang="en-US" sz="2400" baseline="30000" dirty="0" err="1" smtClean="0">
                <a:solidFill>
                  <a:srgbClr val="575F6D"/>
                </a:solidFill>
              </a:rPr>
              <a:t>TM</a:t>
            </a:r>
            <a:r>
              <a:rPr lang="en-US" sz="2400" dirty="0" smtClean="0">
                <a:solidFill>
                  <a:srgbClr val="575F6D"/>
                </a:solidFill>
              </a:rPr>
              <a:t> (CFPs</a:t>
            </a:r>
            <a:r>
              <a:rPr lang="en-US" sz="2400" baseline="30000" dirty="0" smtClean="0">
                <a:solidFill>
                  <a:srgbClr val="575F6D"/>
                </a:solidFill>
              </a:rPr>
              <a:t>®</a:t>
            </a:r>
            <a:r>
              <a:rPr lang="en-US" sz="2400" dirty="0" smtClean="0">
                <a:solidFill>
                  <a:srgbClr val="575F6D"/>
                </a:solidFill>
              </a:rPr>
              <a:t>)are trained financial professionals that required to meet certain Experience, Examination, Education and Ethical standards.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2400" dirty="0" smtClean="0">
                <a:solidFill>
                  <a:srgbClr val="575F6D"/>
                </a:solidFill>
              </a:rPr>
              <a:t>They are trained in the financial planning process and bring together multiple components of your financial lives (Ex: estate planning, retirement planning, risk management, investment management, etc.)</a:t>
            </a:r>
          </a:p>
        </p:txBody>
      </p:sp>
      <p:pic>
        <p:nvPicPr>
          <p:cNvPr id="5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6172200" y="2590800"/>
            <a:ext cx="2362200" cy="2562225"/>
            <a:chOff x="1824" y="633"/>
            <a:chExt cx="2834" cy="2849"/>
          </a:xfrm>
        </p:grpSpPr>
        <p:sp>
          <p:nvSpPr>
            <p:cNvPr id="7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Putting It All Together (cont’d.)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A858220E-6F17-4B4F-8574-457D373D9D68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n-US" sz="2400" dirty="0" smtClean="0">
                <a:solidFill>
                  <a:srgbClr val="575F6D"/>
                </a:solidFill>
              </a:rPr>
              <a:t>Frequently, they work together with other experts such as Attorneys, Insurance Agents and CPAs to help ensure the various components work together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2400" dirty="0" smtClean="0">
                <a:solidFill>
                  <a:srgbClr val="575F6D"/>
                </a:solidFill>
              </a:rPr>
              <a:t>Examples:</a:t>
            </a:r>
          </a:p>
          <a:p>
            <a:pPr lvl="1">
              <a:spcBef>
                <a:spcPts val="1200"/>
              </a:spcBef>
              <a:defRPr/>
            </a:pPr>
            <a:r>
              <a:rPr lang="en-US" sz="2400" dirty="0" smtClean="0">
                <a:solidFill>
                  <a:srgbClr val="7598D9"/>
                </a:solidFill>
              </a:rPr>
              <a:t>Titling and designating beneficiaries for your brokerage, retirement and savings accounts to align with your Will.</a:t>
            </a:r>
          </a:p>
          <a:p>
            <a:pPr lvl="1">
              <a:spcBef>
                <a:spcPts val="1200"/>
              </a:spcBef>
              <a:defRPr/>
            </a:pPr>
            <a:r>
              <a:rPr lang="en-US" sz="2400" dirty="0" smtClean="0">
                <a:solidFill>
                  <a:srgbClr val="7598D9"/>
                </a:solidFill>
              </a:rPr>
              <a:t>A CFP</a:t>
            </a:r>
            <a:r>
              <a:rPr lang="en-US" sz="2400" baseline="30000" dirty="0" smtClean="0">
                <a:solidFill>
                  <a:srgbClr val="7598D9"/>
                </a:solidFill>
              </a:rPr>
              <a:t>®</a:t>
            </a:r>
            <a:r>
              <a:rPr lang="en-US" sz="2400" dirty="0" smtClean="0">
                <a:solidFill>
                  <a:srgbClr val="7598D9"/>
                </a:solidFill>
              </a:rPr>
              <a:t> working with an Attorney and CPA to structure your Estate to minimize estate and income tax consequences. </a:t>
            </a:r>
            <a:endParaRPr lang="en-US" sz="2100" dirty="0" smtClean="0">
              <a:solidFill>
                <a:srgbClr val="7598D9"/>
              </a:solidFill>
            </a:endParaRPr>
          </a:p>
        </p:txBody>
      </p:sp>
      <p:pic>
        <p:nvPicPr>
          <p:cNvPr id="5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302752" cy="4724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3200" dirty="0" smtClean="0">
                <a:solidFill>
                  <a:srgbClr val="575F6D"/>
                </a:solidFill>
              </a:rPr>
              <a:t>Legal Assistance / NY State Bar Association – general information on obtaining legal assistance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</a:t>
            </a:r>
            <a:r>
              <a:rPr lang="en-US" sz="2800" dirty="0" smtClean="0">
                <a:hlinkClick r:id="rId3"/>
              </a:rPr>
              <a:t>www.nysba.org</a:t>
            </a:r>
            <a:r>
              <a:rPr lang="en-US" sz="2800" dirty="0" smtClean="0"/>
              <a:t> or </a:t>
            </a:r>
            <a:r>
              <a:rPr lang="en-US" sz="2800" dirty="0" smtClean="0">
                <a:hlinkClick r:id="rId4"/>
              </a:rPr>
              <a:t>www.LawHelp.org/ny</a:t>
            </a:r>
            <a:endParaRPr lang="en-US" sz="2800" dirty="0" smtClean="0"/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3600" dirty="0" smtClean="0">
                <a:solidFill>
                  <a:srgbClr val="575F6D"/>
                </a:solidFill>
              </a:rPr>
              <a:t>Do-it-yourself websites </a:t>
            </a:r>
            <a:r>
              <a:rPr lang="en-US" sz="2800" dirty="0" smtClean="0">
                <a:solidFill>
                  <a:srgbClr val="575F6D"/>
                </a:solidFill>
              </a:rPr>
              <a:t/>
            </a:r>
            <a:br>
              <a:rPr lang="en-US" sz="2800" dirty="0" smtClean="0">
                <a:solidFill>
                  <a:srgbClr val="575F6D"/>
                </a:solidFill>
              </a:rPr>
            </a:br>
            <a:r>
              <a:rPr lang="en-US" sz="2800" dirty="0" smtClean="0">
                <a:solidFill>
                  <a:srgbClr val="575F6D"/>
                </a:solidFill>
              </a:rPr>
              <a:t>	(Ex: </a:t>
            </a:r>
            <a:r>
              <a:rPr lang="en-US" sz="2800" dirty="0" smtClean="0">
                <a:hlinkClick r:id="rId5"/>
              </a:rPr>
              <a:t>www.legalzoom.com/last-will</a:t>
            </a:r>
            <a:r>
              <a:rPr lang="en-US" sz="2800" dirty="0" smtClean="0"/>
              <a:t>)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sz="2400" dirty="0" smtClean="0">
                <a:solidFill>
                  <a:srgbClr val="7598D9"/>
                </a:solidFill>
              </a:rPr>
              <a:t>Careful:  Complex Wills require the expertise of an Attorney.</a:t>
            </a:r>
            <a:endParaRPr lang="en-US" sz="2400" dirty="0">
              <a:solidFill>
                <a:srgbClr val="7598D9"/>
              </a:solidFill>
            </a:endParaRPr>
          </a:p>
        </p:txBody>
      </p:sp>
      <p:pic>
        <p:nvPicPr>
          <p:cNvPr id="4" name="Picture 2" descr="Financial Planning Association - New York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C6C2C2F-3A94-4BE8-B353-E00BEC958F3D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1371601" y="2743200"/>
            <a:ext cx="3200400" cy="2514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1800" b="1" dirty="0" smtClean="0"/>
              <a:t>Daniel Timins, Esq., CFP</a:t>
            </a:r>
            <a:r>
              <a:rPr lang="en-US" sz="1800" b="1" baseline="30000" dirty="0" smtClean="0"/>
              <a:t>®</a:t>
            </a:r>
          </a:p>
          <a:p>
            <a:pPr>
              <a:spcBef>
                <a:spcPts val="1200"/>
              </a:spcBef>
            </a:pPr>
            <a:r>
              <a:rPr lang="en-US" sz="1400" dirty="0" smtClean="0"/>
              <a:t>Law Offices of Daniel Timins, P.C.</a:t>
            </a:r>
          </a:p>
          <a:p>
            <a:pPr>
              <a:spcBef>
                <a:spcPts val="1200"/>
              </a:spcBef>
            </a:pPr>
            <a:r>
              <a:rPr lang="en-US" sz="1400" i="1" dirty="0" smtClean="0"/>
              <a:t>Wills, Estate Planning </a:t>
            </a:r>
            <a:r>
              <a:rPr lang="en-US" sz="1400" i="1" smtClean="0"/>
              <a:t>and </a:t>
            </a:r>
            <a:r>
              <a:rPr lang="en-US" sz="1400" i="1" smtClean="0"/>
              <a:t>Elder Law</a:t>
            </a:r>
            <a:endParaRPr lang="en-US" sz="1400" i="1" dirty="0" smtClean="0"/>
          </a:p>
          <a:p>
            <a:pPr>
              <a:spcBef>
                <a:spcPts val="1200"/>
              </a:spcBef>
            </a:pPr>
            <a:r>
              <a:rPr lang="en-US" sz="1400" dirty="0" smtClean="0">
                <a:hlinkClick r:id="rId3"/>
              </a:rPr>
              <a:t>dan@timinslaw.com</a:t>
            </a:r>
            <a:endParaRPr lang="en-US" sz="1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&amp; Answers</a:t>
            </a:r>
            <a:endParaRPr lang="en-US" dirty="0"/>
          </a:p>
        </p:txBody>
      </p:sp>
      <p:pic>
        <p:nvPicPr>
          <p:cNvPr id="4" name="Picture 2" descr="Financial Planning Association - New York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6C2C2F-3A94-4BE8-B353-E00BEC958F3D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76800" y="2743200"/>
            <a:ext cx="3352800" cy="1828800"/>
          </a:xfrm>
          <a:prstGeom prst="rect">
            <a:avLst/>
          </a:prstGeom>
        </p:spPr>
        <p:txBody>
          <a:bodyPr vert="horz" anchor="t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 Sallinger, CFP</a:t>
            </a:r>
            <a:r>
              <a:rPr kumimoji="0" lang="en-US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®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Financial Asset Management Corporation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1400" i="1" dirty="0" smtClean="0">
                <a:solidFill>
                  <a:schemeClr val="tx2"/>
                </a:solidFill>
              </a:rPr>
              <a:t>Financial Planning and Wealth Management</a:t>
            </a: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1400" dirty="0" smtClean="0">
                <a:solidFill>
                  <a:schemeClr val="tx2"/>
                </a:solidFill>
                <a:hlinkClick r:id="rId6"/>
              </a:rPr>
              <a:t>msallinger@famcorporation.com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5105400"/>
            <a:ext cx="7772400" cy="6096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15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information about the Financial Planning Association of New York visit </a:t>
            </a:r>
            <a:r>
              <a:rPr kumimoji="0" lang="en-US" sz="15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7"/>
              </a:rPr>
              <a:t>www.fpany.org</a:t>
            </a:r>
            <a:r>
              <a:rPr kumimoji="0" lang="en-US" sz="15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15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8696B5F8-FA61-4E41-B3CC-E5530DE9B2E8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540750" cy="4419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sz="3900" dirty="0" smtClean="0">
                <a:solidFill>
                  <a:srgbClr val="575F6D"/>
                </a:solidFill>
              </a:rPr>
              <a:t>The State Will Decide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u="sng" dirty="0" smtClean="0">
                <a:solidFill>
                  <a:srgbClr val="7598D9"/>
                </a:solidFill>
              </a:rPr>
              <a:t>Spouse Only</a:t>
            </a:r>
            <a:r>
              <a:rPr lang="en-US" dirty="0" smtClean="0">
                <a:solidFill>
                  <a:srgbClr val="7598D9"/>
                </a:solidFill>
              </a:rPr>
              <a:t>: 100% to Spouse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u="sng" dirty="0" smtClean="0">
                <a:solidFill>
                  <a:srgbClr val="7598D9"/>
                </a:solidFill>
              </a:rPr>
              <a:t>Spouse &amp; Children</a:t>
            </a:r>
            <a:r>
              <a:rPr lang="en-US" dirty="0" smtClean="0">
                <a:solidFill>
                  <a:srgbClr val="7598D9"/>
                </a:solidFill>
              </a:rPr>
              <a:t>: $50,000 to Spouse + 50% to Spouse, 50% to children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u="sng" dirty="0" smtClean="0">
                <a:solidFill>
                  <a:srgbClr val="7598D9"/>
                </a:solidFill>
              </a:rPr>
              <a:t>Children Only</a:t>
            </a:r>
            <a:r>
              <a:rPr lang="en-US" dirty="0" smtClean="0">
                <a:solidFill>
                  <a:srgbClr val="7598D9"/>
                </a:solidFill>
              </a:rPr>
              <a:t>: Even split between Children (or, in their absence, their children)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u="sng" dirty="0" smtClean="0">
                <a:solidFill>
                  <a:srgbClr val="7598D9"/>
                </a:solidFill>
              </a:rPr>
              <a:t>Parents Only</a:t>
            </a:r>
            <a:r>
              <a:rPr lang="en-US" dirty="0" smtClean="0">
                <a:solidFill>
                  <a:srgbClr val="7598D9"/>
                </a:solidFill>
              </a:rPr>
              <a:t>: Even split to parents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u="sng" dirty="0" smtClean="0">
                <a:solidFill>
                  <a:srgbClr val="7598D9"/>
                </a:solidFill>
              </a:rPr>
              <a:t>Siblings Only</a:t>
            </a:r>
            <a:r>
              <a:rPr lang="en-US" dirty="0" smtClean="0">
                <a:solidFill>
                  <a:srgbClr val="7598D9"/>
                </a:solidFill>
              </a:rPr>
              <a:t>: Even split to siblings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u="sng" dirty="0" smtClean="0">
                <a:solidFill>
                  <a:srgbClr val="7598D9"/>
                </a:solidFill>
              </a:rPr>
              <a:t>Nieces &amp; Nephews</a:t>
            </a:r>
            <a:r>
              <a:rPr lang="en-US" dirty="0" smtClean="0">
                <a:solidFill>
                  <a:srgbClr val="7598D9"/>
                </a:solidFill>
              </a:rPr>
              <a:t>: Even split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“Administration” (No Will)</a:t>
            </a:r>
            <a:endParaRPr lang="en-US" dirty="0"/>
          </a:p>
        </p:txBody>
      </p:sp>
      <p:pic>
        <p:nvPicPr>
          <p:cNvPr id="6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F19DD371-E5D6-4789-89E1-DA6B619C3A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3250" y="1600200"/>
            <a:ext cx="8388350" cy="41910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Your spouse is entitled to ONE-THIRD of your Gross Estate (even non-Probate* assets).</a:t>
            </a:r>
          </a:p>
          <a:p>
            <a:pPr>
              <a:spcBef>
                <a:spcPts val="1200"/>
              </a:spcBef>
              <a:defRPr/>
            </a:pPr>
            <a:endParaRPr lang="en-US" sz="3600" dirty="0" smtClean="0">
              <a:solidFill>
                <a:srgbClr val="575F6D"/>
              </a:solidFill>
            </a:endParaRPr>
          </a:p>
          <a:p>
            <a:pPr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If you do not have a Will a spouse receives $50,000, then splits the rest 50%/50% with the children.</a:t>
            </a:r>
            <a:endParaRPr lang="en-US" sz="3600" dirty="0" smtClean="0"/>
          </a:p>
          <a:p>
            <a:pPr>
              <a:spcBef>
                <a:spcPts val="1200"/>
              </a:spcBef>
              <a:defRPr/>
            </a:pPr>
            <a:endParaRPr lang="en-US" sz="3600" dirty="0" smtClean="0"/>
          </a:p>
          <a:p>
            <a:pPr>
              <a:spcBef>
                <a:spcPts val="1200"/>
              </a:spcBef>
              <a:buNone/>
              <a:tabLst>
                <a:tab pos="119063" algn="l"/>
              </a:tabLst>
              <a:defRPr/>
            </a:pPr>
            <a:r>
              <a:rPr lang="en-US" sz="2000" i="1" dirty="0" smtClean="0"/>
              <a:t>* 	Probate is the process of legally establishing the validity of a will before a judicial authority.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Spousal Right of Election</a:t>
            </a:r>
            <a:endParaRPr lang="en-US" dirty="0"/>
          </a:p>
        </p:txBody>
      </p:sp>
      <p:pic>
        <p:nvPicPr>
          <p:cNvPr id="6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700EF3FD-5C35-43E6-9B99-9728F2E3413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90819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Not realizing that many of your assets will not pass through your Will.</a:t>
            </a:r>
          </a:p>
          <a:p>
            <a:pPr eaLnBrk="1" hangingPunct="1">
              <a:spcBef>
                <a:spcPts val="1200"/>
              </a:spcBef>
              <a:defRPr/>
            </a:pPr>
            <a:endParaRPr lang="en-US" sz="3600" dirty="0" smtClean="0">
              <a:solidFill>
                <a:srgbClr val="575F6D"/>
              </a:solidFill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Implication: Your GROSS ESTATE is everything you own or may receive upon death.</a:t>
            </a:r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Mistake #2</a:t>
            </a:r>
            <a:endParaRPr lang="en-US" dirty="0"/>
          </a:p>
        </p:txBody>
      </p:sp>
      <p:pic>
        <p:nvPicPr>
          <p:cNvPr id="5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E7200F14-17DE-4A2A-8805-D373D6360927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87747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NON- PROBATE ESTATE</a:t>
            </a:r>
          </a:p>
          <a:p>
            <a:pPr lvl="1">
              <a:spcBef>
                <a:spcPts val="600"/>
              </a:spcBef>
              <a:defRPr/>
            </a:pPr>
            <a:r>
              <a:rPr lang="en-US" sz="2800" dirty="0" smtClean="0">
                <a:solidFill>
                  <a:srgbClr val="7598D9"/>
                </a:solidFill>
              </a:rPr>
              <a:t>What does not pass through your Will</a:t>
            </a:r>
          </a:p>
          <a:p>
            <a:pPr algn="ctr" eaLnBrk="1" hangingPunct="1">
              <a:spcBef>
                <a:spcPts val="1200"/>
              </a:spcBef>
              <a:buNone/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vs.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PROBATE ESTATE</a:t>
            </a:r>
          </a:p>
          <a:p>
            <a:pPr lvl="1">
              <a:spcBef>
                <a:spcPts val="600"/>
              </a:spcBef>
              <a:defRPr/>
            </a:pPr>
            <a:r>
              <a:rPr lang="en-US" sz="2800" dirty="0" smtClean="0">
                <a:solidFill>
                  <a:srgbClr val="7598D9"/>
                </a:solidFill>
              </a:rPr>
              <a:t>What goes through your Will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None/>
              <a:defRPr/>
            </a:pPr>
            <a:endParaRPr lang="en-US" sz="3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Gross Estate</a:t>
            </a:r>
            <a:endParaRPr lang="en-US" dirty="0"/>
          </a:p>
        </p:txBody>
      </p:sp>
      <p:pic>
        <p:nvPicPr>
          <p:cNvPr id="6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1D322FDE-DFD1-4216-AC86-6D0AB7CBBF5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2835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609600" y="1638300"/>
            <a:ext cx="8077200" cy="4381500"/>
          </a:xfrm>
        </p:spPr>
        <p:txBody>
          <a:bodyPr>
            <a:no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Life Insurance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Retirement Accounts (Ex: IRA, 401(k), 403(b))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Jointly Owned Property (Ex: house, bank and brokerage accounts)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Transfer on Death Accounts (TOD), In Trust for Accounts (ITF)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Trusts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800" dirty="0" smtClean="0">
                <a:solidFill>
                  <a:srgbClr val="575F6D"/>
                </a:solidFill>
              </a:rPr>
              <a:t>Contracts (Ex: pre-nuptial, partnership agreements)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Non-Probate Estate</a:t>
            </a:r>
            <a:endParaRPr lang="en-US" dirty="0"/>
          </a:p>
        </p:txBody>
      </p:sp>
      <p:pic>
        <p:nvPicPr>
          <p:cNvPr id="6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336C4685-C874-477D-868D-DAE944A3B2E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A deceased person’s property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800" dirty="0" smtClean="0">
                <a:solidFill>
                  <a:srgbClr val="7598D9"/>
                </a:solidFill>
              </a:rPr>
              <a:t>Bank &amp; brokerage accounts with no beneficiary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800" dirty="0" smtClean="0">
                <a:solidFill>
                  <a:srgbClr val="7598D9"/>
                </a:solidFill>
              </a:rPr>
              <a:t>Personal belongings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800" dirty="0" smtClean="0">
                <a:solidFill>
                  <a:srgbClr val="7598D9"/>
                </a:solidFill>
              </a:rPr>
              <a:t>Solely owned property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800" dirty="0" smtClean="0">
                <a:solidFill>
                  <a:srgbClr val="7598D9"/>
                </a:solidFill>
              </a:rPr>
              <a:t>Life Insurance with your estate named as the beneficiary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  <a:defRPr/>
            </a:pPr>
            <a:r>
              <a:rPr lang="en-US" sz="3600" dirty="0" smtClean="0">
                <a:solidFill>
                  <a:srgbClr val="575F6D"/>
                </a:solidFill>
              </a:rPr>
              <a:t>Will is submitted to the Surrogate’s Court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dirty="0" smtClean="0">
                <a:solidFill>
                  <a:srgbClr val="7598D9"/>
                </a:solidFill>
              </a:rPr>
              <a:t>Court filing fee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dirty="0" smtClean="0">
                <a:solidFill>
                  <a:srgbClr val="7598D9"/>
                </a:solidFill>
              </a:rPr>
              <a:t>Service on family members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dirty="0" smtClean="0">
                <a:solidFill>
                  <a:srgbClr val="7598D9"/>
                </a:solidFill>
              </a:rPr>
              <a:t>Potential court date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dirty="0" smtClean="0">
                <a:solidFill>
                  <a:srgbClr val="7598D9"/>
                </a:solidFill>
              </a:rPr>
              <a:t>Easy to commence a legal dispute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Probate Estate</a:t>
            </a:r>
            <a:endParaRPr lang="en-US" dirty="0"/>
          </a:p>
        </p:txBody>
      </p:sp>
      <p:pic>
        <p:nvPicPr>
          <p:cNvPr id="6" name="Picture 2" descr="Financial Planning Association - New Yor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2047068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3841</TotalTime>
  <Words>1512</Words>
  <Application>Microsoft Office PowerPoint</Application>
  <PresentationFormat>On-screen Show (4:3)</PresentationFormat>
  <Paragraphs>245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Median</vt:lpstr>
      <vt:lpstr>Avoiding 10 Common mistakes in drafting a will</vt:lpstr>
      <vt:lpstr>Disclaimer</vt:lpstr>
      <vt:lpstr>Mistake #1</vt:lpstr>
      <vt:lpstr>“Administration” (No Will)</vt:lpstr>
      <vt:lpstr>Spousal Right of Election</vt:lpstr>
      <vt:lpstr>Mistake #2</vt:lpstr>
      <vt:lpstr>Gross Estate</vt:lpstr>
      <vt:lpstr>Non-Probate Estate</vt:lpstr>
      <vt:lpstr>Probate Estate</vt:lpstr>
      <vt:lpstr>Mistake #3</vt:lpstr>
      <vt:lpstr>Unmarried Couples</vt:lpstr>
      <vt:lpstr>Mistake #4</vt:lpstr>
      <vt:lpstr>Notifying Blood Relatives</vt:lpstr>
      <vt:lpstr>Parties Who Must be Found</vt:lpstr>
      <vt:lpstr>Priorities of the State's Will for You</vt:lpstr>
      <vt:lpstr>Those Denied In the State's Will for You </vt:lpstr>
      <vt:lpstr>Mistake #5</vt:lpstr>
      <vt:lpstr>If Only a Copy of the Will is found…</vt:lpstr>
      <vt:lpstr>Mistake #6</vt:lpstr>
      <vt:lpstr>Disability – Medicaid / SSI</vt:lpstr>
      <vt:lpstr>Mistake #7</vt:lpstr>
      <vt:lpstr>Common Changes Requiring Updates</vt:lpstr>
      <vt:lpstr>Mistake #8</vt:lpstr>
      <vt:lpstr>Results of Unequal Gifts</vt:lpstr>
      <vt:lpstr>Mistake #9</vt:lpstr>
      <vt:lpstr>Minors Who are Beneficiaries</vt:lpstr>
      <vt:lpstr>Children from a Prior Marriage</vt:lpstr>
      <vt:lpstr>Mistake #10</vt:lpstr>
      <vt:lpstr>List of Who Gets Paid First</vt:lpstr>
      <vt:lpstr>Putting It All Together</vt:lpstr>
      <vt:lpstr>Putting It All Together (cont’d.)</vt:lpstr>
      <vt:lpstr>Resources</vt:lpstr>
      <vt:lpstr>Questions &amp; Answers</vt:lpstr>
    </vt:vector>
  </TitlesOfParts>
  <Company>FAM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Kahan</dc:creator>
  <cp:lastModifiedBy>Daniel</cp:lastModifiedBy>
  <cp:revision>169</cp:revision>
  <cp:lastPrinted>2013-09-17T19:15:12Z</cp:lastPrinted>
  <dcterms:created xsi:type="dcterms:W3CDTF">2013-01-09T17:24:21Z</dcterms:created>
  <dcterms:modified xsi:type="dcterms:W3CDTF">2014-06-24T01:57:52Z</dcterms:modified>
</cp:coreProperties>
</file>