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60" r:id="rId4"/>
    <p:sldId id="259" r:id="rId5"/>
    <p:sldId id="261" r:id="rId6"/>
    <p:sldId id="262" r:id="rId7"/>
    <p:sldId id="263" r:id="rId8"/>
    <p:sldId id="273" r:id="rId9"/>
    <p:sldId id="274" r:id="rId10"/>
    <p:sldId id="264" r:id="rId11"/>
    <p:sldId id="265" r:id="rId12"/>
    <p:sldId id="266" r:id="rId13"/>
    <p:sldId id="267" r:id="rId14"/>
    <p:sldId id="268" r:id="rId15"/>
    <p:sldId id="269" r:id="rId16"/>
    <p:sldId id="270" r:id="rId17"/>
    <p:sldId id="271" r:id="rId18"/>
    <p:sldId id="272" r:id="rId19"/>
    <p:sldId id="27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9"/>
    </mc:Choice>
    <mc:Fallback>
      <c:style val="9"/>
    </mc:Fallback>
  </mc:AlternateContent>
  <c:chart>
    <c:title>
      <c:layout>
        <c:manualLayout>
          <c:xMode val="edge"/>
          <c:yMode val="edge"/>
          <c:x val="0.11086030912802565"/>
          <c:y val="1.3157894736842115E-2"/>
        </c:manualLayout>
      </c:layout>
      <c:overlay val="0"/>
    </c:title>
    <c:autoTitleDeleted val="0"/>
    <c:plotArea>
      <c:layout/>
      <c:pieChart>
        <c:varyColors val="1"/>
        <c:ser>
          <c:idx val="0"/>
          <c:order val="0"/>
          <c:tx>
            <c:strRef>
              <c:f>Sheet1!$B$1</c:f>
              <c:strCache>
                <c:ptCount val="1"/>
                <c:pt idx="0">
                  <c:v>Approximate Federal Government Expenditures</c:v>
                </c:pt>
              </c:strCache>
            </c:strRef>
          </c:tx>
          <c:dLbls>
            <c:dLbl>
              <c:idx val="0"/>
              <c:spPr/>
              <c:txPr>
                <a:bodyPr/>
                <a:lstStyle/>
                <a:p>
                  <a:pPr>
                    <a:defRPr>
                      <a:solidFill>
                        <a:schemeClr val="bg1"/>
                      </a:solidFill>
                    </a:defRPr>
                  </a:pPr>
                  <a:endParaRPr lang="en-US"/>
                </a:p>
              </c:txPr>
              <c:showLegendKey val="0"/>
              <c:showVal val="0"/>
              <c:showCatName val="1"/>
              <c:showSerName val="0"/>
              <c:showPercent val="1"/>
              <c:showBubbleSize val="0"/>
            </c:dLbl>
            <c:dLbl>
              <c:idx val="1"/>
              <c:layout>
                <c:manualLayout>
                  <c:x val="-0.11423270875862759"/>
                  <c:y val="-0.16671052631578948"/>
                </c:manualLayout>
              </c:layout>
              <c:spPr/>
              <c:txPr>
                <a:bodyPr/>
                <a:lstStyle/>
                <a:p>
                  <a:pPr>
                    <a:defRPr b="1">
                      <a:solidFill>
                        <a:schemeClr val="bg1"/>
                      </a:solidFill>
                    </a:defRPr>
                  </a:pPr>
                  <a:endParaRPr lang="en-US"/>
                </a:p>
              </c:txPr>
              <c:showLegendKey val="0"/>
              <c:showVal val="0"/>
              <c:showCatName val="1"/>
              <c:showSerName val="0"/>
              <c:showPercent val="1"/>
              <c:showBubbleSize val="0"/>
            </c:dLbl>
            <c:dLbl>
              <c:idx val="2"/>
              <c:layout>
                <c:manualLayout>
                  <c:x val="0.14716341012928941"/>
                  <c:y val="-0.11173694571073367"/>
                </c:manualLayout>
              </c:layout>
              <c:spPr/>
              <c:txPr>
                <a:bodyPr/>
                <a:lstStyle/>
                <a:p>
                  <a:pPr>
                    <a:defRPr b="1">
                      <a:solidFill>
                        <a:schemeClr val="bg1"/>
                      </a:solidFill>
                    </a:defRPr>
                  </a:pPr>
                  <a:endParaRPr lang="en-US"/>
                </a:p>
              </c:txPr>
              <c:showLegendKey val="0"/>
              <c:showVal val="0"/>
              <c:showCatName val="1"/>
              <c:showSerName val="0"/>
              <c:showPercent val="1"/>
              <c:showBubbleSize val="0"/>
            </c:dLbl>
            <c:dLbl>
              <c:idx val="3"/>
              <c:spPr/>
              <c:txPr>
                <a:bodyPr/>
                <a:lstStyle/>
                <a:p>
                  <a:pPr>
                    <a:defRPr b="1">
                      <a:solidFill>
                        <a:schemeClr val="bg1"/>
                      </a:solidFill>
                    </a:defRPr>
                  </a:pPr>
                  <a:endParaRPr lang="en-US"/>
                </a:p>
              </c:txPr>
              <c:showLegendKey val="0"/>
              <c:showVal val="0"/>
              <c:showCatName val="1"/>
              <c:showSerName val="0"/>
              <c:showPercent val="1"/>
              <c:showBubbleSize val="0"/>
            </c:dLbl>
            <c:dLbl>
              <c:idx val="4"/>
              <c:layout>
                <c:manualLayout>
                  <c:x val="-0.11475515213376113"/>
                  <c:y val="7.8947368421052627E-2"/>
                </c:manualLayout>
              </c:layout>
              <c:showLegendKey val="0"/>
              <c:showVal val="0"/>
              <c:showCatName val="1"/>
              <c:showSerName val="0"/>
              <c:showPercent val="1"/>
              <c:showBubbleSize val="0"/>
            </c:dLbl>
            <c:showLegendKey val="0"/>
            <c:showVal val="0"/>
            <c:showCatName val="1"/>
            <c:showSerName val="0"/>
            <c:showPercent val="1"/>
            <c:showBubbleSize val="0"/>
            <c:showLeaderLines val="1"/>
          </c:dLbls>
          <c:cat>
            <c:strRef>
              <c:f>Sheet1!$A$2:$A$6</c:f>
              <c:strCache>
                <c:ptCount val="5"/>
                <c:pt idx="0">
                  <c:v>Federal Debt Payments</c:v>
                </c:pt>
                <c:pt idx="1">
                  <c:v>Social Security</c:v>
                </c:pt>
                <c:pt idx="2">
                  <c:v>Medicare</c:v>
                </c:pt>
                <c:pt idx="3">
                  <c:v>Medicaid</c:v>
                </c:pt>
                <c:pt idx="4">
                  <c:v>All Other Expenses</c:v>
                </c:pt>
              </c:strCache>
            </c:strRef>
          </c:cat>
          <c:val>
            <c:numRef>
              <c:f>Sheet1!$B$2:$B$6</c:f>
              <c:numCache>
                <c:formatCode>0%</c:formatCode>
                <c:ptCount val="5"/>
                <c:pt idx="0">
                  <c:v>0.28000000000000008</c:v>
                </c:pt>
                <c:pt idx="1">
                  <c:v>0.28000000000000008</c:v>
                </c:pt>
                <c:pt idx="2">
                  <c:v>0.21000000000000016</c:v>
                </c:pt>
                <c:pt idx="3">
                  <c:v>0.15000000000000016</c:v>
                </c:pt>
                <c:pt idx="4">
                  <c:v>8.0000000000000099E-2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1C94B0-30C8-4B15-B6ED-FD354B5592A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1F97000F-573B-4DE9-B778-4516EF05DA98}">
      <dgm:prSet phldrT="[Text]"/>
      <dgm:spPr/>
      <dgm:t>
        <a:bodyPr/>
        <a:lstStyle/>
        <a:p>
          <a:pPr algn="ctr"/>
          <a:r>
            <a:rPr lang="en-US" u="sng" dirty="0" smtClean="0"/>
            <a:t>CREATOR</a:t>
          </a:r>
        </a:p>
        <a:p>
          <a:pPr algn="l"/>
          <a:r>
            <a:rPr lang="en-US" dirty="0" smtClean="0"/>
            <a:t>Creates the Trust</a:t>
          </a:r>
          <a:endParaRPr lang="en-US" dirty="0"/>
        </a:p>
      </dgm:t>
    </dgm:pt>
    <dgm:pt modelId="{13EF4B26-65CD-4DAB-8F15-CB357C81361D}" type="parTrans" cxnId="{D926F701-CAAF-4E4C-A262-A4DA4B29B13D}">
      <dgm:prSet/>
      <dgm:spPr/>
      <dgm:t>
        <a:bodyPr/>
        <a:lstStyle/>
        <a:p>
          <a:endParaRPr lang="en-US"/>
        </a:p>
      </dgm:t>
    </dgm:pt>
    <dgm:pt modelId="{12B1785B-328A-42F4-90D4-E66824C1BB08}" type="sibTrans" cxnId="{D926F701-CAAF-4E4C-A262-A4DA4B29B13D}">
      <dgm:prSet/>
      <dgm:spPr/>
      <dgm:t>
        <a:bodyPr/>
        <a:lstStyle/>
        <a:p>
          <a:endParaRPr lang="en-US"/>
        </a:p>
      </dgm:t>
    </dgm:pt>
    <dgm:pt modelId="{C3A5ADDE-9787-4A70-8CF5-1158BF7EE1D5}">
      <dgm:prSet phldrT="[Text]" custT="1"/>
      <dgm:spPr/>
      <dgm:t>
        <a:bodyPr/>
        <a:lstStyle/>
        <a:p>
          <a:pPr algn="ctr"/>
          <a:r>
            <a:rPr lang="en-US" sz="2000" u="sng" dirty="0" smtClean="0"/>
            <a:t>BENEFICIARY</a:t>
          </a:r>
        </a:p>
        <a:p>
          <a:pPr algn="l"/>
          <a:r>
            <a:rPr lang="en-US" sz="1600" dirty="0" smtClean="0"/>
            <a:t>Receives the Benefits of the Trust</a:t>
          </a:r>
        </a:p>
        <a:p>
          <a:pPr algn="l"/>
          <a:r>
            <a:rPr lang="en-US" sz="1600" dirty="0" smtClean="0"/>
            <a:t>Can pay for ANYTHING Medicaid does not pay for (clothing, television, vacations)</a:t>
          </a:r>
        </a:p>
        <a:p>
          <a:pPr algn="l"/>
          <a:r>
            <a:rPr lang="en-US" sz="1600" dirty="0" smtClean="0"/>
            <a:t>Downsides: </a:t>
          </a:r>
        </a:p>
        <a:p>
          <a:pPr algn="l"/>
          <a:r>
            <a:rPr lang="en-US" sz="1600" dirty="0" smtClean="0"/>
            <a:t>1. NO ACCESS TO CASH!</a:t>
          </a:r>
        </a:p>
        <a:p>
          <a:pPr algn="l"/>
          <a:r>
            <a:rPr lang="en-US" sz="1600" dirty="0" smtClean="0"/>
            <a:t>2. Beneficiary CANNOT be the Trustee</a:t>
          </a:r>
          <a:endParaRPr lang="en-US" sz="1600" dirty="0"/>
        </a:p>
      </dgm:t>
    </dgm:pt>
    <dgm:pt modelId="{10757A22-3366-4259-A8CC-0A4FB5DAF28D}" type="parTrans" cxnId="{1ED51754-7BE8-4E22-94FC-12E7510F8EE9}">
      <dgm:prSet/>
      <dgm:spPr/>
      <dgm:t>
        <a:bodyPr/>
        <a:lstStyle/>
        <a:p>
          <a:endParaRPr lang="en-US"/>
        </a:p>
      </dgm:t>
    </dgm:pt>
    <dgm:pt modelId="{BCB2D6C2-4C12-44E6-8EAD-247116C18D21}" type="sibTrans" cxnId="{1ED51754-7BE8-4E22-94FC-12E7510F8EE9}">
      <dgm:prSet/>
      <dgm:spPr/>
      <dgm:t>
        <a:bodyPr/>
        <a:lstStyle/>
        <a:p>
          <a:endParaRPr lang="en-US"/>
        </a:p>
      </dgm:t>
    </dgm:pt>
    <dgm:pt modelId="{D2E04DBE-E340-45BE-88FD-736525A08432}">
      <dgm:prSet phldrT="[Text]" custT="1"/>
      <dgm:spPr/>
      <dgm:t>
        <a:bodyPr/>
        <a:lstStyle/>
        <a:p>
          <a:pPr algn="ctr"/>
          <a:r>
            <a:rPr lang="en-US" sz="1800" u="sng" dirty="0" smtClean="0"/>
            <a:t>TRUSTEE</a:t>
          </a:r>
        </a:p>
        <a:p>
          <a:pPr algn="l"/>
          <a:r>
            <a:rPr lang="en-US" sz="1600" dirty="0" smtClean="0"/>
            <a:t>Administers the Trust</a:t>
          </a:r>
        </a:p>
        <a:p>
          <a:pPr algn="l"/>
          <a:r>
            <a:rPr lang="en-US" sz="1600" dirty="0" smtClean="0"/>
            <a:t>Pays Bills</a:t>
          </a:r>
        </a:p>
        <a:p>
          <a:pPr algn="l"/>
          <a:r>
            <a:rPr lang="en-US" sz="1600" dirty="0" smtClean="0"/>
            <a:t>Invests Trust funds</a:t>
          </a:r>
        </a:p>
        <a:p>
          <a:pPr algn="l"/>
          <a:r>
            <a:rPr lang="en-US" sz="1600" dirty="0" smtClean="0"/>
            <a:t>Entitled to a Commission</a:t>
          </a:r>
        </a:p>
        <a:p>
          <a:pPr algn="l"/>
          <a:endParaRPr lang="en-US" sz="1300" dirty="0"/>
        </a:p>
      </dgm:t>
    </dgm:pt>
    <dgm:pt modelId="{0C879546-3328-4DA4-B863-8BE6AC6C0905}" type="parTrans" cxnId="{67475BF9-4A1E-4C00-B1CB-43E2433DABF0}">
      <dgm:prSet/>
      <dgm:spPr/>
      <dgm:t>
        <a:bodyPr/>
        <a:lstStyle/>
        <a:p>
          <a:endParaRPr lang="en-US"/>
        </a:p>
      </dgm:t>
    </dgm:pt>
    <dgm:pt modelId="{AFDB83B1-5556-4E1D-88B3-5EF26B75030E}" type="sibTrans" cxnId="{67475BF9-4A1E-4C00-B1CB-43E2433DABF0}">
      <dgm:prSet/>
      <dgm:spPr/>
      <dgm:t>
        <a:bodyPr/>
        <a:lstStyle/>
        <a:p>
          <a:endParaRPr lang="en-US"/>
        </a:p>
      </dgm:t>
    </dgm:pt>
    <dgm:pt modelId="{68D41731-F83F-4DF1-9A90-49233AE95F5F}" type="pres">
      <dgm:prSet presAssocID="{281C94B0-30C8-4B15-B6ED-FD354B5592A3}" presName="Name0" presStyleCnt="0">
        <dgm:presLayoutVars>
          <dgm:dir/>
          <dgm:resizeHandles val="exact"/>
        </dgm:presLayoutVars>
      </dgm:prSet>
      <dgm:spPr/>
      <dgm:t>
        <a:bodyPr/>
        <a:lstStyle/>
        <a:p>
          <a:endParaRPr lang="en-US"/>
        </a:p>
      </dgm:t>
    </dgm:pt>
    <dgm:pt modelId="{66FE960B-B705-4A5D-B5A4-B24518BBDB5A}" type="pres">
      <dgm:prSet presAssocID="{1F97000F-573B-4DE9-B778-4516EF05DA98}" presName="node" presStyleLbl="node1" presStyleIdx="0" presStyleCnt="3" custScaleY="75458" custRadScaleRad="85447" custRadScaleInc="-1514">
        <dgm:presLayoutVars>
          <dgm:bulletEnabled val="1"/>
        </dgm:presLayoutVars>
      </dgm:prSet>
      <dgm:spPr/>
      <dgm:t>
        <a:bodyPr/>
        <a:lstStyle/>
        <a:p>
          <a:endParaRPr lang="en-US"/>
        </a:p>
      </dgm:t>
    </dgm:pt>
    <dgm:pt modelId="{43682124-4038-465E-BA6E-961EDF6223FE}" type="pres">
      <dgm:prSet presAssocID="{12B1785B-328A-42F4-90D4-E66824C1BB08}" presName="sibTrans" presStyleLbl="sibTrans2D1" presStyleIdx="0" presStyleCnt="3"/>
      <dgm:spPr/>
      <dgm:t>
        <a:bodyPr/>
        <a:lstStyle/>
        <a:p>
          <a:endParaRPr lang="en-US"/>
        </a:p>
      </dgm:t>
    </dgm:pt>
    <dgm:pt modelId="{BA19ED09-631B-4D0F-A8C9-FB3AA4A7945C}" type="pres">
      <dgm:prSet presAssocID="{12B1785B-328A-42F4-90D4-E66824C1BB08}" presName="connectorText" presStyleLbl="sibTrans2D1" presStyleIdx="0" presStyleCnt="3"/>
      <dgm:spPr/>
      <dgm:t>
        <a:bodyPr/>
        <a:lstStyle/>
        <a:p>
          <a:endParaRPr lang="en-US"/>
        </a:p>
      </dgm:t>
    </dgm:pt>
    <dgm:pt modelId="{8F125091-691B-446D-B445-05B3BB000173}" type="pres">
      <dgm:prSet presAssocID="{C3A5ADDE-9787-4A70-8CF5-1158BF7EE1D5}" presName="node" presStyleLbl="node1" presStyleIdx="1" presStyleCnt="3" custScaleX="169325" custScaleY="251293" custRadScaleRad="94782" custRadScaleInc="-12326">
        <dgm:presLayoutVars>
          <dgm:bulletEnabled val="1"/>
        </dgm:presLayoutVars>
      </dgm:prSet>
      <dgm:spPr/>
      <dgm:t>
        <a:bodyPr/>
        <a:lstStyle/>
        <a:p>
          <a:endParaRPr lang="en-US"/>
        </a:p>
      </dgm:t>
    </dgm:pt>
    <dgm:pt modelId="{981360BE-9AC0-40E0-9CC0-A51E2B6DD346}" type="pres">
      <dgm:prSet presAssocID="{BCB2D6C2-4C12-44E6-8EAD-247116C18D21}" presName="sibTrans" presStyleLbl="sibTrans2D1" presStyleIdx="1" presStyleCnt="3"/>
      <dgm:spPr/>
      <dgm:t>
        <a:bodyPr/>
        <a:lstStyle/>
        <a:p>
          <a:endParaRPr lang="en-US"/>
        </a:p>
      </dgm:t>
    </dgm:pt>
    <dgm:pt modelId="{4C7779AB-57F6-4412-8EDE-D46946A1B0A4}" type="pres">
      <dgm:prSet presAssocID="{BCB2D6C2-4C12-44E6-8EAD-247116C18D21}" presName="connectorText" presStyleLbl="sibTrans2D1" presStyleIdx="1" presStyleCnt="3"/>
      <dgm:spPr/>
      <dgm:t>
        <a:bodyPr/>
        <a:lstStyle/>
        <a:p>
          <a:endParaRPr lang="en-US"/>
        </a:p>
      </dgm:t>
    </dgm:pt>
    <dgm:pt modelId="{5374C66B-AC20-47A3-BBD0-CBA609566582}" type="pres">
      <dgm:prSet presAssocID="{D2E04DBE-E340-45BE-88FD-736525A08432}" presName="node" presStyleLbl="node1" presStyleIdx="2" presStyleCnt="3" custScaleX="127998" custScaleY="190821" custRadScaleRad="99309" custRadScaleInc="14207">
        <dgm:presLayoutVars>
          <dgm:bulletEnabled val="1"/>
        </dgm:presLayoutVars>
      </dgm:prSet>
      <dgm:spPr/>
      <dgm:t>
        <a:bodyPr/>
        <a:lstStyle/>
        <a:p>
          <a:endParaRPr lang="en-US"/>
        </a:p>
      </dgm:t>
    </dgm:pt>
    <dgm:pt modelId="{3A21F6C1-E507-4EDB-A547-AD21CABD638C}" type="pres">
      <dgm:prSet presAssocID="{AFDB83B1-5556-4E1D-88B3-5EF26B75030E}" presName="sibTrans" presStyleLbl="sibTrans2D1" presStyleIdx="2" presStyleCnt="3"/>
      <dgm:spPr/>
      <dgm:t>
        <a:bodyPr/>
        <a:lstStyle/>
        <a:p>
          <a:endParaRPr lang="en-US"/>
        </a:p>
      </dgm:t>
    </dgm:pt>
    <dgm:pt modelId="{035DB415-AB85-4038-90FE-E9C3C559AF3C}" type="pres">
      <dgm:prSet presAssocID="{AFDB83B1-5556-4E1D-88B3-5EF26B75030E}" presName="connectorText" presStyleLbl="sibTrans2D1" presStyleIdx="2" presStyleCnt="3"/>
      <dgm:spPr/>
      <dgm:t>
        <a:bodyPr/>
        <a:lstStyle/>
        <a:p>
          <a:endParaRPr lang="en-US"/>
        </a:p>
      </dgm:t>
    </dgm:pt>
  </dgm:ptLst>
  <dgm:cxnLst>
    <dgm:cxn modelId="{99989597-A928-4912-804F-DEBEB4731B69}" type="presOf" srcId="{12B1785B-328A-42F4-90D4-E66824C1BB08}" destId="{BA19ED09-631B-4D0F-A8C9-FB3AA4A7945C}" srcOrd="1" destOrd="0" presId="urn:microsoft.com/office/officeart/2005/8/layout/cycle7"/>
    <dgm:cxn modelId="{2FBADCEF-E6E9-4061-9013-D7A8A02FE2F8}" type="presOf" srcId="{D2E04DBE-E340-45BE-88FD-736525A08432}" destId="{5374C66B-AC20-47A3-BBD0-CBA609566582}" srcOrd="0" destOrd="0" presId="urn:microsoft.com/office/officeart/2005/8/layout/cycle7"/>
    <dgm:cxn modelId="{67475BF9-4A1E-4C00-B1CB-43E2433DABF0}" srcId="{281C94B0-30C8-4B15-B6ED-FD354B5592A3}" destId="{D2E04DBE-E340-45BE-88FD-736525A08432}" srcOrd="2" destOrd="0" parTransId="{0C879546-3328-4DA4-B863-8BE6AC6C0905}" sibTransId="{AFDB83B1-5556-4E1D-88B3-5EF26B75030E}"/>
    <dgm:cxn modelId="{C585361C-9DE8-4D6D-A5CD-0037B92B6208}" type="presOf" srcId="{1F97000F-573B-4DE9-B778-4516EF05DA98}" destId="{66FE960B-B705-4A5D-B5A4-B24518BBDB5A}" srcOrd="0" destOrd="0" presId="urn:microsoft.com/office/officeart/2005/8/layout/cycle7"/>
    <dgm:cxn modelId="{D79CA58F-7413-45E6-BDA7-525742228418}" type="presOf" srcId="{AFDB83B1-5556-4E1D-88B3-5EF26B75030E}" destId="{3A21F6C1-E507-4EDB-A547-AD21CABD638C}" srcOrd="0" destOrd="0" presId="urn:microsoft.com/office/officeart/2005/8/layout/cycle7"/>
    <dgm:cxn modelId="{B2D77081-BD18-4E41-B665-7EA5F813F807}" type="presOf" srcId="{BCB2D6C2-4C12-44E6-8EAD-247116C18D21}" destId="{981360BE-9AC0-40E0-9CC0-A51E2B6DD346}" srcOrd="0" destOrd="0" presId="urn:microsoft.com/office/officeart/2005/8/layout/cycle7"/>
    <dgm:cxn modelId="{1ED51754-7BE8-4E22-94FC-12E7510F8EE9}" srcId="{281C94B0-30C8-4B15-B6ED-FD354B5592A3}" destId="{C3A5ADDE-9787-4A70-8CF5-1158BF7EE1D5}" srcOrd="1" destOrd="0" parTransId="{10757A22-3366-4259-A8CC-0A4FB5DAF28D}" sibTransId="{BCB2D6C2-4C12-44E6-8EAD-247116C18D21}"/>
    <dgm:cxn modelId="{5EF96664-2BCF-4155-B644-0D778401BA8B}" type="presOf" srcId="{281C94B0-30C8-4B15-B6ED-FD354B5592A3}" destId="{68D41731-F83F-4DF1-9A90-49233AE95F5F}" srcOrd="0" destOrd="0" presId="urn:microsoft.com/office/officeart/2005/8/layout/cycle7"/>
    <dgm:cxn modelId="{7ABA3C06-9095-4F82-B11B-BD02104CAE9F}" type="presOf" srcId="{BCB2D6C2-4C12-44E6-8EAD-247116C18D21}" destId="{4C7779AB-57F6-4412-8EDE-D46946A1B0A4}" srcOrd="1" destOrd="0" presId="urn:microsoft.com/office/officeart/2005/8/layout/cycle7"/>
    <dgm:cxn modelId="{AC70C02C-C27F-4192-881E-AB448E099F55}" type="presOf" srcId="{AFDB83B1-5556-4E1D-88B3-5EF26B75030E}" destId="{035DB415-AB85-4038-90FE-E9C3C559AF3C}" srcOrd="1" destOrd="0" presId="urn:microsoft.com/office/officeart/2005/8/layout/cycle7"/>
    <dgm:cxn modelId="{FB2008A0-EF5F-43CB-A4A6-0BF3A5845947}" type="presOf" srcId="{C3A5ADDE-9787-4A70-8CF5-1158BF7EE1D5}" destId="{8F125091-691B-446D-B445-05B3BB000173}" srcOrd="0" destOrd="0" presId="urn:microsoft.com/office/officeart/2005/8/layout/cycle7"/>
    <dgm:cxn modelId="{D926F701-CAAF-4E4C-A262-A4DA4B29B13D}" srcId="{281C94B0-30C8-4B15-B6ED-FD354B5592A3}" destId="{1F97000F-573B-4DE9-B778-4516EF05DA98}" srcOrd="0" destOrd="0" parTransId="{13EF4B26-65CD-4DAB-8F15-CB357C81361D}" sibTransId="{12B1785B-328A-42F4-90D4-E66824C1BB08}"/>
    <dgm:cxn modelId="{51D26442-6E4D-4486-BDB4-846A5A0612C5}" type="presOf" srcId="{12B1785B-328A-42F4-90D4-E66824C1BB08}" destId="{43682124-4038-465E-BA6E-961EDF6223FE}" srcOrd="0" destOrd="0" presId="urn:microsoft.com/office/officeart/2005/8/layout/cycle7"/>
    <dgm:cxn modelId="{0D3F030A-D34D-4500-AC2D-5CAEE40DB6AB}" type="presParOf" srcId="{68D41731-F83F-4DF1-9A90-49233AE95F5F}" destId="{66FE960B-B705-4A5D-B5A4-B24518BBDB5A}" srcOrd="0" destOrd="0" presId="urn:microsoft.com/office/officeart/2005/8/layout/cycle7"/>
    <dgm:cxn modelId="{8403EB3C-67E1-43E2-9D94-AA696B3E2C81}" type="presParOf" srcId="{68D41731-F83F-4DF1-9A90-49233AE95F5F}" destId="{43682124-4038-465E-BA6E-961EDF6223FE}" srcOrd="1" destOrd="0" presId="urn:microsoft.com/office/officeart/2005/8/layout/cycle7"/>
    <dgm:cxn modelId="{3F6B0FD9-CDD1-45BE-AF3F-E5BA2A5ABB68}" type="presParOf" srcId="{43682124-4038-465E-BA6E-961EDF6223FE}" destId="{BA19ED09-631B-4D0F-A8C9-FB3AA4A7945C}" srcOrd="0" destOrd="0" presId="urn:microsoft.com/office/officeart/2005/8/layout/cycle7"/>
    <dgm:cxn modelId="{C533556D-C59D-4024-B929-9B2F1E37A445}" type="presParOf" srcId="{68D41731-F83F-4DF1-9A90-49233AE95F5F}" destId="{8F125091-691B-446D-B445-05B3BB000173}" srcOrd="2" destOrd="0" presId="urn:microsoft.com/office/officeart/2005/8/layout/cycle7"/>
    <dgm:cxn modelId="{D8B593E5-6D84-4430-B8EA-57067AB96702}" type="presParOf" srcId="{68D41731-F83F-4DF1-9A90-49233AE95F5F}" destId="{981360BE-9AC0-40E0-9CC0-A51E2B6DD346}" srcOrd="3" destOrd="0" presId="urn:microsoft.com/office/officeart/2005/8/layout/cycle7"/>
    <dgm:cxn modelId="{0C7A26CB-1DB0-4126-8925-531B54CE038B}" type="presParOf" srcId="{981360BE-9AC0-40E0-9CC0-A51E2B6DD346}" destId="{4C7779AB-57F6-4412-8EDE-D46946A1B0A4}" srcOrd="0" destOrd="0" presId="urn:microsoft.com/office/officeart/2005/8/layout/cycle7"/>
    <dgm:cxn modelId="{FF32F8D1-0F65-4775-B7B9-B384D4F7F827}" type="presParOf" srcId="{68D41731-F83F-4DF1-9A90-49233AE95F5F}" destId="{5374C66B-AC20-47A3-BBD0-CBA609566582}" srcOrd="4" destOrd="0" presId="urn:microsoft.com/office/officeart/2005/8/layout/cycle7"/>
    <dgm:cxn modelId="{91060539-0C39-462E-BB05-DBEFAFE5EB47}" type="presParOf" srcId="{68D41731-F83F-4DF1-9A90-49233AE95F5F}" destId="{3A21F6C1-E507-4EDB-A547-AD21CABD638C}" srcOrd="5" destOrd="0" presId="urn:microsoft.com/office/officeart/2005/8/layout/cycle7"/>
    <dgm:cxn modelId="{8C12134E-D0FB-46CB-8CA8-315C91212BBC}" type="presParOf" srcId="{3A21F6C1-E507-4EDB-A547-AD21CABD638C}" destId="{035DB415-AB85-4038-90FE-E9C3C559AF3C}"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FE960B-B705-4A5D-B5A4-B24518BBDB5A}">
      <dsp:nvSpPr>
        <dsp:cNvPr id="0" name=""/>
        <dsp:cNvSpPr/>
      </dsp:nvSpPr>
      <dsp:spPr>
        <a:xfrm>
          <a:off x="2596878" y="28192"/>
          <a:ext cx="2463254" cy="92936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u="sng" kern="1200" dirty="0" smtClean="0"/>
            <a:t>CREATOR</a:t>
          </a:r>
        </a:p>
        <a:p>
          <a:pPr lvl="0" algn="l" defTabSz="755650">
            <a:lnSpc>
              <a:spcPct val="90000"/>
            </a:lnSpc>
            <a:spcBef>
              <a:spcPct val="0"/>
            </a:spcBef>
            <a:spcAft>
              <a:spcPct val="35000"/>
            </a:spcAft>
          </a:pPr>
          <a:r>
            <a:rPr lang="en-US" sz="1700" kern="1200" dirty="0" smtClean="0"/>
            <a:t>Creates the Trust</a:t>
          </a:r>
          <a:endParaRPr lang="en-US" sz="1700" kern="1200" dirty="0"/>
        </a:p>
      </dsp:txBody>
      <dsp:txXfrm>
        <a:off x="2624098" y="55412"/>
        <a:ext cx="2408814" cy="874921"/>
      </dsp:txXfrm>
    </dsp:sp>
    <dsp:sp modelId="{43682124-4038-465E-BA6E-961EDF6223FE}">
      <dsp:nvSpPr>
        <dsp:cNvPr id="0" name=""/>
        <dsp:cNvSpPr/>
      </dsp:nvSpPr>
      <dsp:spPr>
        <a:xfrm rot="3234213">
          <a:off x="4252138" y="1166171"/>
          <a:ext cx="448862" cy="43106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4381459" y="1252385"/>
        <a:ext cx="190220" cy="258641"/>
      </dsp:txXfrm>
    </dsp:sp>
    <dsp:sp modelId="{8F125091-691B-446D-B445-05B3BB000173}">
      <dsp:nvSpPr>
        <dsp:cNvPr id="0" name=""/>
        <dsp:cNvSpPr/>
      </dsp:nvSpPr>
      <dsp:spPr>
        <a:xfrm>
          <a:off x="3828682" y="1805859"/>
          <a:ext cx="4170905" cy="3094992"/>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u="sng" kern="1200" dirty="0" smtClean="0"/>
            <a:t>BENEFICIARY</a:t>
          </a:r>
        </a:p>
        <a:p>
          <a:pPr lvl="0" algn="l" defTabSz="889000">
            <a:lnSpc>
              <a:spcPct val="90000"/>
            </a:lnSpc>
            <a:spcBef>
              <a:spcPct val="0"/>
            </a:spcBef>
            <a:spcAft>
              <a:spcPct val="35000"/>
            </a:spcAft>
          </a:pPr>
          <a:r>
            <a:rPr lang="en-US" sz="1600" kern="1200" dirty="0" smtClean="0"/>
            <a:t>Receives the Benefits of the Trust</a:t>
          </a:r>
        </a:p>
        <a:p>
          <a:pPr lvl="0" algn="l" defTabSz="889000">
            <a:lnSpc>
              <a:spcPct val="90000"/>
            </a:lnSpc>
            <a:spcBef>
              <a:spcPct val="0"/>
            </a:spcBef>
            <a:spcAft>
              <a:spcPct val="35000"/>
            </a:spcAft>
          </a:pPr>
          <a:r>
            <a:rPr lang="en-US" sz="1600" kern="1200" dirty="0" smtClean="0"/>
            <a:t>Can pay for ANYTHING Medicaid does not pay for (clothing, television, vacations)</a:t>
          </a:r>
        </a:p>
        <a:p>
          <a:pPr lvl="0" algn="l" defTabSz="889000">
            <a:lnSpc>
              <a:spcPct val="90000"/>
            </a:lnSpc>
            <a:spcBef>
              <a:spcPct val="0"/>
            </a:spcBef>
            <a:spcAft>
              <a:spcPct val="35000"/>
            </a:spcAft>
          </a:pPr>
          <a:r>
            <a:rPr lang="en-US" sz="1600" kern="1200" dirty="0" smtClean="0"/>
            <a:t>Downsides: </a:t>
          </a:r>
        </a:p>
        <a:p>
          <a:pPr lvl="0" algn="l" defTabSz="889000">
            <a:lnSpc>
              <a:spcPct val="90000"/>
            </a:lnSpc>
            <a:spcBef>
              <a:spcPct val="0"/>
            </a:spcBef>
            <a:spcAft>
              <a:spcPct val="35000"/>
            </a:spcAft>
          </a:pPr>
          <a:r>
            <a:rPr lang="en-US" sz="1600" kern="1200" dirty="0" smtClean="0"/>
            <a:t>1. NO ACCESS TO CASH!</a:t>
          </a:r>
        </a:p>
        <a:p>
          <a:pPr lvl="0" algn="l" defTabSz="889000">
            <a:lnSpc>
              <a:spcPct val="90000"/>
            </a:lnSpc>
            <a:spcBef>
              <a:spcPct val="0"/>
            </a:spcBef>
            <a:spcAft>
              <a:spcPct val="35000"/>
            </a:spcAft>
          </a:pPr>
          <a:r>
            <a:rPr lang="en-US" sz="1600" kern="1200" dirty="0" smtClean="0"/>
            <a:t>2. Beneficiary CANNOT be the Trustee</a:t>
          </a:r>
          <a:endParaRPr lang="en-US" sz="1600" kern="1200" dirty="0"/>
        </a:p>
      </dsp:txBody>
      <dsp:txXfrm>
        <a:off x="3919331" y="1896508"/>
        <a:ext cx="3989607" cy="2913694"/>
      </dsp:txXfrm>
    </dsp:sp>
    <dsp:sp modelId="{981360BE-9AC0-40E0-9CC0-A51E2B6DD346}">
      <dsp:nvSpPr>
        <dsp:cNvPr id="0" name=""/>
        <dsp:cNvSpPr/>
      </dsp:nvSpPr>
      <dsp:spPr>
        <a:xfrm rot="10801398">
          <a:off x="3323711" y="3136859"/>
          <a:ext cx="448862" cy="43106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3453032" y="3223073"/>
        <a:ext cx="190220" cy="258641"/>
      </dsp:txXfrm>
    </dsp:sp>
    <dsp:sp modelId="{5374C66B-AC20-47A3-BBD0-CBA609566582}">
      <dsp:nvSpPr>
        <dsp:cNvPr id="0" name=""/>
        <dsp:cNvSpPr/>
      </dsp:nvSpPr>
      <dsp:spPr>
        <a:xfrm>
          <a:off x="114687" y="2176537"/>
          <a:ext cx="3152916" cy="23502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u="sng" kern="1200" dirty="0" smtClean="0"/>
            <a:t>TRUSTEE</a:t>
          </a:r>
        </a:p>
        <a:p>
          <a:pPr lvl="0" algn="l" defTabSz="800100">
            <a:lnSpc>
              <a:spcPct val="90000"/>
            </a:lnSpc>
            <a:spcBef>
              <a:spcPct val="0"/>
            </a:spcBef>
            <a:spcAft>
              <a:spcPct val="35000"/>
            </a:spcAft>
          </a:pPr>
          <a:r>
            <a:rPr lang="en-US" sz="1600" kern="1200" dirty="0" smtClean="0"/>
            <a:t>Administers the Trust</a:t>
          </a:r>
        </a:p>
        <a:p>
          <a:pPr lvl="0" algn="l" defTabSz="800100">
            <a:lnSpc>
              <a:spcPct val="90000"/>
            </a:lnSpc>
            <a:spcBef>
              <a:spcPct val="0"/>
            </a:spcBef>
            <a:spcAft>
              <a:spcPct val="35000"/>
            </a:spcAft>
          </a:pPr>
          <a:r>
            <a:rPr lang="en-US" sz="1600" kern="1200" dirty="0" smtClean="0"/>
            <a:t>Pays Bills</a:t>
          </a:r>
        </a:p>
        <a:p>
          <a:pPr lvl="0" algn="l" defTabSz="800100">
            <a:lnSpc>
              <a:spcPct val="90000"/>
            </a:lnSpc>
            <a:spcBef>
              <a:spcPct val="0"/>
            </a:spcBef>
            <a:spcAft>
              <a:spcPct val="35000"/>
            </a:spcAft>
          </a:pPr>
          <a:r>
            <a:rPr lang="en-US" sz="1600" kern="1200" dirty="0" smtClean="0"/>
            <a:t>Invests Trust funds</a:t>
          </a:r>
        </a:p>
        <a:p>
          <a:pPr lvl="0" algn="l" defTabSz="800100">
            <a:lnSpc>
              <a:spcPct val="90000"/>
            </a:lnSpc>
            <a:spcBef>
              <a:spcPct val="0"/>
            </a:spcBef>
            <a:spcAft>
              <a:spcPct val="35000"/>
            </a:spcAft>
          </a:pPr>
          <a:r>
            <a:rPr lang="en-US" sz="1600" kern="1200" dirty="0" smtClean="0"/>
            <a:t>Entitled to a Commission</a:t>
          </a:r>
        </a:p>
        <a:p>
          <a:pPr lvl="0" algn="l" defTabSz="800100">
            <a:lnSpc>
              <a:spcPct val="90000"/>
            </a:lnSpc>
            <a:spcBef>
              <a:spcPct val="0"/>
            </a:spcBef>
            <a:spcAft>
              <a:spcPct val="35000"/>
            </a:spcAft>
          </a:pPr>
          <a:endParaRPr lang="en-US" sz="1300" kern="1200" dirty="0"/>
        </a:p>
      </dsp:txBody>
      <dsp:txXfrm>
        <a:off x="183522" y="2245372"/>
        <a:ext cx="3015246" cy="2212533"/>
      </dsp:txXfrm>
    </dsp:sp>
    <dsp:sp modelId="{3A21F6C1-E507-4EDB-A547-AD21CABD638C}">
      <dsp:nvSpPr>
        <dsp:cNvPr id="0" name=""/>
        <dsp:cNvSpPr/>
      </dsp:nvSpPr>
      <dsp:spPr>
        <a:xfrm rot="18407021">
          <a:off x="2800967" y="1351510"/>
          <a:ext cx="448862" cy="43106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2930288" y="1437724"/>
        <a:ext cx="190220" cy="258641"/>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67F3888-B74E-49C0-A29C-CAF3557537A2}" type="datetimeFigureOut">
              <a:rPr lang="en-US" smtClean="0"/>
              <a:pPr/>
              <a:t>5/11/2017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0B59612-EBE0-4A14-BAF0-9B3196743B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59612-EBE0-4A14-BAF0-9B3196743B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59612-EBE0-4A14-BAF0-9B3196743B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59612-EBE0-4A14-BAF0-9B3196743B1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59612-EBE0-4A14-BAF0-9B3196743B1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B59612-EBE0-4A14-BAF0-9B3196743B1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0B59612-EBE0-4A14-BAF0-9B3196743B1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0B59612-EBE0-4A14-BAF0-9B3196743B1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67F3888-B74E-49C0-A29C-CAF3557537A2}" type="datetimeFigureOut">
              <a:rPr lang="en-US" smtClean="0"/>
              <a:pPr/>
              <a:t>5/11/2017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0B59612-EBE0-4A14-BAF0-9B3196743B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67F3888-B74E-49C0-A29C-CAF3557537A2}" type="datetimeFigureOut">
              <a:rPr lang="en-US" smtClean="0"/>
              <a:pPr/>
              <a:t>5/11/2017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B59612-EBE0-4A14-BAF0-9B3196743B1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67F3888-B74E-49C0-A29C-CAF3557537A2}" type="datetimeFigureOut">
              <a:rPr lang="en-US" smtClean="0"/>
              <a:pPr/>
              <a:t>5/11/2017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0B59612-EBE0-4A14-BAF0-9B3196743B1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7F3888-B74E-49C0-A29C-CAF3557537A2}" type="datetimeFigureOut">
              <a:rPr lang="en-US" smtClean="0"/>
              <a:pPr/>
              <a:t>5/11/2017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0B59612-EBE0-4A14-BAF0-9B3196743B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371599"/>
          </a:xfrm>
        </p:spPr>
        <p:txBody>
          <a:bodyPr>
            <a:normAutofit fontScale="90000"/>
          </a:bodyPr>
          <a:lstStyle/>
          <a:p>
            <a:pPr algn="ctr"/>
            <a:r>
              <a:rPr lang="en-US" sz="1800" dirty="0" smtClean="0"/>
              <a:t>Attorney Advertising</a:t>
            </a:r>
            <a:br>
              <a:rPr lang="en-US" sz="1800" dirty="0" smtClean="0"/>
            </a:br>
            <a:r>
              <a:rPr lang="en-US" dirty="0" smtClean="0"/>
              <a:t/>
            </a:r>
            <a:br>
              <a:rPr lang="en-US" dirty="0" smtClean="0"/>
            </a:br>
            <a:r>
              <a:rPr lang="en-US" dirty="0" smtClean="0"/>
              <a:t>Medicaid Planning</a:t>
            </a:r>
            <a:br>
              <a:rPr lang="en-US" dirty="0" smtClean="0"/>
            </a:br>
            <a:r>
              <a:rPr lang="en-US" dirty="0" smtClean="0"/>
              <a:t>&amp; Medicare Benefits</a:t>
            </a:r>
            <a:br>
              <a:rPr lang="en-US" dirty="0" smtClean="0"/>
            </a:br>
            <a:r>
              <a:rPr lang="en-US" sz="3100" dirty="0" smtClean="0"/>
              <a:t>in Rockland County, New York</a:t>
            </a:r>
            <a:endParaRPr lang="en-US" sz="3100" dirty="0"/>
          </a:p>
        </p:txBody>
      </p:sp>
      <p:sp>
        <p:nvSpPr>
          <p:cNvPr id="3" name="Subtitle 2"/>
          <p:cNvSpPr>
            <a:spLocks noGrp="1"/>
          </p:cNvSpPr>
          <p:nvPr>
            <p:ph type="subTitle" idx="1"/>
          </p:nvPr>
        </p:nvSpPr>
        <p:spPr/>
        <p:txBody>
          <a:bodyPr>
            <a:normAutofit fontScale="70000" lnSpcReduction="20000"/>
          </a:bodyPr>
          <a:lstStyle/>
          <a:p>
            <a:r>
              <a:rPr lang="en-US" dirty="0" smtClean="0"/>
              <a:t>Daniel </a:t>
            </a:r>
            <a:r>
              <a:rPr lang="en-US" dirty="0" smtClean="0"/>
              <a:t>Timins</a:t>
            </a:r>
            <a:endParaRPr lang="en-US" dirty="0" smtClean="0"/>
          </a:p>
          <a:p>
            <a:r>
              <a:rPr lang="en-US" dirty="0" smtClean="0"/>
              <a:t>The Law Offices of Daniel Timins</a:t>
            </a:r>
            <a:endParaRPr lang="en-US" dirty="0" smtClean="0"/>
          </a:p>
          <a:p>
            <a:r>
              <a:rPr lang="en-US" dirty="0" smtClean="0"/>
              <a:t>477 Madison Avenue</a:t>
            </a:r>
            <a:r>
              <a:rPr lang="en-US" dirty="0" smtClean="0"/>
              <a:t>, </a:t>
            </a:r>
            <a:r>
              <a:rPr lang="en-US" dirty="0" smtClean="0"/>
              <a:t>Suite </a:t>
            </a:r>
            <a:r>
              <a:rPr lang="en-US" dirty="0" smtClean="0"/>
              <a:t>240</a:t>
            </a:r>
            <a:endParaRPr lang="en-US" dirty="0" smtClean="0"/>
          </a:p>
          <a:p>
            <a:r>
              <a:rPr lang="en-US" smtClean="0"/>
              <a:t>New York</a:t>
            </a:r>
            <a:r>
              <a:rPr lang="en-US" smtClean="0"/>
              <a:t>, </a:t>
            </a:r>
            <a:r>
              <a:rPr lang="en-US" dirty="0" smtClean="0"/>
              <a:t>New </a:t>
            </a:r>
            <a:r>
              <a:rPr lang="en-US" smtClean="0"/>
              <a:t>York </a:t>
            </a:r>
            <a:r>
              <a:rPr lang="en-US" smtClean="0"/>
              <a:t>10022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686800" cy="5029200"/>
          </a:xfrm>
        </p:spPr>
        <p:txBody>
          <a:bodyPr>
            <a:normAutofit lnSpcReduction="10000"/>
          </a:bodyPr>
          <a:lstStyle/>
          <a:p>
            <a:r>
              <a:rPr lang="en-US" dirty="0" smtClean="0"/>
              <a:t>These Trusts are used to distribute income or hold property (including a primary residence) in Trust to avoid Medicaid from attaching assets</a:t>
            </a:r>
          </a:p>
          <a:p>
            <a:pPr>
              <a:buNone/>
            </a:pPr>
            <a:endParaRPr lang="en-US" dirty="0" smtClean="0"/>
          </a:p>
          <a:p>
            <a:pPr lvl="1"/>
            <a:r>
              <a:rPr lang="en-US" dirty="0" smtClean="0"/>
              <a:t>The Creator chooses the residuary beneficiaries</a:t>
            </a:r>
          </a:p>
          <a:p>
            <a:pPr lvl="1"/>
            <a:r>
              <a:rPr lang="en-US" dirty="0" smtClean="0"/>
              <a:t>The Creator can be the recipient, spouse, the recipient’s Power of Attorney or an Administrative body</a:t>
            </a:r>
          </a:p>
          <a:p>
            <a:pPr lvl="1"/>
            <a:r>
              <a:rPr lang="en-US" dirty="0" smtClean="0"/>
              <a:t>The Beneficiary and his/her spouse can ONLY receive income (NO principal) from the Trust</a:t>
            </a:r>
          </a:p>
          <a:p>
            <a:pPr lvl="1"/>
            <a:r>
              <a:rPr lang="en-US" dirty="0" smtClean="0"/>
              <a:t>The 5 Year </a:t>
            </a:r>
            <a:r>
              <a:rPr lang="en-US" dirty="0" err="1" smtClean="0"/>
              <a:t>Lookback</a:t>
            </a:r>
            <a:r>
              <a:rPr lang="en-US" dirty="0" smtClean="0"/>
              <a:t> DOES apply if the recipient needs nursing home care, so these may not be a good idea if Nursing Home care is imminent</a:t>
            </a:r>
          </a:p>
          <a:p>
            <a:pPr lvl="1"/>
            <a:r>
              <a:rPr lang="en-US" dirty="0" smtClean="0"/>
              <a:t>The Trust is Irrevocable / cannot be amended</a:t>
            </a:r>
            <a:endParaRPr lang="en-US" dirty="0"/>
          </a:p>
        </p:txBody>
      </p:sp>
      <p:sp>
        <p:nvSpPr>
          <p:cNvPr id="2" name="Title 1"/>
          <p:cNvSpPr>
            <a:spLocks noGrp="1"/>
          </p:cNvSpPr>
          <p:nvPr>
            <p:ph type="title"/>
          </p:nvPr>
        </p:nvSpPr>
        <p:spPr>
          <a:xfrm>
            <a:off x="457200" y="274638"/>
            <a:ext cx="8229600" cy="792162"/>
          </a:xfrm>
        </p:spPr>
        <p:txBody>
          <a:bodyPr>
            <a:normAutofit fontScale="90000"/>
          </a:bodyPr>
          <a:lstStyle/>
          <a:p>
            <a:pPr algn="ctr"/>
            <a:r>
              <a:rPr lang="en-US" dirty="0" smtClean="0"/>
              <a:t>Income Only Trusts </a:t>
            </a:r>
            <a:br>
              <a:rPr lang="en-US" dirty="0" smtClean="0"/>
            </a:br>
            <a:r>
              <a:rPr lang="en-US" dirty="0" smtClean="0"/>
              <a:t>(a “Medicaid Qualifying Trust”)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066800"/>
            <a:ext cx="8458200" cy="5059363"/>
          </a:xfrm>
        </p:spPr>
        <p:txBody>
          <a:bodyPr>
            <a:normAutofit fontScale="92500" lnSpcReduction="20000"/>
          </a:bodyPr>
          <a:lstStyle/>
          <a:p>
            <a:r>
              <a:rPr lang="en-US" dirty="0" smtClean="0"/>
              <a:t>The “Community Spouse” is entitled to some assets and income, but they are limited</a:t>
            </a:r>
          </a:p>
          <a:p>
            <a:pPr>
              <a:buNone/>
            </a:pPr>
            <a:endParaRPr lang="en-US" dirty="0" smtClean="0"/>
          </a:p>
          <a:p>
            <a:r>
              <a:rPr lang="en-US" dirty="0" smtClean="0"/>
              <a:t>If spouse is in a Nursing Home:</a:t>
            </a:r>
          </a:p>
          <a:p>
            <a:pPr lvl="1"/>
            <a:r>
              <a:rPr lang="en-US" dirty="0" smtClean="0"/>
              <a:t>$2,739 of income per month</a:t>
            </a:r>
          </a:p>
          <a:p>
            <a:pPr lvl="1"/>
            <a:r>
              <a:rPr lang="en-US" dirty="0" smtClean="0"/>
              <a:t>$74,820 - $109,560 of resources</a:t>
            </a:r>
          </a:p>
          <a:p>
            <a:pPr lvl="1">
              <a:buNone/>
            </a:pPr>
            <a:endParaRPr lang="en-US" dirty="0" smtClean="0"/>
          </a:p>
          <a:p>
            <a:r>
              <a:rPr lang="en-US" dirty="0" smtClean="0"/>
              <a:t>If spouse has Home Care:</a:t>
            </a:r>
          </a:p>
          <a:p>
            <a:pPr lvl="1"/>
            <a:r>
              <a:rPr lang="en-US" dirty="0" smtClean="0"/>
              <a:t>Combined income of `$1,120 per month </a:t>
            </a:r>
          </a:p>
          <a:p>
            <a:pPr lvl="1">
              <a:buNone/>
            </a:pPr>
            <a:endParaRPr lang="en-US" dirty="0" smtClean="0"/>
          </a:p>
          <a:p>
            <a:r>
              <a:rPr lang="en-US" dirty="0" smtClean="0"/>
              <a:t>During the Medicaid Application process the well spouse may exercise a “Spousal Refusal” to avoid inclusion of his/her assets and income</a:t>
            </a:r>
          </a:p>
          <a:p>
            <a:pPr lvl="1"/>
            <a:r>
              <a:rPr lang="en-US" dirty="0" smtClean="0"/>
              <a:t>Medicaid may accept this, but will have a claim against the well spouse when he/she dies</a:t>
            </a:r>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pPr algn="ctr"/>
            <a:r>
              <a:rPr lang="en-US" dirty="0" smtClean="0"/>
              <a:t>What About the “Well” Spouse?         </a:t>
            </a:r>
            <a:endParaRPr lang="en-US" dirty="0"/>
          </a:p>
        </p:txBody>
      </p:sp>
      <p:pic>
        <p:nvPicPr>
          <p:cNvPr id="8" name="Picture 3" descr="C:\Users\Dan Esq. CFP\AppData\Local\Microsoft\Windows\Temporary Internet Files\Content.IE5\2AV1YO60\MC900078843[1].wmf"/>
          <p:cNvPicPr>
            <a:picLocks noChangeAspect="1" noChangeArrowheads="1"/>
          </p:cNvPicPr>
          <p:nvPr/>
        </p:nvPicPr>
        <p:blipFill>
          <a:blip r:embed="rId2" cstate="print"/>
          <a:srcRect/>
          <a:stretch>
            <a:fillRect/>
          </a:stretch>
        </p:blipFill>
        <p:spPr bwMode="auto">
          <a:xfrm>
            <a:off x="6400800" y="1828800"/>
            <a:ext cx="2371725" cy="185102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534400" cy="5016691"/>
          </a:xfrm>
        </p:spPr>
        <p:txBody>
          <a:bodyPr>
            <a:normAutofit fontScale="62500" lnSpcReduction="20000"/>
          </a:bodyPr>
          <a:lstStyle/>
          <a:p>
            <a:r>
              <a:rPr lang="en-US" dirty="0" smtClean="0"/>
              <a:t>If a Trust is created it is essential to have future gifts / estate transfers go to the TRUST</a:t>
            </a:r>
          </a:p>
          <a:p>
            <a:pPr lvl="1"/>
            <a:r>
              <a:rPr lang="en-US" u="sng" dirty="0" smtClean="0"/>
              <a:t>Example</a:t>
            </a:r>
            <a:r>
              <a:rPr lang="en-US" dirty="0" smtClean="0"/>
              <a:t>: </a:t>
            </a:r>
            <a:r>
              <a:rPr lang="en-US" i="1" dirty="0" smtClean="0"/>
              <a:t>Father dies, leaving funds to disabled daughter Dora in Dora’s name, NOT her SNT </a:t>
            </a:r>
            <a:r>
              <a:rPr lang="en-US" i="1" dirty="0" smtClean="0">
                <a:sym typeface="Wingdings" pitchFamily="2" charset="2"/>
              </a:rPr>
              <a:t> Dora is now over Medicaid’s $13,8000 limit and is taken off Medicaid. His Will should have left his estate to </a:t>
            </a:r>
            <a:r>
              <a:rPr lang="en-US" dirty="0" smtClean="0">
                <a:sym typeface="Wingdings" pitchFamily="2" charset="2"/>
              </a:rPr>
              <a:t>“The Dora Supplemental Needs Trust”</a:t>
            </a:r>
          </a:p>
          <a:p>
            <a:pPr lvl="1">
              <a:buNone/>
            </a:pPr>
            <a:endParaRPr lang="en-US" dirty="0" smtClean="0">
              <a:sym typeface="Wingdings" pitchFamily="2" charset="2"/>
            </a:endParaRPr>
          </a:p>
          <a:p>
            <a:r>
              <a:rPr lang="en-US" dirty="0" smtClean="0">
                <a:sym typeface="Wingdings" pitchFamily="2" charset="2"/>
              </a:rPr>
              <a:t>If a person is on SSI they automatically qualify for Medicaid (the person still needs to apply to DSS for Medicaid)</a:t>
            </a:r>
          </a:p>
          <a:p>
            <a:pPr>
              <a:buNone/>
            </a:pPr>
            <a:endParaRPr lang="en-US" dirty="0" smtClean="0">
              <a:sym typeface="Wingdings" pitchFamily="2" charset="2"/>
            </a:endParaRPr>
          </a:p>
          <a:p>
            <a:r>
              <a:rPr lang="en-US" dirty="0" smtClean="0">
                <a:sym typeface="Wingdings" pitchFamily="2" charset="2"/>
              </a:rPr>
              <a:t>Several other exceptions and exemptions exist</a:t>
            </a:r>
          </a:p>
          <a:p>
            <a:pPr>
              <a:buNone/>
            </a:pPr>
            <a:endParaRPr lang="en-US" dirty="0" smtClean="0">
              <a:sym typeface="Wingdings" pitchFamily="2" charset="2"/>
            </a:endParaRPr>
          </a:p>
          <a:p>
            <a:r>
              <a:rPr lang="en-US" dirty="0" smtClean="0">
                <a:sym typeface="Wingdings" pitchFamily="2" charset="2"/>
              </a:rPr>
              <a:t>If DSS denies you Medicaid you are entitled to a “Fair Hearing” in front of an administrative law judge</a:t>
            </a:r>
          </a:p>
          <a:p>
            <a:pPr>
              <a:buNone/>
            </a:pPr>
            <a:endParaRPr lang="en-US" dirty="0" smtClean="0">
              <a:sym typeface="Wingdings" pitchFamily="2" charset="2"/>
            </a:endParaRPr>
          </a:p>
          <a:p>
            <a:r>
              <a:rPr lang="en-US" dirty="0" smtClean="0">
                <a:sym typeface="Wingdings" pitchFamily="2" charset="2"/>
              </a:rPr>
              <a:t>Plan early: New York has some of the most favorable Medicaid benefits, but many require time and planning</a:t>
            </a:r>
          </a:p>
          <a:p>
            <a:pPr>
              <a:buNone/>
            </a:pPr>
            <a:endParaRPr lang="en-US" u="sng" dirty="0" smtClean="0">
              <a:sym typeface="Wingdings" pitchFamily="2" charset="2"/>
            </a:endParaRPr>
          </a:p>
          <a:p>
            <a:r>
              <a:rPr lang="en-US" u="sng" dirty="0" smtClean="0">
                <a:sym typeface="Wingdings" pitchFamily="2" charset="2"/>
              </a:rPr>
              <a:t>Hire an Attorney</a:t>
            </a:r>
            <a:r>
              <a:rPr lang="en-US" dirty="0" smtClean="0">
                <a:sym typeface="Wingdings" pitchFamily="2" charset="2"/>
              </a:rPr>
              <a:t>: This is tough stuff! There are multiple pitfalls, and many exceptions to the rules presented here. Mistakes cost time and valuable money; you will usually make back the legal fees in 1-2 months of benefits</a:t>
            </a:r>
            <a:endParaRPr lang="en-US" dirty="0"/>
          </a:p>
        </p:txBody>
      </p:sp>
      <p:sp>
        <p:nvSpPr>
          <p:cNvPr id="3" name="Title 2"/>
          <p:cNvSpPr>
            <a:spLocks noGrp="1"/>
          </p:cNvSpPr>
          <p:nvPr>
            <p:ph type="title"/>
          </p:nvPr>
        </p:nvSpPr>
        <p:spPr>
          <a:xfrm>
            <a:off x="457200" y="274638"/>
            <a:ext cx="8229600" cy="792162"/>
          </a:xfrm>
        </p:spPr>
        <p:txBody>
          <a:bodyPr>
            <a:normAutofit/>
          </a:bodyPr>
          <a:lstStyle/>
          <a:p>
            <a:pPr algn="ctr"/>
            <a:r>
              <a:rPr lang="en-US" dirty="0" smtClean="0"/>
              <a:t>Things to Remember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fontScale="62500" lnSpcReduction="20000"/>
          </a:bodyPr>
          <a:lstStyle/>
          <a:p>
            <a:pPr algn="ctr">
              <a:buNone/>
            </a:pPr>
            <a:r>
              <a:rPr lang="en-US" sz="2800" b="1" u="sng" dirty="0" smtClean="0"/>
              <a:t>PART A - Inpatient Hospital Care (Only)</a:t>
            </a:r>
            <a:endParaRPr lang="en-US" sz="2400" dirty="0" smtClean="0"/>
          </a:p>
          <a:p>
            <a:r>
              <a:rPr lang="en-US" sz="800" i="1" dirty="0" smtClean="0"/>
              <a:t> </a:t>
            </a:r>
            <a:endParaRPr lang="en-US" sz="4400" dirty="0" smtClean="0"/>
          </a:p>
          <a:p>
            <a:pPr>
              <a:buNone/>
            </a:pPr>
            <a:r>
              <a:rPr lang="en-US" sz="2800" b="1" u="sng" dirty="0" smtClean="0"/>
              <a:t>What is Covered?</a:t>
            </a:r>
            <a:endParaRPr lang="en-US" sz="2400" dirty="0" smtClean="0"/>
          </a:p>
          <a:p>
            <a:r>
              <a:rPr lang="en-US" sz="800" b="1" dirty="0" smtClean="0"/>
              <a:t> </a:t>
            </a:r>
            <a:endParaRPr lang="en-US" sz="4400" dirty="0" smtClean="0"/>
          </a:p>
          <a:p>
            <a:pPr lvl="0"/>
            <a:r>
              <a:rPr lang="en-US" sz="2800" dirty="0" smtClean="0"/>
              <a:t>Operating expenses, Semi-private room and meals, Nursing services, Social services, Use of hospital equipment, Rehabilitation services</a:t>
            </a:r>
            <a:r>
              <a:rPr lang="en-US" sz="2400" dirty="0" smtClean="0"/>
              <a:t>, </a:t>
            </a:r>
            <a:r>
              <a:rPr lang="en-US" sz="2800" dirty="0" smtClean="0"/>
              <a:t>Diagnostic testing</a:t>
            </a:r>
            <a:endParaRPr lang="en-US" sz="2400" dirty="0" smtClean="0"/>
          </a:p>
          <a:p>
            <a:pPr lvl="0"/>
            <a:r>
              <a:rPr lang="en-US" sz="2800" dirty="0" smtClean="0"/>
              <a:t>Skilled Nursing Facility for up to 100 days</a:t>
            </a:r>
            <a:endParaRPr lang="en-US" sz="2400" dirty="0" smtClean="0"/>
          </a:p>
          <a:p>
            <a:pPr lvl="1"/>
            <a:r>
              <a:rPr lang="en-US" sz="2400" dirty="0" smtClean="0"/>
              <a:t>Physician must certify rehab is needed for a hospital treatment in last 30 days</a:t>
            </a:r>
            <a:endParaRPr lang="en-US" sz="2000" dirty="0" smtClean="0"/>
          </a:p>
          <a:p>
            <a:pPr lvl="1"/>
            <a:r>
              <a:rPr lang="en-US" sz="2400" dirty="0" smtClean="0"/>
              <a:t>There is an ~ $130 per diem charge for day 21 – 100</a:t>
            </a:r>
            <a:endParaRPr lang="en-US" sz="2000" dirty="0" smtClean="0"/>
          </a:p>
          <a:p>
            <a:pPr lvl="0"/>
            <a:r>
              <a:rPr lang="en-US" sz="2800" dirty="0" smtClean="0"/>
              <a:t>Home Health Care</a:t>
            </a:r>
            <a:endParaRPr lang="en-US" sz="2400" dirty="0" smtClean="0"/>
          </a:p>
          <a:p>
            <a:pPr lvl="1"/>
            <a:r>
              <a:rPr lang="en-US" sz="2400" dirty="0" smtClean="0"/>
              <a:t>Pays for full cost up to 100 home visits, but MUST occur after a hospital or skilled nursing facility stay</a:t>
            </a:r>
            <a:endParaRPr lang="en-US" sz="2000" dirty="0" smtClean="0"/>
          </a:p>
          <a:p>
            <a:pPr lvl="1"/>
            <a:r>
              <a:rPr lang="en-US" sz="2400" dirty="0" smtClean="0"/>
              <a:t>Recipient MUST be confined at home</a:t>
            </a:r>
            <a:endParaRPr lang="en-US" sz="2000" dirty="0" smtClean="0"/>
          </a:p>
          <a:p>
            <a:pPr lvl="1"/>
            <a:r>
              <a:rPr lang="en-US" sz="2400" dirty="0" smtClean="0"/>
              <a:t>PART B may cover additional expenses</a:t>
            </a:r>
            <a:endParaRPr lang="en-US" sz="2000" dirty="0" smtClean="0"/>
          </a:p>
          <a:p>
            <a:endParaRPr lang="en-US" sz="2400" dirty="0" smtClean="0"/>
          </a:p>
          <a:p>
            <a:pPr>
              <a:buNone/>
            </a:pPr>
            <a:r>
              <a:rPr lang="en-US" sz="2800" b="1" u="sng" dirty="0" smtClean="0"/>
              <a:t>What is NOT covered?</a:t>
            </a:r>
            <a:endParaRPr lang="en-US" sz="2400" dirty="0" smtClean="0"/>
          </a:p>
          <a:p>
            <a:r>
              <a:rPr lang="en-US" sz="800" b="1" dirty="0" smtClean="0"/>
              <a:t> </a:t>
            </a:r>
            <a:endParaRPr lang="en-US" sz="4400" dirty="0" smtClean="0"/>
          </a:p>
          <a:p>
            <a:pPr lvl="0"/>
            <a:r>
              <a:rPr lang="en-US" sz="2800" dirty="0" smtClean="0"/>
              <a:t>“Luxury” and Elective surgeries</a:t>
            </a:r>
            <a:endParaRPr lang="en-US" sz="2400" dirty="0" smtClean="0"/>
          </a:p>
          <a:p>
            <a:pPr lvl="0"/>
            <a:r>
              <a:rPr lang="en-US" sz="2800" dirty="0" smtClean="0"/>
              <a:t>Most services performed outside of US</a:t>
            </a:r>
            <a:endParaRPr lang="en-US" sz="2400" dirty="0" smtClean="0"/>
          </a:p>
          <a:p>
            <a:pPr lvl="0"/>
            <a:r>
              <a:rPr lang="en-US" sz="2800" dirty="0" smtClean="0"/>
              <a:t>Procedures performed in federal facilities</a:t>
            </a:r>
            <a:endParaRPr lang="en-US" sz="2400" dirty="0" smtClean="0"/>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dirty="0" smtClean="0"/>
              <a:t>Medicare: Part A</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10200"/>
          </a:xfrm>
        </p:spPr>
        <p:txBody>
          <a:bodyPr>
            <a:normAutofit fontScale="62500" lnSpcReduction="20000"/>
          </a:bodyPr>
          <a:lstStyle/>
          <a:p>
            <a:r>
              <a:rPr lang="en-US" sz="2800" b="1" u="sng" dirty="0" smtClean="0"/>
              <a:t>How is coverage calculated?</a:t>
            </a:r>
            <a:endParaRPr lang="en-US" sz="2400" dirty="0" smtClean="0"/>
          </a:p>
          <a:p>
            <a:r>
              <a:rPr lang="en-US" sz="800" dirty="0" smtClean="0"/>
              <a:t> </a:t>
            </a:r>
            <a:endParaRPr lang="en-US" sz="4400" dirty="0" smtClean="0"/>
          </a:p>
          <a:p>
            <a:pPr lvl="0"/>
            <a:r>
              <a:rPr lang="en-US" sz="2800" dirty="0" smtClean="0"/>
              <a:t>Covers hospital expenses for up to 90 days for each “</a:t>
            </a:r>
            <a:r>
              <a:rPr lang="en-US" sz="2800" u="sng" dirty="0" smtClean="0"/>
              <a:t>benefit period</a:t>
            </a:r>
            <a:r>
              <a:rPr lang="en-US" sz="2800" dirty="0" smtClean="0"/>
              <a:t>” (spell of illness)</a:t>
            </a:r>
            <a:endParaRPr lang="en-US" sz="2400" dirty="0" smtClean="0"/>
          </a:p>
          <a:p>
            <a:pPr lvl="1"/>
            <a:r>
              <a:rPr lang="en-US" sz="2400" dirty="0" smtClean="0"/>
              <a:t>A “benefit period” ends only AFTER recipient has been out of a </a:t>
            </a:r>
            <a:r>
              <a:rPr lang="en-US" sz="2400" i="1" dirty="0" smtClean="0"/>
              <a:t>hospital</a:t>
            </a:r>
            <a:r>
              <a:rPr lang="en-US" sz="2400" dirty="0" smtClean="0"/>
              <a:t> OR </a:t>
            </a:r>
            <a:r>
              <a:rPr lang="en-US" sz="2400" i="1" dirty="0" smtClean="0"/>
              <a:t>skilled nursing facility</a:t>
            </a:r>
            <a:r>
              <a:rPr lang="en-US" sz="2400" dirty="0" smtClean="0"/>
              <a:t> for 60 consecutive days</a:t>
            </a:r>
            <a:endParaRPr lang="en-US" sz="2000" dirty="0" smtClean="0"/>
          </a:p>
          <a:p>
            <a:pPr lvl="1"/>
            <a:r>
              <a:rPr lang="en-US" sz="2400" dirty="0" smtClean="0"/>
              <a:t>At that time a new benefit period begins</a:t>
            </a:r>
            <a:endParaRPr lang="en-US" sz="2000" dirty="0" smtClean="0"/>
          </a:p>
          <a:p>
            <a:pPr lvl="1"/>
            <a:r>
              <a:rPr lang="en-US" sz="2400" dirty="0" smtClean="0"/>
              <a:t>First 60 days of benefit period  are paid in full with an ~ $1,000 deductable</a:t>
            </a:r>
            <a:endParaRPr lang="en-US" sz="2000" dirty="0" smtClean="0"/>
          </a:p>
          <a:p>
            <a:pPr lvl="1"/>
            <a:r>
              <a:rPr lang="en-US" sz="2400" dirty="0" smtClean="0"/>
              <a:t>Next 30 days of benefit period are paid in full with an ~ $260 coinsurance charge for EACH day</a:t>
            </a:r>
            <a:endParaRPr lang="en-US" sz="2000" dirty="0" smtClean="0"/>
          </a:p>
          <a:p>
            <a:r>
              <a:rPr lang="en-US" sz="800" dirty="0" smtClean="0"/>
              <a:t> </a:t>
            </a:r>
            <a:endParaRPr lang="en-US" sz="4400" dirty="0" smtClean="0"/>
          </a:p>
          <a:p>
            <a:pPr lvl="0"/>
            <a:r>
              <a:rPr lang="en-US" sz="2800" dirty="0" smtClean="0"/>
              <a:t>Also, there is an additional 60 “</a:t>
            </a:r>
            <a:r>
              <a:rPr lang="en-US" sz="2800" u="sng" dirty="0" smtClean="0"/>
              <a:t>lifetime reserve days</a:t>
            </a:r>
            <a:r>
              <a:rPr lang="en-US" sz="2800" dirty="0" smtClean="0"/>
              <a:t>”</a:t>
            </a:r>
          </a:p>
          <a:p>
            <a:pPr lvl="0">
              <a:buNone/>
            </a:pPr>
            <a:r>
              <a:rPr lang="en-US" sz="2800" dirty="0" smtClean="0"/>
              <a:t>    over an individual’s lifetime</a:t>
            </a:r>
            <a:endParaRPr lang="en-US" sz="2400" dirty="0" smtClean="0"/>
          </a:p>
          <a:p>
            <a:pPr lvl="1"/>
            <a:r>
              <a:rPr lang="en-US" sz="2400" dirty="0" smtClean="0"/>
              <a:t>Recipient can choose when to use these days</a:t>
            </a:r>
            <a:endParaRPr lang="en-US" sz="2000" dirty="0" smtClean="0"/>
          </a:p>
          <a:p>
            <a:r>
              <a:rPr lang="en-US" sz="800" dirty="0" smtClean="0"/>
              <a:t> </a:t>
            </a:r>
            <a:endParaRPr lang="en-US" sz="4400" dirty="0" smtClean="0"/>
          </a:p>
          <a:p>
            <a:r>
              <a:rPr lang="en-US" sz="2800" u="sng" dirty="0" smtClean="0"/>
              <a:t>Example</a:t>
            </a:r>
            <a:r>
              <a:rPr lang="en-US" sz="2800" dirty="0" smtClean="0"/>
              <a:t>:</a:t>
            </a:r>
          </a:p>
          <a:p>
            <a:pPr>
              <a:buNone/>
            </a:pPr>
            <a:r>
              <a:rPr lang="en-US" sz="2800" i="1" dirty="0" smtClean="0"/>
              <a:t>     Gertrude goes into the hospital for 45 days, goes home for 2 weeks, and returns to the hospital for 80 days. Gertrude’s 125 days of hospitalization will be considered to be within one </a:t>
            </a:r>
            <a:r>
              <a:rPr lang="en-US" sz="2800" i="1" u="sng" dirty="0" smtClean="0"/>
              <a:t>benefit period</a:t>
            </a:r>
            <a:r>
              <a:rPr lang="en-US" sz="2800" i="1" dirty="0" smtClean="0"/>
              <a:t> because there was not a gap of 60 days between hospital visits. She is covered for 90 days under this </a:t>
            </a:r>
            <a:r>
              <a:rPr lang="en-US" sz="2800" i="1" u="sng" dirty="0" smtClean="0"/>
              <a:t>benefit period</a:t>
            </a:r>
            <a:r>
              <a:rPr lang="en-US" sz="2800" i="1" dirty="0" smtClean="0"/>
              <a:t> and in addition, if she chooses, Gertrude has also used 35 of her </a:t>
            </a:r>
            <a:r>
              <a:rPr lang="en-US" sz="2800" i="1" u="sng" dirty="0" smtClean="0"/>
              <a:t>lifetime reserve days</a:t>
            </a:r>
            <a:r>
              <a:rPr lang="en-US" sz="2800" i="1" dirty="0" smtClean="0"/>
              <a:t> (leaving her with only 25 more during her lifetime).                                     </a:t>
            </a:r>
            <a:endParaRPr lang="en-US" sz="2800" dirty="0" smtClean="0"/>
          </a:p>
          <a:p>
            <a:r>
              <a:rPr lang="en-US" sz="2800" i="1" dirty="0" smtClean="0"/>
              <a:t>                    90 Days + 35 Days = 125 Days.</a:t>
            </a:r>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dirty="0" smtClean="0"/>
              <a:t>Medicare: Part A</a:t>
            </a:r>
            <a:endParaRPr lang="en-US" dirty="0"/>
          </a:p>
        </p:txBody>
      </p:sp>
      <p:pic>
        <p:nvPicPr>
          <p:cNvPr id="4099" name="Picture 3" descr="C:\Users\Dan Esq. CFP\AppData\Local\Microsoft\Windows\Temporary Internet Files\Content.IE5\T224SR96\MC900323609[1].wmf"/>
          <p:cNvPicPr>
            <a:picLocks noChangeAspect="1" noChangeArrowheads="1"/>
          </p:cNvPicPr>
          <p:nvPr/>
        </p:nvPicPr>
        <p:blipFill>
          <a:blip r:embed="rId2" cstate="print"/>
          <a:srcRect/>
          <a:stretch>
            <a:fillRect/>
          </a:stretch>
        </p:blipFill>
        <p:spPr bwMode="auto">
          <a:xfrm>
            <a:off x="7086600" y="3048000"/>
            <a:ext cx="1293708" cy="12954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334000"/>
          </a:xfrm>
        </p:spPr>
        <p:txBody>
          <a:bodyPr>
            <a:normAutofit fontScale="55000" lnSpcReduction="20000"/>
          </a:bodyPr>
          <a:lstStyle/>
          <a:p>
            <a:pPr>
              <a:buNone/>
            </a:pPr>
            <a:r>
              <a:rPr lang="en-US" sz="2800" b="1" dirty="0" smtClean="0"/>
              <a:t>Eligibility for PART A (I.e. at NO cost)</a:t>
            </a:r>
            <a:endParaRPr lang="en-US" sz="2400" dirty="0" smtClean="0"/>
          </a:p>
          <a:p>
            <a:pPr lvl="0"/>
            <a:r>
              <a:rPr lang="en-US" sz="2800" dirty="0" smtClean="0"/>
              <a:t>(1) Everyone aged 65 and older who is receiving a monthly Social Security retirement benefit (including survivor’s benefits), or</a:t>
            </a:r>
            <a:endParaRPr lang="en-US" sz="2400" dirty="0" smtClean="0"/>
          </a:p>
          <a:p>
            <a:pPr lvl="0"/>
            <a:r>
              <a:rPr lang="en-US" sz="2800" dirty="0" smtClean="0"/>
              <a:t>(2) People aged 65 and over who have deferred receiving Social Security retirement benefits (must apply for Medicare; others in “pay status” are automatically enrolled), or</a:t>
            </a:r>
            <a:endParaRPr lang="en-US" sz="2400" dirty="0" smtClean="0"/>
          </a:p>
          <a:p>
            <a:pPr lvl="0"/>
            <a:r>
              <a:rPr lang="en-US" sz="2800" dirty="0" smtClean="0"/>
              <a:t>(3) 65 year old civilian employees of the federal government who did not elect into the Social Security system under the 1983 law, or</a:t>
            </a:r>
            <a:endParaRPr lang="en-US" sz="2400" dirty="0" smtClean="0"/>
          </a:p>
          <a:p>
            <a:pPr lvl="0"/>
            <a:r>
              <a:rPr lang="en-US" sz="2800" dirty="0" smtClean="0"/>
              <a:t>(4) People who receive or are eligible to receive railroad retirement benefits, or</a:t>
            </a:r>
            <a:endParaRPr lang="en-US" sz="2400" dirty="0" smtClean="0"/>
          </a:p>
          <a:p>
            <a:pPr lvl="0"/>
            <a:r>
              <a:rPr lang="en-US" sz="2800" dirty="0" smtClean="0"/>
              <a:t>(5) Any spouse aged 65 and over of a fully insured worker who is at least aged 62</a:t>
            </a:r>
            <a:endParaRPr lang="en-US" sz="2400" dirty="0" smtClean="0"/>
          </a:p>
          <a:p>
            <a:pPr>
              <a:buNone/>
            </a:pPr>
            <a:endParaRPr lang="en-US" sz="4400" dirty="0" smtClean="0"/>
          </a:p>
          <a:p>
            <a:pPr>
              <a:buNone/>
            </a:pPr>
            <a:r>
              <a:rPr lang="en-US" sz="2800" b="1" dirty="0" smtClean="0"/>
              <a:t>What if I am not eligible for PART A? </a:t>
            </a:r>
            <a:r>
              <a:rPr lang="en-US" sz="2800" b="1" dirty="0" smtClean="0">
                <a:sym typeface="Wingdings"/>
              </a:rPr>
              <a:t></a:t>
            </a:r>
            <a:r>
              <a:rPr lang="en-US" sz="2800" b="1" dirty="0" smtClean="0"/>
              <a:t> You have to pay for it!</a:t>
            </a:r>
            <a:endParaRPr lang="en-US" sz="2400" dirty="0" smtClean="0"/>
          </a:p>
          <a:p>
            <a:pPr lvl="0"/>
            <a:r>
              <a:rPr lang="en-US" sz="2800" dirty="0" smtClean="0"/>
              <a:t>If insured worked for less than 30 quarters of his or her life:</a:t>
            </a:r>
            <a:endParaRPr lang="en-US" sz="2400" dirty="0" smtClean="0"/>
          </a:p>
          <a:p>
            <a:pPr lvl="1"/>
            <a:r>
              <a:rPr lang="en-US" sz="2400" dirty="0" smtClean="0"/>
              <a:t>Can voluntarily enroll by paying premiums of approximately $400 per month</a:t>
            </a:r>
            <a:endParaRPr lang="en-US" sz="2000" dirty="0" smtClean="0"/>
          </a:p>
          <a:p>
            <a:pPr lvl="1"/>
            <a:r>
              <a:rPr lang="en-US" sz="2400" dirty="0" smtClean="0"/>
              <a:t>Premium can increase monthly</a:t>
            </a:r>
            <a:endParaRPr lang="en-US" sz="2000" dirty="0" smtClean="0"/>
          </a:p>
          <a:p>
            <a:pPr lvl="0"/>
            <a:r>
              <a:rPr lang="en-US" sz="2800" dirty="0" smtClean="0"/>
              <a:t>If insured worked between 30 and 39 quarters of his or her life</a:t>
            </a:r>
            <a:endParaRPr lang="en-US" sz="2400" dirty="0" smtClean="0"/>
          </a:p>
          <a:p>
            <a:pPr lvl="1"/>
            <a:r>
              <a:rPr lang="en-US" sz="2400" dirty="0" smtClean="0"/>
              <a:t>Can voluntarily enroll by paying premiums of approximately $240 per month</a:t>
            </a:r>
            <a:endParaRPr lang="en-US" sz="2000" dirty="0" smtClean="0"/>
          </a:p>
          <a:p>
            <a:pPr lvl="1"/>
            <a:r>
              <a:rPr lang="en-US" sz="2400" dirty="0" smtClean="0"/>
              <a:t>Premium can increase monthly</a:t>
            </a:r>
            <a:endParaRPr lang="en-US" sz="2000" dirty="0" smtClean="0"/>
          </a:p>
          <a:p>
            <a:pPr>
              <a:buNone/>
            </a:pPr>
            <a:endParaRPr lang="en-US" sz="4400" dirty="0" smtClean="0"/>
          </a:p>
          <a:p>
            <a:pPr>
              <a:buNone/>
            </a:pPr>
            <a:r>
              <a:rPr lang="en-US" sz="2800" b="1" dirty="0" smtClean="0"/>
              <a:t>Any person enrolled in PART A can enroll in PART B for ~ $95 per month</a:t>
            </a:r>
            <a:endParaRPr lang="en-US" sz="2400" dirty="0" smtClean="0"/>
          </a:p>
          <a:p>
            <a:pPr lvl="0"/>
            <a:r>
              <a:rPr lang="en-US" sz="2800" dirty="0" smtClean="0"/>
              <a:t>Enrollment in PART A and PART B is automatic at age 65</a:t>
            </a:r>
            <a:endParaRPr lang="en-US" sz="2400" dirty="0" smtClean="0"/>
          </a:p>
          <a:p>
            <a:pPr lvl="0"/>
            <a:r>
              <a:rPr lang="en-US" sz="2800" dirty="0" smtClean="0"/>
              <a:t>If you do not want PART B you must reject it in writing within 2 months of receiving Medicare Notice</a:t>
            </a:r>
            <a:endParaRPr lang="en-US" sz="2400" dirty="0" smtClean="0"/>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dirty="0" smtClean="0"/>
              <a:t>Medicare: Part A</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4953000"/>
          </a:xfrm>
        </p:spPr>
        <p:txBody>
          <a:bodyPr>
            <a:normAutofit fontScale="77500" lnSpcReduction="20000"/>
          </a:bodyPr>
          <a:lstStyle/>
          <a:p>
            <a:pPr algn="ctr">
              <a:buNone/>
            </a:pPr>
            <a:r>
              <a:rPr lang="en-US" b="1" u="sng" dirty="0" smtClean="0"/>
              <a:t>PART B – Supplemental Medical Insurance</a:t>
            </a:r>
            <a:endParaRPr lang="en-US" dirty="0" smtClean="0"/>
          </a:p>
          <a:p>
            <a:endParaRPr lang="en-US" dirty="0" smtClean="0"/>
          </a:p>
          <a:p>
            <a:r>
              <a:rPr lang="en-US" b="1" u="sng" dirty="0" smtClean="0"/>
              <a:t>What is Covered?</a:t>
            </a:r>
            <a:endParaRPr lang="en-US" dirty="0" smtClean="0"/>
          </a:p>
          <a:p>
            <a:pPr lvl="1"/>
            <a:r>
              <a:rPr lang="en-US" dirty="0" smtClean="0"/>
              <a:t>Physician and Surgeon fees, Diagnostic tests in hospitals and Dr. offices, Physical or occupational therapy, Radiation therapy, Medical supplies and devices, Ambulance service, Pap smears and one yearly mammogram, Flu and pneumonia vaccinations, Emergency room care, Drugs that CANNOT be self-administered</a:t>
            </a:r>
          </a:p>
          <a:p>
            <a:pPr>
              <a:buNone/>
            </a:pPr>
            <a:r>
              <a:rPr lang="en-US" dirty="0" smtClean="0"/>
              <a:t> </a:t>
            </a:r>
          </a:p>
          <a:p>
            <a:r>
              <a:rPr lang="en-US" b="1" u="sng" dirty="0" smtClean="0"/>
              <a:t>What is NOT covered?</a:t>
            </a:r>
            <a:r>
              <a:rPr lang="en-US" dirty="0" smtClean="0"/>
              <a:t> </a:t>
            </a:r>
          </a:p>
          <a:p>
            <a:pPr lvl="1"/>
            <a:r>
              <a:rPr lang="en-US" dirty="0" smtClean="0"/>
              <a:t>Custodial care, routine physical, eye &amp; hearing exams and tests, Eye glasses and hearing aids, Routine foot care and orthopedic shoes, Immunizations, Cosmetic surgery ,Dental care &amp; dentures</a:t>
            </a:r>
          </a:p>
          <a:p>
            <a:pPr>
              <a:buNone/>
            </a:pPr>
            <a:endParaRPr lang="en-US" dirty="0" smtClean="0"/>
          </a:p>
          <a:p>
            <a:r>
              <a:rPr lang="en-US" b="1" u="sng" dirty="0" smtClean="0"/>
              <a:t>How is coverage calculated?</a:t>
            </a:r>
            <a:endParaRPr lang="en-US" dirty="0" smtClean="0"/>
          </a:p>
          <a:p>
            <a:pPr lvl="1"/>
            <a:r>
              <a:rPr lang="en-US" b="1" dirty="0" smtClean="0"/>
              <a:t> </a:t>
            </a:r>
            <a:r>
              <a:rPr lang="en-US" dirty="0" smtClean="0"/>
              <a:t>PART B pays </a:t>
            </a:r>
            <a:r>
              <a:rPr lang="en-US" u="sng" dirty="0" smtClean="0"/>
              <a:t>80%</a:t>
            </a:r>
            <a:r>
              <a:rPr lang="en-US" dirty="0" smtClean="0"/>
              <a:t> of approved medical expenses after an </a:t>
            </a:r>
            <a:r>
              <a:rPr lang="en-US" u="sng" dirty="0" smtClean="0"/>
              <a:t>~ $150 annual deductable</a:t>
            </a:r>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dirty="0" smtClean="0"/>
              <a:t>Medicare: Part B</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70000" lnSpcReduction="20000"/>
          </a:bodyPr>
          <a:lstStyle/>
          <a:p>
            <a:pPr algn="ctr">
              <a:buNone/>
            </a:pPr>
            <a:r>
              <a:rPr lang="en-US" sz="2800" b="1" u="sng" dirty="0" smtClean="0"/>
              <a:t>PART C – Managed Care Under Medicare</a:t>
            </a:r>
            <a:endParaRPr lang="en-US" sz="2400" dirty="0" smtClean="0"/>
          </a:p>
          <a:p>
            <a:r>
              <a:rPr lang="en-US" sz="800" b="1" dirty="0" smtClean="0"/>
              <a:t> </a:t>
            </a:r>
            <a:endParaRPr lang="en-US" sz="4400" dirty="0" smtClean="0"/>
          </a:p>
          <a:p>
            <a:pPr lvl="0"/>
            <a:r>
              <a:rPr lang="en-US" sz="2800" dirty="0" smtClean="0"/>
              <a:t>Participants can elect to have Medicare benefits provided by a managed care plan</a:t>
            </a:r>
            <a:endParaRPr lang="en-US" sz="2400" dirty="0" smtClean="0"/>
          </a:p>
          <a:p>
            <a:pPr lvl="1"/>
            <a:r>
              <a:rPr lang="en-US" sz="2400" dirty="0" smtClean="0"/>
              <a:t>I.e. an HMO, PPO or insurance company (but MUST use a preferred provider unless an emergency)</a:t>
            </a:r>
            <a:endParaRPr lang="en-US" sz="2000" dirty="0" smtClean="0"/>
          </a:p>
          <a:p>
            <a:pPr lvl="1"/>
            <a:r>
              <a:rPr lang="en-US" sz="2400" dirty="0" smtClean="0"/>
              <a:t>The Participant still pays PART B premiums, and usually pays more for PART C…</a:t>
            </a:r>
            <a:endParaRPr lang="en-US" sz="2000" dirty="0" smtClean="0"/>
          </a:p>
          <a:p>
            <a:pPr lvl="1"/>
            <a:r>
              <a:rPr lang="en-US" sz="2400" dirty="0" smtClean="0"/>
              <a:t>…BUT deductibles are usually eliminated and </a:t>
            </a:r>
            <a:r>
              <a:rPr lang="en-US" sz="2400" dirty="0" err="1" smtClean="0"/>
              <a:t>copays</a:t>
            </a:r>
            <a:r>
              <a:rPr lang="en-US" sz="2400" dirty="0" smtClean="0"/>
              <a:t> are lowered to reasonable amounts</a:t>
            </a:r>
            <a:endParaRPr lang="en-US" sz="2000" dirty="0" smtClean="0"/>
          </a:p>
          <a:p>
            <a:pPr lvl="1"/>
            <a:r>
              <a:rPr lang="en-US" sz="2400" dirty="0" smtClean="0"/>
              <a:t>A </a:t>
            </a:r>
            <a:r>
              <a:rPr lang="en-US" sz="2400" dirty="0" err="1" smtClean="0"/>
              <a:t>Medigap</a:t>
            </a:r>
            <a:r>
              <a:rPr lang="en-US" sz="2400" dirty="0" smtClean="0"/>
              <a:t> policy may not be necessary (because coverage is often redundant)</a:t>
            </a:r>
          </a:p>
          <a:p>
            <a:pPr lvl="1">
              <a:buNone/>
            </a:pPr>
            <a:endParaRPr lang="en-US" sz="2000" dirty="0" smtClean="0"/>
          </a:p>
          <a:p>
            <a:pPr lvl="0"/>
            <a:r>
              <a:rPr lang="en-US" sz="2800" dirty="0" smtClean="0"/>
              <a:t>Benefits must be at least equal to (and sometimes better than) those available under Medicare</a:t>
            </a:r>
          </a:p>
          <a:p>
            <a:pPr lvl="0">
              <a:buNone/>
            </a:pPr>
            <a:endParaRPr lang="en-US" sz="2400" dirty="0" smtClean="0"/>
          </a:p>
          <a:p>
            <a:pPr lvl="0"/>
            <a:r>
              <a:rPr lang="en-US" sz="2800" dirty="0" smtClean="0"/>
              <a:t>Additional Benefits:</a:t>
            </a:r>
            <a:endParaRPr lang="en-US" sz="2400" dirty="0" smtClean="0"/>
          </a:p>
          <a:p>
            <a:pPr lvl="1"/>
            <a:r>
              <a:rPr lang="en-US" sz="2400" dirty="0" smtClean="0"/>
              <a:t>Prescription drugs</a:t>
            </a:r>
            <a:endParaRPr lang="en-US" sz="2000" dirty="0" smtClean="0"/>
          </a:p>
          <a:p>
            <a:pPr lvl="1"/>
            <a:r>
              <a:rPr lang="en-US" sz="2400" dirty="0" smtClean="0"/>
              <a:t>Eyeglasses and hearing aids </a:t>
            </a:r>
            <a:endParaRPr lang="en-US" sz="2000" dirty="0" smtClean="0"/>
          </a:p>
          <a:p>
            <a:pPr lvl="1"/>
            <a:r>
              <a:rPr lang="en-US" sz="2400" dirty="0" smtClean="0"/>
              <a:t>routine physical exams</a:t>
            </a:r>
            <a:endParaRPr lang="en-US" sz="2000" dirty="0" smtClean="0"/>
          </a:p>
          <a:p>
            <a:endParaRPr lang="en-US" dirty="0"/>
          </a:p>
        </p:txBody>
      </p:sp>
      <p:sp>
        <p:nvSpPr>
          <p:cNvPr id="3" name="Title 2"/>
          <p:cNvSpPr>
            <a:spLocks noGrp="1"/>
          </p:cNvSpPr>
          <p:nvPr>
            <p:ph type="title"/>
          </p:nvPr>
        </p:nvSpPr>
        <p:spPr>
          <a:xfrm>
            <a:off x="457200" y="274638"/>
            <a:ext cx="8229600" cy="868362"/>
          </a:xfrm>
        </p:spPr>
        <p:txBody>
          <a:bodyPr/>
          <a:lstStyle/>
          <a:p>
            <a:pPr algn="ctr"/>
            <a:r>
              <a:rPr lang="en-US" dirty="0" smtClean="0"/>
              <a:t>Medicare: Part C</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410200"/>
          </a:xfrm>
        </p:spPr>
        <p:txBody>
          <a:bodyPr>
            <a:normAutofit fontScale="62500" lnSpcReduction="20000"/>
          </a:bodyPr>
          <a:lstStyle/>
          <a:p>
            <a:pPr algn="ctr">
              <a:buNone/>
            </a:pPr>
            <a:r>
              <a:rPr lang="en-US" sz="2800" b="1" u="sng" dirty="0" smtClean="0"/>
              <a:t>PART D – </a:t>
            </a:r>
            <a:r>
              <a:rPr lang="en-US" sz="2800" b="1" u="sng" dirty="0" err="1" smtClean="0"/>
              <a:t>Perscription</a:t>
            </a:r>
            <a:r>
              <a:rPr lang="en-US" sz="2800" b="1" u="sng" dirty="0" smtClean="0"/>
              <a:t> Drug Benefits</a:t>
            </a:r>
            <a:endParaRPr lang="en-US" sz="2400" dirty="0" smtClean="0"/>
          </a:p>
          <a:p>
            <a:r>
              <a:rPr lang="en-US" sz="800" dirty="0" smtClean="0"/>
              <a:t> </a:t>
            </a:r>
            <a:endParaRPr lang="en-US" sz="4400" dirty="0" smtClean="0"/>
          </a:p>
          <a:p>
            <a:pPr lvl="0"/>
            <a:r>
              <a:rPr lang="en-US" sz="2800" b="1" u="sng" dirty="0" smtClean="0"/>
              <a:t>You MUST have PART D unless you have supplemental health insurance</a:t>
            </a:r>
          </a:p>
          <a:p>
            <a:pPr lvl="0">
              <a:buNone/>
            </a:pPr>
            <a:endParaRPr lang="en-US" sz="2400" dirty="0" smtClean="0"/>
          </a:p>
          <a:p>
            <a:pPr lvl="0"/>
            <a:r>
              <a:rPr lang="en-US" sz="2800" dirty="0" smtClean="0"/>
              <a:t>A voluntary program available to all people entitled to PART A and enrolled in PART B</a:t>
            </a:r>
          </a:p>
          <a:p>
            <a:pPr lvl="0">
              <a:buNone/>
            </a:pPr>
            <a:endParaRPr lang="en-US" sz="2400" dirty="0" smtClean="0"/>
          </a:p>
          <a:p>
            <a:pPr lvl="0"/>
            <a:r>
              <a:rPr lang="en-US" sz="2800" dirty="0" smtClean="0"/>
              <a:t>Run through private plans that </a:t>
            </a:r>
            <a:r>
              <a:rPr lang="en-US" sz="2800" u="sng" dirty="0" smtClean="0"/>
              <a:t>develop a list of covered drugs</a:t>
            </a:r>
            <a:endParaRPr lang="en-US" sz="2400" dirty="0" smtClean="0"/>
          </a:p>
          <a:p>
            <a:pPr lvl="1"/>
            <a:r>
              <a:rPr lang="en-US" sz="2400" u="sng" dirty="0" smtClean="0"/>
              <a:t>Plans do NOT need to cover EVERY prescription drug…</a:t>
            </a:r>
            <a:endParaRPr lang="en-US" sz="2000" dirty="0" smtClean="0"/>
          </a:p>
          <a:p>
            <a:pPr lvl="1"/>
            <a:r>
              <a:rPr lang="en-US" sz="2400" u="sng" dirty="0" smtClean="0"/>
              <a:t>…BUT must cover at least TWO in each therapeutic category and class</a:t>
            </a:r>
            <a:endParaRPr lang="en-US" sz="2000" dirty="0" smtClean="0"/>
          </a:p>
          <a:p>
            <a:pPr lvl="0"/>
            <a:endParaRPr lang="en-US" sz="2800" dirty="0" smtClean="0"/>
          </a:p>
          <a:p>
            <a:pPr lvl="0"/>
            <a:r>
              <a:rPr lang="en-US" sz="2800" dirty="0" smtClean="0"/>
              <a:t>Premium is approximately $50 per month (depending on the chosen plan)</a:t>
            </a:r>
          </a:p>
          <a:p>
            <a:pPr lvl="0"/>
            <a:endParaRPr lang="en-US" sz="2400" dirty="0" smtClean="0"/>
          </a:p>
          <a:p>
            <a:pPr lvl="0"/>
            <a:r>
              <a:rPr lang="en-US" sz="2800" dirty="0" smtClean="0"/>
              <a:t>Costs and Coverage:</a:t>
            </a:r>
            <a:endParaRPr lang="en-US" sz="2400" dirty="0" smtClean="0"/>
          </a:p>
          <a:p>
            <a:pPr lvl="1"/>
            <a:r>
              <a:rPr lang="en-US" sz="2400" dirty="0" smtClean="0"/>
              <a:t>Annual deductable = ~ $250</a:t>
            </a:r>
            <a:endParaRPr lang="en-US" sz="2000" dirty="0" smtClean="0"/>
          </a:p>
          <a:p>
            <a:pPr lvl="1"/>
            <a:r>
              <a:rPr lang="en-US" sz="2400" dirty="0" smtClean="0"/>
              <a:t>After deductable </a:t>
            </a:r>
            <a:r>
              <a:rPr lang="en-US" sz="2400" dirty="0" smtClean="0">
                <a:sym typeface="Wingdings"/>
              </a:rPr>
              <a:t></a:t>
            </a:r>
            <a:r>
              <a:rPr lang="en-US" sz="2400" dirty="0" smtClean="0"/>
              <a:t> Plan pays 75% of next $2,000 </a:t>
            </a:r>
          </a:p>
          <a:p>
            <a:pPr lvl="1">
              <a:buNone/>
            </a:pPr>
            <a:r>
              <a:rPr lang="en-US" sz="2400" dirty="0" smtClean="0"/>
              <a:t>    of prescription drug costs covered by the plan</a:t>
            </a:r>
            <a:endParaRPr lang="en-US" sz="2000" dirty="0" smtClean="0"/>
          </a:p>
          <a:p>
            <a:pPr lvl="1"/>
            <a:r>
              <a:rPr lang="en-US" sz="2400" dirty="0" smtClean="0"/>
              <a:t>Benefits then CEASE until total drug costs reach ~ $5,100</a:t>
            </a:r>
            <a:endParaRPr lang="en-US" sz="2000" dirty="0" smtClean="0"/>
          </a:p>
          <a:p>
            <a:pPr lvl="1"/>
            <a:r>
              <a:rPr lang="en-US" sz="2400" dirty="0" smtClean="0"/>
              <a:t>Plan then pays for 95% of all additional drug costs</a:t>
            </a:r>
            <a:endParaRPr lang="en-US" sz="2000" dirty="0" smtClean="0"/>
          </a:p>
          <a:p>
            <a:pPr lvl="2"/>
            <a:r>
              <a:rPr lang="en-US" sz="2400" i="1" dirty="0" smtClean="0"/>
              <a:t>This means that </a:t>
            </a:r>
            <a:r>
              <a:rPr lang="en-US" sz="2400" i="1" u="sng" dirty="0" smtClean="0"/>
              <a:t>you have to pay $3,600</a:t>
            </a:r>
            <a:r>
              <a:rPr lang="en-US" sz="2400" i="1" dirty="0" smtClean="0"/>
              <a:t> ($250 + ($2000 x 25%) + $2,850) out of pocket BEFORE you reach 5% prescription </a:t>
            </a:r>
            <a:r>
              <a:rPr lang="en-US" sz="2400" i="1" dirty="0" err="1" smtClean="0"/>
              <a:t>copays</a:t>
            </a:r>
            <a:endParaRPr lang="en-US" sz="2000" dirty="0" smtClean="0"/>
          </a:p>
          <a:p>
            <a:endParaRPr lang="en-US" dirty="0"/>
          </a:p>
        </p:txBody>
      </p:sp>
      <p:sp>
        <p:nvSpPr>
          <p:cNvPr id="3" name="Title 2"/>
          <p:cNvSpPr>
            <a:spLocks noGrp="1"/>
          </p:cNvSpPr>
          <p:nvPr>
            <p:ph type="title"/>
          </p:nvPr>
        </p:nvSpPr>
        <p:spPr>
          <a:xfrm>
            <a:off x="457200" y="274638"/>
            <a:ext cx="8229600" cy="639762"/>
          </a:xfrm>
        </p:spPr>
        <p:txBody>
          <a:bodyPr>
            <a:normAutofit fontScale="90000"/>
          </a:bodyPr>
          <a:lstStyle/>
          <a:p>
            <a:pPr algn="ctr"/>
            <a:r>
              <a:rPr lang="en-US" dirty="0" smtClean="0"/>
              <a:t>Medicare: Part D</a:t>
            </a:r>
            <a:endParaRPr lang="en-US" dirty="0"/>
          </a:p>
        </p:txBody>
      </p:sp>
      <p:pic>
        <p:nvPicPr>
          <p:cNvPr id="3074" name="Picture 2" descr="C:\Program Files\Microsoft Office\MEDIA\CAGCAT10\j0199755.wmf"/>
          <p:cNvPicPr>
            <a:picLocks noChangeAspect="1" noChangeArrowheads="1"/>
          </p:cNvPicPr>
          <p:nvPr/>
        </p:nvPicPr>
        <p:blipFill>
          <a:blip r:embed="rId2" cstate="print"/>
          <a:srcRect/>
          <a:stretch>
            <a:fillRect/>
          </a:stretch>
        </p:blipFill>
        <p:spPr bwMode="auto">
          <a:xfrm>
            <a:off x="6781800" y="3886200"/>
            <a:ext cx="1724558" cy="176022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534400" cy="5181600"/>
          </a:xfrm>
        </p:spPr>
        <p:txBody>
          <a:bodyPr>
            <a:normAutofit fontScale="55000" lnSpcReduction="20000"/>
          </a:bodyPr>
          <a:lstStyle/>
          <a:p>
            <a:r>
              <a:rPr lang="en-US" dirty="0" smtClean="0"/>
              <a:t>“Planning” is best done in advance</a:t>
            </a:r>
          </a:p>
          <a:p>
            <a:pPr lvl="1"/>
            <a:r>
              <a:rPr lang="en-US" dirty="0" smtClean="0"/>
              <a:t>(1) Fixing problems in the future may cost </a:t>
            </a:r>
            <a:r>
              <a:rPr lang="en-US" dirty="0" err="1" smtClean="0"/>
              <a:t>5x</a:t>
            </a:r>
            <a:r>
              <a:rPr lang="en-US" dirty="0" smtClean="0"/>
              <a:t> as much as completing the process earlier.</a:t>
            </a:r>
          </a:p>
          <a:p>
            <a:pPr lvl="1"/>
            <a:r>
              <a:rPr lang="en-US" dirty="0" smtClean="0"/>
              <a:t>(2) Benefits are subject to change in the future</a:t>
            </a:r>
          </a:p>
          <a:p>
            <a:pPr>
              <a:buNone/>
            </a:pPr>
            <a:endParaRPr lang="en-US" dirty="0" smtClean="0"/>
          </a:p>
          <a:p>
            <a:r>
              <a:rPr lang="en-US" dirty="0" smtClean="0"/>
              <a:t>Coordinate designing an Estate Plan with any Medicaid Planning</a:t>
            </a:r>
          </a:p>
          <a:p>
            <a:pPr lvl="1"/>
            <a:r>
              <a:rPr lang="en-US" dirty="0" smtClean="0"/>
              <a:t>Well crafted Powers of Attorney and Health Care Proxies avoid future Guardianship Proceedings</a:t>
            </a:r>
          </a:p>
          <a:p>
            <a:endParaRPr lang="en-US" dirty="0" smtClean="0"/>
          </a:p>
          <a:p>
            <a:r>
              <a:rPr lang="en-US" dirty="0" smtClean="0"/>
              <a:t>Ask you doctors if they accept Medicaid (some don’t), and treat them kindly – a doctor is your greatest asset for receiving government benefits</a:t>
            </a:r>
          </a:p>
          <a:p>
            <a:pPr lvl="1"/>
            <a:r>
              <a:rPr lang="en-US" dirty="0" smtClean="0"/>
              <a:t>Choose the correct Medicare Part C program based on your physician’s insurance participation</a:t>
            </a:r>
          </a:p>
          <a:p>
            <a:pPr>
              <a:buNone/>
            </a:pPr>
            <a:endParaRPr lang="en-US" dirty="0" smtClean="0"/>
          </a:p>
          <a:p>
            <a:r>
              <a:rPr lang="en-US" dirty="0" smtClean="0"/>
              <a:t>Apply for SSI/SSDI and Medicaid correctly the first time</a:t>
            </a:r>
          </a:p>
          <a:p>
            <a:pPr lvl="1"/>
            <a:r>
              <a:rPr lang="en-US" dirty="0" smtClean="0"/>
              <a:t>~70% of Medicaid applications are denied the first time because the desired recipient makes an avoidable mistake</a:t>
            </a:r>
          </a:p>
          <a:p>
            <a:pPr lvl="1"/>
            <a:r>
              <a:rPr lang="en-US" dirty="0" smtClean="0"/>
              <a:t>“Fair Hearings” are expensive, sometimes time consuming, and are opposed by </a:t>
            </a:r>
            <a:r>
              <a:rPr lang="en-US" dirty="0" err="1" smtClean="0"/>
              <a:t>SSA</a:t>
            </a:r>
            <a:r>
              <a:rPr lang="en-US" dirty="0" smtClean="0"/>
              <a:t> &amp; DSS</a:t>
            </a:r>
          </a:p>
          <a:p>
            <a:pPr>
              <a:buNone/>
            </a:pPr>
            <a:endParaRPr lang="en-US" dirty="0" smtClean="0"/>
          </a:p>
          <a:p>
            <a:r>
              <a:rPr lang="en-US" dirty="0" smtClean="0"/>
              <a:t>When possible, include spouses, parents and other potential donors in the process</a:t>
            </a:r>
          </a:p>
          <a:p>
            <a:pPr lvl="1"/>
            <a:r>
              <a:rPr lang="en-US" dirty="0" smtClean="0"/>
              <a:t>Spousal participation allows the “well” spouse to feel like a husband/wife and not a caregiver</a:t>
            </a:r>
          </a:p>
          <a:p>
            <a:pPr lvl="1"/>
            <a:r>
              <a:rPr lang="en-US" dirty="0" smtClean="0"/>
              <a:t>Parental participation allows continued program benefits in addition to eventual estate distributions </a:t>
            </a:r>
          </a:p>
          <a:p>
            <a:pPr lvl="1"/>
            <a:r>
              <a:rPr lang="en-US" dirty="0" smtClean="0"/>
              <a:t>Consider letting children know your desires (but not always)</a:t>
            </a:r>
          </a:p>
          <a:p>
            <a:pPr lvl="1">
              <a:buNone/>
            </a:pPr>
            <a:endParaRPr lang="en-US" dirty="0" smtClean="0"/>
          </a:p>
          <a:p>
            <a:r>
              <a:rPr lang="en-US" dirty="0" smtClean="0"/>
              <a:t>Figure out people you trust to determine your fiduciaries and future caregivers</a:t>
            </a:r>
            <a:endParaRPr lang="en-US" dirty="0"/>
          </a:p>
        </p:txBody>
      </p:sp>
      <p:sp>
        <p:nvSpPr>
          <p:cNvPr id="3" name="Title 2"/>
          <p:cNvSpPr>
            <a:spLocks noGrp="1"/>
          </p:cNvSpPr>
          <p:nvPr>
            <p:ph type="title"/>
          </p:nvPr>
        </p:nvSpPr>
        <p:spPr>
          <a:xfrm>
            <a:off x="457200" y="274638"/>
            <a:ext cx="8229600" cy="792162"/>
          </a:xfrm>
        </p:spPr>
        <p:txBody>
          <a:bodyPr/>
          <a:lstStyle/>
          <a:p>
            <a:pPr algn="ctr"/>
            <a:r>
              <a:rPr lang="en-US" dirty="0" smtClean="0"/>
              <a:t>Final Comments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838200"/>
          <a:ext cx="82296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274638"/>
            <a:ext cx="8229600" cy="715962"/>
          </a:xfrm>
        </p:spPr>
        <p:txBody>
          <a:bodyPr>
            <a:normAutofit fontScale="90000"/>
          </a:bodyPr>
          <a:lstStyle/>
          <a:p>
            <a:pPr algn="ctr"/>
            <a:r>
              <a:rPr lang="en-US" dirty="0" smtClean="0"/>
              <a:t>Your Tax Dollars at Work</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762001"/>
          <a:ext cx="8534400" cy="5882639"/>
        </p:xfrm>
        <a:graphic>
          <a:graphicData uri="http://schemas.openxmlformats.org/drawingml/2006/table">
            <a:tbl>
              <a:tblPr firstRow="1" bandRow="1">
                <a:tableStyleId>{5C22544A-7EE6-4342-B048-85BDC9FD1C3A}</a:tableStyleId>
              </a:tblPr>
              <a:tblGrid>
                <a:gridCol w="5136444"/>
                <a:gridCol w="3397956"/>
              </a:tblGrid>
              <a:tr h="12953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Eligibility is based on people who are “Medically Needy,” “Categorically Needy” and “Legal US Residents”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Medicaid is “Means Tested,” meaning the recipient must have limited financial means</a:t>
                      </a:r>
                    </a:p>
                  </a:txBody>
                  <a:tcPr/>
                </a:tc>
                <a:tc hMerge="1">
                  <a:txBody>
                    <a:bodyPr/>
                    <a:lstStyle/>
                    <a:p>
                      <a:endParaRPr lang="en-US"/>
                    </a:p>
                  </a:txBody>
                  <a:tcPr/>
                </a:tc>
              </a:tr>
              <a:tr h="4444999">
                <a:tc>
                  <a:txBody>
                    <a:bodyPr/>
                    <a:lstStyle/>
                    <a:p>
                      <a:pPr algn="ctr"/>
                      <a:r>
                        <a:rPr lang="en-US" sz="2400" b="1" u="sng" dirty="0" smtClean="0">
                          <a:solidFill>
                            <a:schemeClr val="tx1"/>
                          </a:solidFill>
                        </a:rPr>
                        <a:t>ASSETS</a:t>
                      </a:r>
                      <a:endParaRPr lang="en-US" sz="2400" u="sng" dirty="0" smtClean="0">
                        <a:solidFill>
                          <a:schemeClr val="tx1"/>
                        </a:solidFill>
                      </a:endParaRPr>
                    </a:p>
                    <a:p>
                      <a:pPr lvl="0"/>
                      <a:endParaRPr lang="en-US" b="1" dirty="0" smtClean="0">
                        <a:solidFill>
                          <a:schemeClr val="tx1"/>
                        </a:solidFill>
                      </a:endParaRPr>
                    </a:p>
                    <a:p>
                      <a:pPr lvl="0"/>
                      <a:r>
                        <a:rPr lang="en-US" b="1" dirty="0" smtClean="0">
                          <a:solidFill>
                            <a:schemeClr val="tx1"/>
                          </a:solidFill>
                        </a:rPr>
                        <a:t>$13,800</a:t>
                      </a:r>
                      <a:r>
                        <a:rPr lang="en-US" b="1" baseline="0" dirty="0" smtClean="0">
                          <a:solidFill>
                            <a:schemeClr val="tx1"/>
                          </a:solidFill>
                        </a:rPr>
                        <a:t> </a:t>
                      </a:r>
                      <a:r>
                        <a:rPr lang="en-US" b="0" baseline="0" dirty="0" smtClean="0">
                          <a:solidFill>
                            <a:schemeClr val="tx1"/>
                          </a:solidFill>
                        </a:rPr>
                        <a:t>in the recipient’s name</a:t>
                      </a:r>
                    </a:p>
                    <a:p>
                      <a:pPr lvl="0"/>
                      <a:endParaRPr lang="en-US" b="0" baseline="0" dirty="0" smtClean="0">
                        <a:solidFill>
                          <a:schemeClr val="tx1"/>
                        </a:solidFill>
                      </a:endParaRPr>
                    </a:p>
                    <a:p>
                      <a:pPr lvl="0"/>
                      <a:endParaRPr lang="en-US" sz="900" baseline="0" dirty="0" smtClean="0">
                        <a:solidFill>
                          <a:schemeClr val="tx1"/>
                        </a:solidFill>
                      </a:endParaRPr>
                    </a:p>
                    <a:p>
                      <a:pPr lvl="0"/>
                      <a:r>
                        <a:rPr lang="en-US" sz="1600" u="sng" baseline="0" dirty="0" smtClean="0">
                          <a:solidFill>
                            <a:schemeClr val="tx1"/>
                          </a:solidFill>
                        </a:rPr>
                        <a:t>EXCEPTIONS:</a:t>
                      </a:r>
                    </a:p>
                    <a:p>
                      <a:pPr lvl="0">
                        <a:buFont typeface="Arial" pitchFamily="34" charset="0"/>
                        <a:buChar char="•"/>
                      </a:pPr>
                      <a:r>
                        <a:rPr lang="en-US" sz="1600" baseline="0" dirty="0" smtClean="0">
                          <a:solidFill>
                            <a:schemeClr val="tx1"/>
                          </a:solidFill>
                        </a:rPr>
                        <a:t>“Burial Allowance” of $1,500</a:t>
                      </a:r>
                    </a:p>
                    <a:p>
                      <a:pPr lvl="0">
                        <a:buFont typeface="Arial" pitchFamily="34" charset="0"/>
                        <a:buChar char="•"/>
                      </a:pPr>
                      <a:r>
                        <a:rPr lang="en-US" sz="1600" baseline="0" dirty="0" smtClean="0">
                          <a:solidFill>
                            <a:schemeClr val="tx1"/>
                          </a:solidFill>
                        </a:rPr>
                        <a:t>Life Insurance: $1,500 cash value</a:t>
                      </a:r>
                    </a:p>
                    <a:p>
                      <a:pPr lvl="0">
                        <a:buFont typeface="Arial" pitchFamily="34" charset="0"/>
                        <a:buChar char="•"/>
                      </a:pPr>
                      <a:r>
                        <a:rPr lang="en-US" sz="1600" baseline="0" dirty="0" smtClean="0">
                          <a:solidFill>
                            <a:schemeClr val="tx1"/>
                          </a:solidFill>
                        </a:rPr>
                        <a:t>Personal Property (unlimited)</a:t>
                      </a:r>
                    </a:p>
                    <a:p>
                      <a:pPr lvl="0">
                        <a:buFont typeface="Arial" pitchFamily="34" charset="0"/>
                        <a:buChar char="•"/>
                      </a:pPr>
                      <a:r>
                        <a:rPr lang="en-US" sz="1600" b="1" baseline="0" dirty="0" smtClean="0">
                          <a:solidFill>
                            <a:schemeClr val="tx1"/>
                          </a:solidFill>
                        </a:rPr>
                        <a:t>Your House </a:t>
                      </a:r>
                      <a:r>
                        <a:rPr lang="en-US" sz="1600" baseline="0" dirty="0" smtClean="0">
                          <a:solidFill>
                            <a:schemeClr val="tx1"/>
                          </a:solidFill>
                        </a:rPr>
                        <a:t>(ONLY for Home &amp; Community care)</a:t>
                      </a:r>
                    </a:p>
                    <a:p>
                      <a:pPr lvl="0">
                        <a:buFont typeface="Arial" pitchFamily="34" charset="0"/>
                        <a:buChar char="•"/>
                      </a:pPr>
                      <a:r>
                        <a:rPr lang="en-US" sz="1600" b="1" baseline="0" dirty="0" smtClean="0">
                          <a:solidFill>
                            <a:schemeClr val="tx1"/>
                          </a:solidFill>
                        </a:rPr>
                        <a:t>Supplemental Needs Trusts</a:t>
                      </a:r>
                    </a:p>
                    <a:p>
                      <a:pPr lvl="0">
                        <a:buFont typeface="Arial" pitchFamily="34" charset="0"/>
                        <a:buChar char="•"/>
                      </a:pPr>
                      <a:r>
                        <a:rPr lang="en-US" sz="1600" b="1" baseline="0" dirty="0" smtClean="0">
                          <a:solidFill>
                            <a:schemeClr val="tx1"/>
                          </a:solidFill>
                        </a:rPr>
                        <a:t>Income Only Trusts</a:t>
                      </a:r>
                    </a:p>
                    <a:p>
                      <a:pPr lvl="0">
                        <a:buFont typeface="Arial" pitchFamily="34" charset="0"/>
                        <a:buNone/>
                      </a:pPr>
                      <a:endParaRPr lang="en-US" sz="800" b="1" baseline="0" dirty="0" smtClean="0">
                        <a:solidFill>
                          <a:schemeClr val="tx1"/>
                        </a:solidFill>
                      </a:endParaRPr>
                    </a:p>
                    <a:p>
                      <a:pPr lvl="0">
                        <a:buFont typeface="Arial" pitchFamily="34" charset="0"/>
                        <a:buNone/>
                      </a:pPr>
                      <a:endParaRPr lang="en-US" sz="800" b="1" baseline="0" dirty="0" smtClean="0">
                        <a:solidFill>
                          <a:schemeClr val="tx1"/>
                        </a:solidFill>
                      </a:endParaRPr>
                    </a:p>
                    <a:p>
                      <a:pPr lvl="0">
                        <a:buFont typeface="Arial" pitchFamily="34" charset="0"/>
                        <a:buChar char="•"/>
                      </a:pPr>
                      <a:r>
                        <a:rPr lang="en-US" sz="1600" b="1" u="sng" baseline="0" dirty="0" smtClean="0">
                          <a:solidFill>
                            <a:schemeClr val="tx1"/>
                          </a:solidFill>
                        </a:rPr>
                        <a:t>Retirement Plans </a:t>
                      </a:r>
                      <a:r>
                        <a:rPr lang="en-US" sz="1600" baseline="0" dirty="0" smtClean="0">
                          <a:solidFill>
                            <a:schemeClr val="tx1"/>
                          </a:solidFill>
                        </a:rPr>
                        <a:t>(IRAs) are exempted from assets if they are in “payout status” (Required Minimum Distributions or Separate and Equal Periodic Payments if recipient is under age 59 ½), in which case payments are included in Income</a:t>
                      </a:r>
                      <a:endParaRPr lang="en-US" sz="1600" dirty="0"/>
                    </a:p>
                  </a:txBody>
                  <a:tcPr/>
                </a:tc>
                <a:tc>
                  <a:txBody>
                    <a:bodyPr/>
                    <a:lstStyle/>
                    <a:p>
                      <a:pPr algn="ctr"/>
                      <a:r>
                        <a:rPr lang="en-US" sz="2400" b="1" u="sng" dirty="0" smtClean="0">
                          <a:solidFill>
                            <a:schemeClr val="tx1"/>
                          </a:solidFill>
                        </a:rPr>
                        <a:t>MONTHLY</a:t>
                      </a:r>
                      <a:r>
                        <a:rPr lang="en-US" sz="2400" b="1" u="sng" baseline="0" dirty="0" smtClean="0">
                          <a:solidFill>
                            <a:schemeClr val="tx1"/>
                          </a:solidFill>
                        </a:rPr>
                        <a:t> INCOME</a:t>
                      </a:r>
                      <a:endParaRPr lang="en-US" sz="2400" u="sng" dirty="0" smtClean="0">
                        <a:solidFill>
                          <a:schemeClr val="tx1"/>
                        </a:solidFill>
                      </a:endParaRPr>
                    </a:p>
                    <a:p>
                      <a:pPr lvl="0"/>
                      <a:endParaRPr lang="en-US" sz="1600" u="sng" dirty="0" smtClean="0">
                        <a:solidFill>
                          <a:schemeClr val="tx1"/>
                        </a:solidFill>
                      </a:endParaRPr>
                    </a:p>
                    <a:p>
                      <a:pPr lvl="0"/>
                      <a:r>
                        <a:rPr lang="en-US" sz="1600" dirty="0" smtClean="0">
                          <a:solidFill>
                            <a:schemeClr val="tx1"/>
                          </a:solidFill>
                        </a:rPr>
                        <a:t>HOME CARE: </a:t>
                      </a:r>
                      <a:r>
                        <a:rPr lang="en-US" sz="1600" b="1" dirty="0" smtClean="0">
                          <a:solidFill>
                            <a:schemeClr val="tx1"/>
                          </a:solidFill>
                        </a:rPr>
                        <a:t>$767 per month</a:t>
                      </a:r>
                    </a:p>
                    <a:p>
                      <a:pPr lvl="0">
                        <a:buFont typeface="Arial" pitchFamily="34" charset="0"/>
                        <a:buChar char="•"/>
                      </a:pPr>
                      <a:r>
                        <a:rPr lang="en-US" sz="1600" dirty="0" smtClean="0">
                          <a:solidFill>
                            <a:schemeClr val="tx1"/>
                          </a:solidFill>
                        </a:rPr>
                        <a:t>Any</a:t>
                      </a:r>
                      <a:r>
                        <a:rPr lang="en-US" sz="1600" baseline="0" dirty="0" smtClean="0">
                          <a:solidFill>
                            <a:schemeClr val="tx1"/>
                          </a:solidFill>
                        </a:rPr>
                        <a:t> excess income must go to the recipient’s </a:t>
                      </a:r>
                      <a:r>
                        <a:rPr lang="en-US" sz="1600" b="1" baseline="0" dirty="0" smtClean="0">
                          <a:solidFill>
                            <a:schemeClr val="tx1"/>
                          </a:solidFill>
                        </a:rPr>
                        <a:t>“SPEND DOWN”</a:t>
                      </a:r>
                      <a:endParaRPr lang="en-US" sz="1600" b="1" dirty="0" smtClean="0">
                        <a:solidFill>
                          <a:schemeClr val="tx1"/>
                        </a:solidFill>
                      </a:endParaRPr>
                    </a:p>
                    <a:p>
                      <a:pPr lvl="0"/>
                      <a:endParaRPr lang="en-US" sz="1600" dirty="0" smtClean="0">
                        <a:solidFill>
                          <a:schemeClr val="tx1"/>
                        </a:solidFill>
                      </a:endParaRPr>
                    </a:p>
                    <a:p>
                      <a:pPr lvl="0"/>
                      <a:r>
                        <a:rPr lang="en-US" sz="1600" dirty="0" smtClean="0">
                          <a:solidFill>
                            <a:schemeClr val="tx1"/>
                          </a:solidFill>
                        </a:rPr>
                        <a:t>INSTITUTIONAL (at a Nursing</a:t>
                      </a:r>
                      <a:r>
                        <a:rPr lang="en-US" sz="1600" baseline="0" dirty="0" smtClean="0">
                          <a:solidFill>
                            <a:schemeClr val="tx1"/>
                          </a:solidFill>
                        </a:rPr>
                        <a:t> Home)</a:t>
                      </a:r>
                      <a:r>
                        <a:rPr lang="en-US" sz="1600" dirty="0" smtClean="0">
                          <a:solidFill>
                            <a:schemeClr val="tx1"/>
                          </a:solidFill>
                        </a:rPr>
                        <a:t>: ALL of the recipient’s monthly income in excess </a:t>
                      </a:r>
                      <a:r>
                        <a:rPr lang="en-US" sz="1600" dirty="0" err="1" smtClean="0">
                          <a:solidFill>
                            <a:schemeClr val="tx1"/>
                          </a:solidFill>
                        </a:rPr>
                        <a:t>fo</a:t>
                      </a:r>
                      <a:r>
                        <a:rPr lang="en-US" sz="1600" dirty="0" smtClean="0">
                          <a:solidFill>
                            <a:schemeClr val="tx1"/>
                          </a:solidFill>
                        </a:rPr>
                        <a:t> $50 must be paid to the NH to offset Medicaid payments</a:t>
                      </a:r>
                      <a:r>
                        <a:rPr lang="en-US" sz="1600" baseline="0" dirty="0" smtClean="0">
                          <a:solidFill>
                            <a:schemeClr val="tx1"/>
                          </a:solidFill>
                        </a:rPr>
                        <a:t> </a:t>
                      </a:r>
                      <a:endParaRPr lang="en-US" sz="1600" dirty="0"/>
                    </a:p>
                  </a:txBody>
                  <a:tcPr/>
                </a:tc>
              </a:tr>
            </a:tbl>
          </a:graphicData>
        </a:graphic>
      </p:graphicFrame>
      <p:sp>
        <p:nvSpPr>
          <p:cNvPr id="2" name="Title 1"/>
          <p:cNvSpPr>
            <a:spLocks noGrp="1"/>
          </p:cNvSpPr>
          <p:nvPr>
            <p:ph type="title"/>
          </p:nvPr>
        </p:nvSpPr>
        <p:spPr>
          <a:xfrm>
            <a:off x="457200" y="274638"/>
            <a:ext cx="8229600" cy="563562"/>
          </a:xfrm>
        </p:spPr>
        <p:txBody>
          <a:bodyPr>
            <a:normAutofit fontScale="90000"/>
          </a:bodyPr>
          <a:lstStyle/>
          <a:p>
            <a:pPr algn="ctr"/>
            <a:r>
              <a:rPr lang="en-US" sz="2800" b="1" dirty="0" smtClean="0"/>
              <a:t>Financial Eligibility Requirements for an Individual</a:t>
            </a:r>
            <a:endParaRPr lang="en-US" sz="2800" b="1" dirty="0"/>
          </a:p>
        </p:txBody>
      </p:sp>
      <p:pic>
        <p:nvPicPr>
          <p:cNvPr id="5" name="Picture 6" descr="C:\Users\Dan Esq. CFP\AppData\Local\Microsoft\Windows\Temporary Internet Files\Content.IE5\NNGPGTR9\MP900316868[1].jpg"/>
          <p:cNvPicPr>
            <a:picLocks noChangeAspect="1" noChangeArrowheads="1"/>
          </p:cNvPicPr>
          <p:nvPr/>
        </p:nvPicPr>
        <p:blipFill>
          <a:blip r:embed="rId2" cstate="print"/>
          <a:srcRect/>
          <a:stretch>
            <a:fillRect/>
          </a:stretch>
        </p:blipFill>
        <p:spPr bwMode="auto">
          <a:xfrm>
            <a:off x="6553200" y="5181600"/>
            <a:ext cx="1600200" cy="1064133"/>
          </a:xfrm>
          <a:prstGeom prst="rect">
            <a:avLst/>
          </a:prstGeom>
          <a:noFill/>
        </p:spPr>
      </p:pic>
      <p:pic>
        <p:nvPicPr>
          <p:cNvPr id="6" name="Picture 7" descr="C:\Users\Dan Esq. CFP\AppData\Local\Microsoft\Windows\Temporary Internet Files\Content.IE5\NNGPGTR9\MC900196574[1].wmf"/>
          <p:cNvPicPr>
            <a:picLocks noChangeAspect="1" noChangeArrowheads="1"/>
          </p:cNvPicPr>
          <p:nvPr/>
        </p:nvPicPr>
        <p:blipFill>
          <a:blip r:embed="rId3" cstate="print"/>
          <a:srcRect/>
          <a:stretch>
            <a:fillRect/>
          </a:stretch>
        </p:blipFill>
        <p:spPr bwMode="auto">
          <a:xfrm>
            <a:off x="3810000" y="2819400"/>
            <a:ext cx="1710920" cy="1524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143000"/>
          <a:ext cx="8229600" cy="5105400"/>
        </p:xfrm>
        <a:graphic>
          <a:graphicData uri="http://schemas.openxmlformats.org/drawingml/2006/table">
            <a:tbl>
              <a:tblPr firstRow="1" bandRow="1">
                <a:tableStyleId>{5C22544A-7EE6-4342-B048-85BDC9FD1C3A}</a:tableStyleId>
              </a:tblPr>
              <a:tblGrid>
                <a:gridCol w="4114800"/>
                <a:gridCol w="4114800"/>
              </a:tblGrid>
              <a:tr h="992717">
                <a:tc gridSpan="2">
                  <a:txBody>
                    <a:bodyPr/>
                    <a:lstStyle/>
                    <a:p>
                      <a:r>
                        <a:rPr lang="en-US" dirty="0" smtClean="0"/>
                        <a:t>The type of Medicaid benefit you</a:t>
                      </a:r>
                      <a:r>
                        <a:rPr lang="en-US" baseline="0" dirty="0" smtClean="0"/>
                        <a:t> receive determines “look back” periods (I.e. the penalty for transferring assets)</a:t>
                      </a:r>
                      <a:endParaRPr lang="en-US" dirty="0"/>
                    </a:p>
                  </a:txBody>
                  <a:tcPr/>
                </a:tc>
                <a:tc hMerge="1">
                  <a:txBody>
                    <a:bodyPr/>
                    <a:lstStyle/>
                    <a:p>
                      <a:endParaRPr lang="en-US"/>
                    </a:p>
                  </a:txBody>
                  <a:tcPr/>
                </a:tc>
              </a:tr>
              <a:tr h="4112683">
                <a:tc>
                  <a:txBody>
                    <a:bodyPr/>
                    <a:lstStyle/>
                    <a:p>
                      <a:pPr algn="ctr"/>
                      <a:r>
                        <a:rPr lang="en-US" sz="2400" b="1" u="sng" dirty="0" smtClean="0">
                          <a:solidFill>
                            <a:schemeClr val="tx1"/>
                          </a:solidFill>
                        </a:rPr>
                        <a:t>Community</a:t>
                      </a:r>
                      <a:r>
                        <a:rPr lang="en-US" sz="2400" b="1" u="sng" baseline="0" dirty="0" smtClean="0">
                          <a:solidFill>
                            <a:schemeClr val="tx1"/>
                          </a:solidFill>
                        </a:rPr>
                        <a:t> </a:t>
                      </a:r>
                      <a:r>
                        <a:rPr lang="en-US" sz="2400" b="1" u="sng" dirty="0" smtClean="0">
                          <a:solidFill>
                            <a:schemeClr val="tx1"/>
                          </a:solidFill>
                        </a:rPr>
                        <a:t>Care</a:t>
                      </a:r>
                      <a:endParaRPr lang="en-US" sz="2400" u="sng" dirty="0" smtClean="0">
                        <a:solidFill>
                          <a:schemeClr val="tx1"/>
                        </a:solidFill>
                      </a:endParaRPr>
                    </a:p>
                    <a:p>
                      <a:pPr lvl="0"/>
                      <a:r>
                        <a:rPr lang="en-US" b="1" dirty="0" smtClean="0">
                          <a:solidFill>
                            <a:schemeClr val="tx1"/>
                          </a:solidFill>
                        </a:rPr>
                        <a:t>Personal care, physical therapy, home health care and home health aid services;</a:t>
                      </a:r>
                      <a:r>
                        <a:rPr lang="en-US" b="1" baseline="0" dirty="0" smtClean="0">
                          <a:solidFill>
                            <a:schemeClr val="tx1"/>
                          </a:solidFill>
                        </a:rPr>
                        <a:t> c</a:t>
                      </a:r>
                      <a:r>
                        <a:rPr lang="en-US" sz="1800" b="1" kern="1200" dirty="0" smtClean="0">
                          <a:solidFill>
                            <a:schemeClr val="tx1"/>
                          </a:solidFill>
                          <a:latin typeface="+mn-lt"/>
                          <a:ea typeface="+mn-ea"/>
                          <a:cs typeface="+mn-cs"/>
                        </a:rPr>
                        <a:t>linical or out-patient basis; includes physicians, dentists, pharmaceutical, nursery</a:t>
                      </a:r>
                    </a:p>
                    <a:p>
                      <a:pPr lvl="0"/>
                      <a:endParaRPr lang="en-US" sz="1800" b="1" kern="1200" dirty="0" smtClean="0">
                        <a:solidFill>
                          <a:schemeClr val="tx1"/>
                        </a:solidFill>
                        <a:latin typeface="+mn-lt"/>
                        <a:ea typeface="+mn-ea"/>
                        <a:cs typeface="+mn-cs"/>
                      </a:endParaRPr>
                    </a:p>
                    <a:p>
                      <a:endParaRPr lang="en-US" dirty="0">
                        <a:solidFill>
                          <a:schemeClr val="tx1"/>
                        </a:solidFill>
                      </a:endParaRPr>
                    </a:p>
                  </a:txBody>
                  <a:tcPr/>
                </a:tc>
                <a:tc>
                  <a:txBody>
                    <a:bodyPr/>
                    <a:lstStyle/>
                    <a:p>
                      <a:pPr algn="ctr"/>
                      <a:r>
                        <a:rPr lang="en-US" sz="2400" b="1" u="sng" kern="1200" dirty="0" smtClean="0">
                          <a:solidFill>
                            <a:schemeClr val="tx1"/>
                          </a:solidFill>
                          <a:latin typeface="+mn-lt"/>
                          <a:ea typeface="+mn-ea"/>
                          <a:cs typeface="+mn-cs"/>
                        </a:rPr>
                        <a:t>Institutional</a:t>
                      </a:r>
                    </a:p>
                    <a:p>
                      <a:pPr lvl="0"/>
                      <a:r>
                        <a:rPr lang="en-US" sz="1800" b="1" kern="1200" dirty="0" smtClean="0">
                          <a:solidFill>
                            <a:schemeClr val="tx1"/>
                          </a:solidFill>
                          <a:latin typeface="+mn-lt"/>
                          <a:ea typeface="+mn-ea"/>
                          <a:cs typeface="+mn-cs"/>
                        </a:rPr>
                        <a:t>Hospitals, medical facilities, nursing homes </a:t>
                      </a:r>
                    </a:p>
                    <a:p>
                      <a:pPr lvl="0"/>
                      <a:endParaRPr lang="en-US" sz="1800" b="1" kern="1200" dirty="0" smtClean="0">
                        <a:solidFill>
                          <a:schemeClr val="tx1"/>
                        </a:solidFill>
                        <a:latin typeface="+mn-lt"/>
                        <a:ea typeface="+mn-ea"/>
                        <a:cs typeface="+mn-cs"/>
                      </a:endParaRPr>
                    </a:p>
                    <a:p>
                      <a:endParaRPr lang="en-US" dirty="0">
                        <a:solidFill>
                          <a:schemeClr val="tx1"/>
                        </a:solidFill>
                      </a:endParaRPr>
                    </a:p>
                  </a:txBody>
                  <a:tcPr/>
                </a:tc>
              </a:tr>
            </a:tbl>
          </a:graphicData>
        </a:graphic>
      </p:graphicFrame>
      <p:sp>
        <p:nvSpPr>
          <p:cNvPr id="2" name="Title 1"/>
          <p:cNvSpPr>
            <a:spLocks noGrp="1"/>
          </p:cNvSpPr>
          <p:nvPr>
            <p:ph type="title"/>
          </p:nvPr>
        </p:nvSpPr>
        <p:spPr/>
        <p:txBody>
          <a:bodyPr/>
          <a:lstStyle/>
          <a:p>
            <a:pPr algn="ctr"/>
            <a:r>
              <a:rPr lang="en-US" dirty="0" smtClean="0"/>
              <a:t>Types of Medicaid</a:t>
            </a:r>
            <a:endParaRPr lang="en-US" dirty="0"/>
          </a:p>
        </p:txBody>
      </p:sp>
      <p:pic>
        <p:nvPicPr>
          <p:cNvPr id="5" name="Picture 2" descr="C:\Program Files\Microsoft Office\MEDIA\CAGCAT10\j0185604.wmf"/>
          <p:cNvPicPr>
            <a:picLocks noChangeAspect="1" noChangeArrowheads="1"/>
          </p:cNvPicPr>
          <p:nvPr/>
        </p:nvPicPr>
        <p:blipFill>
          <a:blip r:embed="rId2" cstate="print"/>
          <a:srcRect/>
          <a:stretch>
            <a:fillRect/>
          </a:stretch>
        </p:blipFill>
        <p:spPr bwMode="auto">
          <a:xfrm>
            <a:off x="1828800" y="4343400"/>
            <a:ext cx="1217993" cy="1219200"/>
          </a:xfrm>
          <a:prstGeom prst="rect">
            <a:avLst/>
          </a:prstGeom>
          <a:noFill/>
        </p:spPr>
      </p:pic>
      <p:pic>
        <p:nvPicPr>
          <p:cNvPr id="6" name="Picture 3" descr="C:\Program Files\Microsoft Office\MEDIA\CAGCAT10\j0235319.wmf"/>
          <p:cNvPicPr>
            <a:picLocks noChangeAspect="1" noChangeArrowheads="1"/>
          </p:cNvPicPr>
          <p:nvPr/>
        </p:nvPicPr>
        <p:blipFill>
          <a:blip r:embed="rId3" cstate="print"/>
          <a:srcRect/>
          <a:stretch>
            <a:fillRect/>
          </a:stretch>
        </p:blipFill>
        <p:spPr bwMode="auto">
          <a:xfrm>
            <a:off x="5791200" y="4114800"/>
            <a:ext cx="1418016" cy="1447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762000"/>
          <a:ext cx="8686800" cy="5867400"/>
        </p:xfrm>
        <a:graphic>
          <a:graphicData uri="http://schemas.openxmlformats.org/drawingml/2006/table">
            <a:tbl>
              <a:tblPr firstRow="1" bandRow="1">
                <a:tableStyleId>{5C22544A-7EE6-4342-B048-85BDC9FD1C3A}</a:tableStyleId>
              </a:tblPr>
              <a:tblGrid>
                <a:gridCol w="3581400"/>
                <a:gridCol w="5105400"/>
              </a:tblGrid>
              <a:tr h="6858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Department</a:t>
                      </a:r>
                      <a:r>
                        <a:rPr lang="en-US" baseline="0" dirty="0" smtClean="0"/>
                        <a:t> of Social Services and Medicaid impose a “</a:t>
                      </a:r>
                      <a:r>
                        <a:rPr lang="en-US" baseline="0" dirty="0" err="1" smtClean="0"/>
                        <a:t>Loockback</a:t>
                      </a:r>
                      <a:r>
                        <a:rPr lang="en-US" baseline="0" dirty="0" smtClean="0"/>
                        <a:t> Period” for transferring assets outside of the proposed recipient’s name</a:t>
                      </a:r>
                      <a:endParaRPr lang="en-US" dirty="0" smtClean="0"/>
                    </a:p>
                  </a:txBody>
                  <a:tcPr/>
                </a:tc>
                <a:tc hMerge="1">
                  <a:txBody>
                    <a:bodyPr/>
                    <a:lstStyle/>
                    <a:p>
                      <a:endParaRPr lang="en-US"/>
                    </a:p>
                  </a:txBody>
                  <a:tcPr/>
                </a:tc>
              </a:tr>
              <a:tr h="4841522">
                <a:tc>
                  <a:txBody>
                    <a:bodyPr/>
                    <a:lstStyle/>
                    <a:p>
                      <a:pPr algn="ctr"/>
                      <a:r>
                        <a:rPr lang="en-US" sz="2000" b="1" u="sng" dirty="0" smtClean="0">
                          <a:solidFill>
                            <a:schemeClr val="tx1"/>
                          </a:solidFill>
                        </a:rPr>
                        <a:t>Home &amp; Community Care</a:t>
                      </a:r>
                      <a:endParaRPr lang="en-US" sz="2000" u="sng" dirty="0" smtClean="0">
                        <a:solidFill>
                          <a:schemeClr val="tx1"/>
                        </a:solidFill>
                      </a:endParaRPr>
                    </a:p>
                    <a:p>
                      <a:pPr lvl="0"/>
                      <a:r>
                        <a:rPr lang="en-US" b="1" u="sng" dirty="0" smtClean="0">
                          <a:solidFill>
                            <a:schemeClr val="tx1"/>
                          </a:solidFill>
                        </a:rPr>
                        <a:t>1 MONTH </a:t>
                      </a:r>
                      <a:r>
                        <a:rPr lang="en-US" b="1" u="sng" dirty="0" err="1" smtClean="0">
                          <a:solidFill>
                            <a:schemeClr val="tx1"/>
                          </a:solidFill>
                        </a:rPr>
                        <a:t>Lookback</a:t>
                      </a:r>
                      <a:endParaRPr lang="en-US" b="0" baseline="0" dirty="0" smtClean="0">
                        <a:solidFill>
                          <a:schemeClr val="tx1"/>
                        </a:solidFill>
                      </a:endParaRPr>
                    </a:p>
                    <a:p>
                      <a:pPr lvl="0"/>
                      <a:endParaRPr lang="en-US" baseline="0" dirty="0" smtClean="0">
                        <a:solidFill>
                          <a:schemeClr val="tx1"/>
                        </a:solidFill>
                      </a:endParaRPr>
                    </a:p>
                    <a:p>
                      <a:pPr lvl="0"/>
                      <a:r>
                        <a:rPr lang="en-US" u="sng" baseline="0" dirty="0" smtClean="0">
                          <a:solidFill>
                            <a:schemeClr val="tx1"/>
                          </a:solidFill>
                        </a:rPr>
                        <a:t>One Strategy:</a:t>
                      </a:r>
                    </a:p>
                    <a:p>
                      <a:pPr lvl="0"/>
                      <a:r>
                        <a:rPr lang="en-US" u="none" baseline="0" dirty="0" smtClean="0">
                          <a:solidFill>
                            <a:schemeClr val="tx1"/>
                          </a:solidFill>
                        </a:rPr>
                        <a:t>Transfer all financial assets (except $13,800) to a non-spouse, wait one month for bank statements to be updated, then apply for Home Care.</a:t>
                      </a:r>
                    </a:p>
                    <a:p>
                      <a:pPr lvl="0"/>
                      <a:endParaRPr lang="en-US" u="none" baseline="0" dirty="0" smtClean="0">
                        <a:solidFill>
                          <a:schemeClr val="tx1"/>
                        </a:solidFill>
                      </a:endParaRPr>
                    </a:p>
                    <a:p>
                      <a:pPr lvl="0"/>
                      <a:r>
                        <a:rPr lang="en-US" u="none" baseline="0" dirty="0" smtClean="0">
                          <a:solidFill>
                            <a:schemeClr val="tx1"/>
                          </a:solidFill>
                        </a:rPr>
                        <a:t>DOWNSIDE: If the recipient needs Nursing Home care the 5 Year </a:t>
                      </a:r>
                      <a:r>
                        <a:rPr lang="en-US" u="none" baseline="0" dirty="0" err="1" smtClean="0">
                          <a:solidFill>
                            <a:schemeClr val="tx1"/>
                          </a:solidFill>
                        </a:rPr>
                        <a:t>Lookback</a:t>
                      </a:r>
                      <a:r>
                        <a:rPr lang="en-US" u="none" baseline="0" dirty="0" smtClean="0">
                          <a:solidFill>
                            <a:schemeClr val="tx1"/>
                          </a:solidFill>
                        </a:rPr>
                        <a:t> rule applies</a:t>
                      </a:r>
                      <a:endParaRPr lang="en-US" u="none" dirty="0"/>
                    </a:p>
                  </a:txBody>
                  <a:tcPr/>
                </a:tc>
                <a:tc>
                  <a:txBody>
                    <a:bodyPr/>
                    <a:lstStyle/>
                    <a:p>
                      <a:pPr algn="ctr"/>
                      <a:r>
                        <a:rPr lang="en-US" sz="2000" b="1" u="sng" dirty="0" smtClean="0">
                          <a:solidFill>
                            <a:schemeClr val="tx1"/>
                          </a:solidFill>
                        </a:rPr>
                        <a:t>Nursing</a:t>
                      </a:r>
                      <a:r>
                        <a:rPr lang="en-US" sz="2000" b="1" u="sng" baseline="0" dirty="0" smtClean="0">
                          <a:solidFill>
                            <a:schemeClr val="tx1"/>
                          </a:solidFill>
                        </a:rPr>
                        <a:t> Home</a:t>
                      </a:r>
                      <a:endParaRPr lang="en-US" sz="2000" u="sng" dirty="0" smtClean="0">
                        <a:solidFill>
                          <a:schemeClr val="tx1"/>
                        </a:solidFill>
                      </a:endParaRPr>
                    </a:p>
                    <a:p>
                      <a:pPr lvl="0"/>
                      <a:r>
                        <a:rPr lang="en-US" b="1" u="sng" dirty="0" smtClean="0">
                          <a:solidFill>
                            <a:schemeClr val="tx1"/>
                          </a:solidFill>
                        </a:rPr>
                        <a:t>5 Year</a:t>
                      </a:r>
                      <a:r>
                        <a:rPr lang="en-US" b="1" u="sng" baseline="0" dirty="0" smtClean="0">
                          <a:solidFill>
                            <a:schemeClr val="tx1"/>
                          </a:solidFill>
                        </a:rPr>
                        <a:t> </a:t>
                      </a:r>
                      <a:r>
                        <a:rPr lang="en-US" b="1" u="sng" baseline="0" dirty="0" err="1" smtClean="0">
                          <a:solidFill>
                            <a:schemeClr val="tx1"/>
                          </a:solidFill>
                        </a:rPr>
                        <a:t>Lookback</a:t>
                      </a:r>
                      <a:r>
                        <a:rPr lang="en-US" b="1" u="sng" baseline="0" dirty="0" smtClean="0">
                          <a:solidFill>
                            <a:schemeClr val="tx1"/>
                          </a:solidFill>
                        </a:rPr>
                        <a:t> Period</a:t>
                      </a:r>
                      <a:r>
                        <a:rPr lang="en-US" b="1" dirty="0" smtClean="0">
                          <a:solidFill>
                            <a:schemeClr val="tx1"/>
                          </a:solidFill>
                        </a:rPr>
                        <a:t>, and the Homestead</a:t>
                      </a:r>
                      <a:r>
                        <a:rPr lang="en-US" b="1" baseline="0" dirty="0" smtClean="0">
                          <a:solidFill>
                            <a:schemeClr val="tx1"/>
                          </a:solidFill>
                        </a:rPr>
                        <a:t> can be attached by Medicaid</a:t>
                      </a:r>
                    </a:p>
                    <a:p>
                      <a:pPr lvl="0"/>
                      <a:endParaRPr lang="en-US" sz="600" b="1" baseline="0" dirty="0" smtClean="0">
                        <a:solidFill>
                          <a:schemeClr val="tx1"/>
                        </a:solidFill>
                      </a:endParaRPr>
                    </a:p>
                    <a:p>
                      <a:pPr lvl="0"/>
                      <a:r>
                        <a:rPr lang="en-US" sz="1600" b="0" u="sng" baseline="0" dirty="0" smtClean="0">
                          <a:solidFill>
                            <a:schemeClr val="tx1"/>
                          </a:solidFill>
                        </a:rPr>
                        <a:t>EXAMPLE:</a:t>
                      </a:r>
                      <a:r>
                        <a:rPr lang="en-US" sz="1600" b="0" u="none" baseline="0" dirty="0" smtClean="0">
                          <a:solidFill>
                            <a:schemeClr val="tx1"/>
                          </a:solidFill>
                        </a:rPr>
                        <a:t> In January, 2007 Mary transfers her Coop and most of her assets to her son Joe (total of $280,000), and applies for Home Care. In March 2011 Mary goes to a Nursing Home. She failed to make the 5 year </a:t>
                      </a:r>
                      <a:r>
                        <a:rPr lang="en-US" sz="1600" b="0" u="none" baseline="0" dirty="0" err="1" smtClean="0">
                          <a:solidFill>
                            <a:schemeClr val="tx1"/>
                          </a:solidFill>
                        </a:rPr>
                        <a:t>Lookback</a:t>
                      </a:r>
                      <a:r>
                        <a:rPr lang="en-US" sz="1600" b="0" u="none" baseline="0" dirty="0" smtClean="0">
                          <a:solidFill>
                            <a:schemeClr val="tx1"/>
                          </a:solidFill>
                        </a:rPr>
                        <a:t> (4 years &amp; 2 month). Nursing Home Care is Rockland equals approximately $10,105 per month.</a:t>
                      </a:r>
                    </a:p>
                    <a:p>
                      <a:pPr lvl="0"/>
                      <a:endParaRPr lang="en-US" sz="1600" b="0" u="none" baseline="0" dirty="0" smtClean="0">
                        <a:solidFill>
                          <a:schemeClr val="tx1"/>
                        </a:solidFill>
                      </a:endParaRPr>
                    </a:p>
                    <a:p>
                      <a:pPr lvl="0"/>
                      <a:r>
                        <a:rPr lang="en-US" sz="1600" b="0" u="none" baseline="0" dirty="0" smtClean="0">
                          <a:solidFill>
                            <a:schemeClr val="tx1"/>
                          </a:solidFill>
                        </a:rPr>
                        <a:t>  </a:t>
                      </a:r>
                      <a:r>
                        <a:rPr lang="en-US" sz="1600" b="0" u="sng" baseline="0" dirty="0" smtClean="0">
                          <a:solidFill>
                            <a:schemeClr val="tx1"/>
                          </a:solidFill>
                        </a:rPr>
                        <a:t>$280,000 (amount gifted) </a:t>
                      </a:r>
                      <a:r>
                        <a:rPr lang="en-US" sz="1600" b="0" u="none" baseline="0" dirty="0" smtClean="0">
                          <a:solidFill>
                            <a:schemeClr val="tx1"/>
                          </a:solidFill>
                        </a:rPr>
                        <a:t>    =     27.7 MONTH</a:t>
                      </a:r>
                      <a:endParaRPr lang="en-US" sz="1600" b="0" u="sng" dirty="0" smtClean="0">
                        <a:solidFill>
                          <a:schemeClr val="tx1"/>
                        </a:solidFill>
                      </a:endParaRPr>
                    </a:p>
                    <a:p>
                      <a:pPr lvl="0"/>
                      <a:r>
                        <a:rPr lang="en-US" sz="1600" b="0" dirty="0" smtClean="0">
                          <a:solidFill>
                            <a:schemeClr val="tx1"/>
                          </a:solidFill>
                        </a:rPr>
                        <a:t>  $10,105 (monthly benefit)         </a:t>
                      </a:r>
                      <a:r>
                        <a:rPr lang="en-US" sz="1600" b="0" baseline="0" dirty="0" smtClean="0">
                          <a:solidFill>
                            <a:schemeClr val="tx1"/>
                          </a:solidFill>
                        </a:rPr>
                        <a:t> </a:t>
                      </a:r>
                      <a:r>
                        <a:rPr lang="en-US" sz="1600" b="0" dirty="0" smtClean="0">
                          <a:solidFill>
                            <a:schemeClr val="tx1"/>
                          </a:solidFill>
                        </a:rPr>
                        <a:t>“Penalty Period”</a:t>
                      </a:r>
                    </a:p>
                    <a:p>
                      <a:pPr lvl="0"/>
                      <a:endParaRPr lang="en-US" sz="1600" b="0" dirty="0" smtClean="0">
                        <a:solidFill>
                          <a:schemeClr val="tx1"/>
                        </a:solidFill>
                      </a:endParaRPr>
                    </a:p>
                    <a:p>
                      <a:pPr lvl="0"/>
                      <a:r>
                        <a:rPr lang="en-US" sz="1600" b="0" dirty="0" smtClean="0">
                          <a:solidFill>
                            <a:schemeClr val="tx1"/>
                          </a:solidFill>
                        </a:rPr>
                        <a:t>Medicaid will not pay Mary’s Nursing Home benefits for</a:t>
                      </a:r>
                      <a:r>
                        <a:rPr lang="en-US" sz="1600" b="0" baseline="0" dirty="0" smtClean="0">
                          <a:solidFill>
                            <a:schemeClr val="tx1"/>
                          </a:solidFill>
                        </a:rPr>
                        <a:t> almost 28</a:t>
                      </a:r>
                      <a:r>
                        <a:rPr lang="en-US" sz="1600" b="0" dirty="0" smtClean="0">
                          <a:solidFill>
                            <a:schemeClr val="tx1"/>
                          </a:solidFill>
                        </a:rPr>
                        <a:t> months. ..and Joe is liable for the payback</a:t>
                      </a:r>
                    </a:p>
                    <a:p>
                      <a:pPr lvl="0"/>
                      <a:endParaRPr lang="en-US" sz="1600" b="0" dirty="0" smtClean="0">
                        <a:solidFill>
                          <a:schemeClr val="tx1"/>
                        </a:solidFill>
                      </a:endParaRPr>
                    </a:p>
                    <a:p>
                      <a:pPr lvl="0"/>
                      <a:r>
                        <a:rPr lang="en-US" sz="1600" b="0" dirty="0" smtClean="0">
                          <a:solidFill>
                            <a:schemeClr val="tx1"/>
                          </a:solidFill>
                        </a:rPr>
                        <a:t>Joe</a:t>
                      </a:r>
                      <a:r>
                        <a:rPr lang="en-US" sz="1600" b="0" baseline="0" dirty="0" smtClean="0">
                          <a:solidFill>
                            <a:schemeClr val="tx1"/>
                          </a:solidFill>
                        </a:rPr>
                        <a:t> should have paid for Mary’s care for 10 more months to get through Mary’s </a:t>
                      </a:r>
                      <a:r>
                        <a:rPr lang="en-US" sz="1600" b="0" baseline="0" dirty="0" err="1" smtClean="0">
                          <a:solidFill>
                            <a:schemeClr val="tx1"/>
                          </a:solidFill>
                        </a:rPr>
                        <a:t>Lookback</a:t>
                      </a:r>
                      <a:r>
                        <a:rPr lang="en-US" sz="1600" b="0" baseline="0" dirty="0" smtClean="0">
                          <a:solidFill>
                            <a:schemeClr val="tx1"/>
                          </a:solidFill>
                        </a:rPr>
                        <a:t> Period.</a:t>
                      </a:r>
                      <a:endParaRPr lang="en-US" sz="1600" b="0" dirty="0" smtClean="0">
                        <a:solidFill>
                          <a:schemeClr val="tx1"/>
                        </a:solidFill>
                      </a:endParaRPr>
                    </a:p>
                  </a:txBody>
                  <a:tcPr/>
                </a:tc>
              </a:tr>
            </a:tbl>
          </a:graphicData>
        </a:graphic>
      </p:graphicFrame>
      <p:sp>
        <p:nvSpPr>
          <p:cNvPr id="2" name="Title 1"/>
          <p:cNvSpPr>
            <a:spLocks noGrp="1"/>
          </p:cNvSpPr>
          <p:nvPr>
            <p:ph type="title"/>
          </p:nvPr>
        </p:nvSpPr>
        <p:spPr>
          <a:xfrm>
            <a:off x="457200" y="274638"/>
            <a:ext cx="8229600" cy="563562"/>
          </a:xfrm>
        </p:spPr>
        <p:txBody>
          <a:bodyPr>
            <a:normAutofit/>
          </a:bodyPr>
          <a:lstStyle/>
          <a:p>
            <a:pPr algn="ctr"/>
            <a:r>
              <a:rPr lang="en-US" sz="2800" b="1" dirty="0" smtClean="0"/>
              <a:t>Transfer Penalties</a:t>
            </a:r>
            <a:endParaRPr lang="en-US"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1" descr="C:\Users\Dan Esq. CFP\AppData\Local\Microsoft\Windows\Temporary Internet Files\Content.IE5\46BV52SD\MP900309204[1].jpg"/>
          <p:cNvPicPr>
            <a:picLocks noChangeAspect="1" noChangeArrowheads="1"/>
          </p:cNvPicPr>
          <p:nvPr/>
        </p:nvPicPr>
        <p:blipFill>
          <a:blip r:embed="rId2" cstate="print"/>
          <a:srcRect/>
          <a:stretch>
            <a:fillRect/>
          </a:stretch>
        </p:blipFill>
        <p:spPr bwMode="auto">
          <a:xfrm>
            <a:off x="1964591" y="2184146"/>
            <a:ext cx="4360009" cy="2892139"/>
          </a:xfrm>
          <a:prstGeom prst="rect">
            <a:avLst/>
          </a:prstGeom>
          <a:noFill/>
        </p:spPr>
      </p:pic>
      <p:sp>
        <p:nvSpPr>
          <p:cNvPr id="2" name="Title 1"/>
          <p:cNvSpPr>
            <a:spLocks noGrp="1"/>
          </p:cNvSpPr>
          <p:nvPr>
            <p:ph type="title"/>
          </p:nvPr>
        </p:nvSpPr>
        <p:spPr/>
        <p:txBody>
          <a:bodyPr>
            <a:normAutofit fontScale="90000"/>
          </a:bodyPr>
          <a:lstStyle/>
          <a:p>
            <a:pPr algn="ctr"/>
            <a:r>
              <a:rPr lang="en-US" sz="3600" dirty="0" smtClean="0"/>
              <a:t>What is a “Supplemental Needs Trust”?</a:t>
            </a:r>
            <a:endParaRPr lang="en-US" sz="3600" dirty="0"/>
          </a:p>
        </p:txBody>
      </p:sp>
      <p:graphicFrame>
        <p:nvGraphicFramePr>
          <p:cNvPr id="4" name="Content Placeholder 3"/>
          <p:cNvGraphicFramePr>
            <a:graphicFrameLocks noGrp="1"/>
          </p:cNvGraphicFramePr>
          <p:nvPr>
            <p:ph idx="1"/>
          </p:nvPr>
        </p:nvGraphicFramePr>
        <p:xfrm>
          <a:off x="457200" y="1371600"/>
          <a:ext cx="8229600" cy="4754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638800"/>
          </a:xfrm>
        </p:spPr>
        <p:txBody>
          <a:bodyPr>
            <a:normAutofit fontScale="70000" lnSpcReduction="20000"/>
          </a:bodyPr>
          <a:lstStyle/>
          <a:p>
            <a:r>
              <a:rPr lang="en-US" b="1" u="sng" dirty="0" smtClean="0"/>
              <a:t>FIRST PARTY:</a:t>
            </a:r>
            <a:r>
              <a:rPr lang="en-US" b="1" dirty="0" smtClean="0"/>
              <a:t> </a:t>
            </a:r>
            <a:r>
              <a:rPr lang="en-US" dirty="0" smtClean="0"/>
              <a:t>The Beneficiary’s money is used to fund the Trust</a:t>
            </a:r>
          </a:p>
          <a:p>
            <a:pPr lvl="1"/>
            <a:r>
              <a:rPr lang="en-US" dirty="0"/>
              <a:t>U</a:t>
            </a:r>
            <a:r>
              <a:rPr lang="en-US" dirty="0" smtClean="0"/>
              <a:t>pon death trust funds MUST be used to pay back Medicaid before remaining funds are transferred to desired contingent beneficiaries</a:t>
            </a:r>
          </a:p>
          <a:p>
            <a:pPr lvl="1">
              <a:buNone/>
            </a:pPr>
            <a:endParaRPr lang="en-US" dirty="0" smtClean="0"/>
          </a:p>
          <a:p>
            <a:pPr lvl="1"/>
            <a:r>
              <a:rPr lang="en-US" dirty="0" smtClean="0"/>
              <a:t>Individual Trusts:</a:t>
            </a:r>
          </a:p>
          <a:p>
            <a:pPr lvl="2">
              <a:buNone/>
            </a:pPr>
            <a:r>
              <a:rPr lang="en-US" dirty="0" smtClean="0"/>
              <a:t>The individual’s excess assets and “spend down” income can go into this Trust</a:t>
            </a:r>
          </a:p>
          <a:p>
            <a:pPr lvl="2">
              <a:buNone/>
            </a:pPr>
            <a:r>
              <a:rPr lang="en-US" dirty="0" smtClean="0"/>
              <a:t>To avoid Transfer Penalties </a:t>
            </a:r>
          </a:p>
          <a:p>
            <a:pPr lvl="2"/>
            <a:r>
              <a:rPr lang="en-US" dirty="0" smtClean="0"/>
              <a:t>(1) the funding Beneficiary must be under 65 years old, </a:t>
            </a:r>
          </a:p>
          <a:p>
            <a:pPr lvl="2"/>
            <a:r>
              <a:rPr lang="en-US" dirty="0" smtClean="0"/>
              <a:t>(2) individual must be “Disabled” under Social Security Laws, </a:t>
            </a:r>
          </a:p>
          <a:p>
            <a:pPr lvl="2"/>
            <a:r>
              <a:rPr lang="en-US" dirty="0" smtClean="0"/>
              <a:t>(3) must be established by a parent, grandparent, legal guardian or court order, and </a:t>
            </a:r>
          </a:p>
          <a:p>
            <a:pPr lvl="2"/>
            <a:r>
              <a:rPr lang="en-US" dirty="0" smtClean="0"/>
              <a:t>(4) there MUST be a payback provision to Medicaid</a:t>
            </a:r>
          </a:p>
          <a:p>
            <a:pPr lvl="2">
              <a:buNone/>
            </a:pPr>
            <a:endParaRPr lang="en-US" dirty="0" smtClean="0"/>
          </a:p>
          <a:p>
            <a:pPr lvl="1"/>
            <a:r>
              <a:rPr lang="en-US" u="sng" dirty="0" smtClean="0"/>
              <a:t>Pooled Trusts</a:t>
            </a:r>
            <a:r>
              <a:rPr lang="en-US" dirty="0" smtClean="0"/>
              <a:t>: Available to people who are over 65 and have no one to establish the Trust (#3 above) </a:t>
            </a:r>
          </a:p>
          <a:p>
            <a:pPr lvl="1"/>
            <a:endParaRPr lang="en-US" dirty="0" smtClean="0"/>
          </a:p>
          <a:p>
            <a:r>
              <a:rPr lang="en-US" b="1" u="sng" dirty="0" smtClean="0"/>
              <a:t>THIRD PARTY:</a:t>
            </a:r>
            <a:r>
              <a:rPr lang="en-US" b="1" dirty="0" smtClean="0"/>
              <a:t> </a:t>
            </a:r>
            <a:r>
              <a:rPr lang="en-US" dirty="0" smtClean="0"/>
              <a:t>An outside individual’s money funds the Trust</a:t>
            </a:r>
          </a:p>
          <a:p>
            <a:pPr lvl="1"/>
            <a:r>
              <a:rPr lang="en-US" dirty="0" smtClean="0"/>
              <a:t>Upon the Beneficiary’s death any remaining funds go to the contingent beneficiary</a:t>
            </a:r>
          </a:p>
          <a:p>
            <a:pPr lvl="1"/>
            <a:r>
              <a:rPr lang="en-US" dirty="0" smtClean="0">
                <a:sym typeface="Wingdings" pitchFamily="2" charset="2"/>
              </a:rPr>
              <a:t>NO Medicaid Payback is required (because the Trust was never the Beneficiary’s property)</a:t>
            </a:r>
          </a:p>
          <a:p>
            <a:pPr lvl="1"/>
            <a:r>
              <a:rPr lang="en-US" dirty="0" smtClean="0">
                <a:sym typeface="Wingdings" pitchFamily="2" charset="2"/>
              </a:rPr>
              <a:t>HOWEVER, a Spouse cannot avoid support obligations</a:t>
            </a:r>
            <a:endParaRPr lang="en-US" dirty="0"/>
          </a:p>
        </p:txBody>
      </p:sp>
      <p:sp>
        <p:nvSpPr>
          <p:cNvPr id="2" name="Title 1"/>
          <p:cNvSpPr>
            <a:spLocks noGrp="1"/>
          </p:cNvSpPr>
          <p:nvPr>
            <p:ph type="title"/>
          </p:nvPr>
        </p:nvSpPr>
        <p:spPr>
          <a:xfrm>
            <a:off x="457200" y="274638"/>
            <a:ext cx="8229600" cy="792162"/>
          </a:xfrm>
        </p:spPr>
        <p:txBody>
          <a:bodyPr/>
          <a:lstStyle/>
          <a:p>
            <a:pPr algn="ctr"/>
            <a:r>
              <a:rPr lang="en-US" dirty="0" smtClean="0"/>
              <a:t>Types of SNTs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85798"/>
          <a:ext cx="8229600" cy="5334001"/>
        </p:xfrm>
        <a:graphic>
          <a:graphicData uri="http://schemas.openxmlformats.org/drawingml/2006/table">
            <a:tbl>
              <a:tblPr firstRow="1" bandRow="1">
                <a:tableStyleId>{5C22544A-7EE6-4342-B048-85BDC9FD1C3A}</a:tableStyleId>
              </a:tblPr>
              <a:tblGrid>
                <a:gridCol w="1371600"/>
                <a:gridCol w="4343400"/>
                <a:gridCol w="2514600"/>
              </a:tblGrid>
              <a:tr h="422378">
                <a:tc>
                  <a:txBody>
                    <a:bodyPr/>
                    <a:lstStyle/>
                    <a:p>
                      <a:endParaRPr lang="en-US" dirty="0"/>
                    </a:p>
                  </a:txBody>
                  <a:tcPr/>
                </a:tc>
                <a:tc>
                  <a:txBody>
                    <a:bodyPr/>
                    <a:lstStyle/>
                    <a:p>
                      <a:pPr marL="0" marR="0" algn="ctr">
                        <a:spcBef>
                          <a:spcPts val="0"/>
                        </a:spcBef>
                        <a:spcAft>
                          <a:spcPts val="0"/>
                        </a:spcAft>
                      </a:pPr>
                      <a:r>
                        <a:rPr lang="en-US" sz="1200" b="1" u="sng" dirty="0">
                          <a:latin typeface="Times New Roman"/>
                          <a:ea typeface="Calibri"/>
                          <a:cs typeface="Times New Roman"/>
                        </a:rPr>
                        <a:t>SSI</a:t>
                      </a:r>
                      <a:endParaRPr lang="en-US" sz="1100" dirty="0">
                        <a:latin typeface="Calibri"/>
                        <a:ea typeface="Calibri"/>
                        <a:cs typeface="Times New Roman"/>
                      </a:endParaRPr>
                    </a:p>
                  </a:txBody>
                  <a:tcPr marL="68580" marR="68580" marT="0" marB="0"/>
                </a:tc>
                <a:tc>
                  <a:txBody>
                    <a:bodyPr/>
                    <a:lstStyle/>
                    <a:p>
                      <a:pPr marL="0" marR="0" algn="ctr">
                        <a:spcBef>
                          <a:spcPts val="0"/>
                        </a:spcBef>
                        <a:spcAft>
                          <a:spcPts val="0"/>
                        </a:spcAft>
                      </a:pPr>
                      <a:r>
                        <a:rPr lang="en-US" sz="1200" b="1" u="sng" dirty="0">
                          <a:latin typeface="Times New Roman"/>
                          <a:ea typeface="Calibri"/>
                          <a:cs typeface="Times New Roman"/>
                        </a:rPr>
                        <a:t>Medicaid</a:t>
                      </a:r>
                      <a:endParaRPr lang="en-US" sz="1100" dirty="0">
                        <a:latin typeface="Calibri"/>
                        <a:ea typeface="Calibri"/>
                        <a:cs typeface="Times New Roman"/>
                      </a:endParaRPr>
                    </a:p>
                  </a:txBody>
                  <a:tcPr marL="68580" marR="68580" marT="0" marB="0"/>
                </a:tc>
              </a:tr>
              <a:tr h="778600">
                <a:tc>
                  <a:txBody>
                    <a:bodyPr/>
                    <a:lstStyle/>
                    <a:p>
                      <a:pPr marL="0" marR="0" algn="just">
                        <a:spcBef>
                          <a:spcPts val="0"/>
                        </a:spcBef>
                        <a:spcAft>
                          <a:spcPts val="0"/>
                        </a:spcAft>
                      </a:pPr>
                      <a:r>
                        <a:rPr lang="en-US" sz="1200" dirty="0">
                          <a:latin typeface="Times New Roman"/>
                          <a:ea typeface="Calibri"/>
                          <a:cs typeface="Times New Roman"/>
                        </a:rPr>
                        <a:t>Is it a Resource?</a:t>
                      </a:r>
                      <a:endParaRPr lang="en-US" sz="1200" dirty="0">
                        <a:latin typeface="Calibri"/>
                        <a:ea typeface="Calibri"/>
                        <a:cs typeface="Times New Roman"/>
                      </a:endParaRPr>
                    </a:p>
                  </a:txBody>
                  <a:tcPr marL="68580" marR="68580" marT="0" marB="0"/>
                </a:tc>
                <a:tc>
                  <a:txBody>
                    <a:bodyPr/>
                    <a:lstStyle/>
                    <a:p>
                      <a:pPr marL="0" marR="0" algn="just">
                        <a:spcBef>
                          <a:spcPts val="0"/>
                        </a:spcBef>
                        <a:spcAft>
                          <a:spcPts val="0"/>
                        </a:spcAft>
                      </a:pPr>
                      <a:r>
                        <a:rPr lang="en-US" sz="1200" dirty="0">
                          <a:latin typeface="Times New Roman"/>
                          <a:ea typeface="Calibri"/>
                          <a:cs typeface="Times New Roman"/>
                        </a:rPr>
                        <a:t>NO, if SNT is drafted properly:</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dirty="0">
                          <a:latin typeface="Times New Roman"/>
                          <a:ea typeface="Calibri"/>
                          <a:cs typeface="Times New Roman"/>
                        </a:rPr>
                        <a:t>Individual trust for persons under 65</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dirty="0">
                          <a:latin typeface="Times New Roman"/>
                          <a:ea typeface="Calibri"/>
                          <a:cs typeface="Times New Roman"/>
                        </a:rPr>
                        <a:t>Pooled trusts</a:t>
                      </a:r>
                      <a:endParaRPr lang="en-US" sz="1200" dirty="0">
                        <a:latin typeface="Calibri"/>
                        <a:ea typeface="Calibri"/>
                        <a:cs typeface="Times New Roman"/>
                      </a:endParaRPr>
                    </a:p>
                  </a:txBody>
                  <a:tcPr marL="68580" marR="68580" marT="0" marB="0"/>
                </a:tc>
                <a:tc>
                  <a:txBody>
                    <a:bodyPr/>
                    <a:lstStyle/>
                    <a:p>
                      <a:pPr marL="0" marR="0" algn="just">
                        <a:spcBef>
                          <a:spcPts val="0"/>
                        </a:spcBef>
                        <a:spcAft>
                          <a:spcPts val="0"/>
                        </a:spcAft>
                      </a:pPr>
                      <a:r>
                        <a:rPr lang="en-US" sz="1200" dirty="0">
                          <a:latin typeface="Times New Roman"/>
                          <a:ea typeface="Calibri"/>
                          <a:cs typeface="Times New Roman"/>
                        </a:rPr>
                        <a:t>NO, if SNT is drafted properly:</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dirty="0">
                          <a:latin typeface="Times New Roman"/>
                          <a:ea typeface="Calibri"/>
                          <a:cs typeface="Times New Roman"/>
                        </a:rPr>
                        <a:t>Individual trust if under 65</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dirty="0">
                          <a:latin typeface="Times New Roman"/>
                          <a:ea typeface="Calibri"/>
                          <a:cs typeface="Times New Roman"/>
                        </a:rPr>
                        <a:t>Pooled trusts</a:t>
                      </a:r>
                      <a:endParaRPr lang="en-US" sz="1200" dirty="0">
                        <a:latin typeface="Calibri"/>
                        <a:ea typeface="Calibri"/>
                        <a:cs typeface="Times New Roman"/>
                      </a:endParaRPr>
                    </a:p>
                  </a:txBody>
                  <a:tcPr marL="68580" marR="68580" marT="0" marB="0"/>
                </a:tc>
              </a:tr>
              <a:tr h="526275">
                <a:tc>
                  <a:txBody>
                    <a:bodyPr/>
                    <a:lstStyle/>
                    <a:p>
                      <a:pPr marL="0" marR="0" algn="just">
                        <a:spcBef>
                          <a:spcPts val="0"/>
                        </a:spcBef>
                        <a:spcAft>
                          <a:spcPts val="0"/>
                        </a:spcAft>
                      </a:pPr>
                      <a:r>
                        <a:rPr lang="en-US" sz="1200">
                          <a:latin typeface="Times New Roman"/>
                          <a:ea typeface="Calibri"/>
                          <a:cs typeface="Times New Roman"/>
                        </a:rPr>
                        <a:t>Transfer Penalty?</a:t>
                      </a:r>
                      <a:endParaRPr lang="en-US" sz="1200">
                        <a:latin typeface="Calibri"/>
                        <a:ea typeface="Calibri"/>
                        <a:cs typeface="Times New Roman"/>
                      </a:endParaRPr>
                    </a:p>
                    <a:p>
                      <a:pPr marL="0" marR="0" algn="just">
                        <a:spcBef>
                          <a:spcPts val="0"/>
                        </a:spcBef>
                        <a:spcAft>
                          <a:spcPts val="0"/>
                        </a:spcAft>
                      </a:pPr>
                      <a:r>
                        <a:rPr lang="en-US" sz="1200" b="1" i="1">
                          <a:latin typeface="Times New Roman"/>
                          <a:ea typeface="Calibri"/>
                          <a:cs typeface="Times New Roman"/>
                        </a:rPr>
                        <a:t>(see chart below)</a:t>
                      </a:r>
                      <a:endParaRPr lang="en-US" sz="1200">
                        <a:latin typeface="Calibri"/>
                        <a:ea typeface="Calibri"/>
                        <a:cs typeface="Times New Roman"/>
                      </a:endParaRPr>
                    </a:p>
                  </a:txBody>
                  <a:tcPr marL="68580" marR="68580" marT="0" marB="0"/>
                </a:tc>
                <a:tc>
                  <a:txBody>
                    <a:bodyPr/>
                    <a:lstStyle/>
                    <a:p>
                      <a:pPr marL="342900" marR="0" lvl="0" indent="-342900" algn="just">
                        <a:spcBef>
                          <a:spcPts val="0"/>
                        </a:spcBef>
                        <a:spcAft>
                          <a:spcPts val="0"/>
                        </a:spcAft>
                        <a:buFont typeface="Symbol"/>
                        <a:buChar char=""/>
                      </a:pPr>
                      <a:r>
                        <a:rPr lang="en-US" sz="1200">
                          <a:latin typeface="Times New Roman"/>
                          <a:ea typeface="Calibri"/>
                          <a:cs typeface="Times New Roman"/>
                        </a:rPr>
                        <a:t>NO transfer penalty if under 65</a:t>
                      </a:r>
                      <a:endParaRPr lang="en-US" sz="1200">
                        <a:latin typeface="Calibri"/>
                        <a:ea typeface="Calibri"/>
                        <a:cs typeface="Times New Roman"/>
                      </a:endParaRPr>
                    </a:p>
                    <a:p>
                      <a:pPr marL="342900" marR="0" lvl="0" indent="-342900" algn="just">
                        <a:spcBef>
                          <a:spcPts val="0"/>
                        </a:spcBef>
                        <a:spcAft>
                          <a:spcPts val="0"/>
                        </a:spcAft>
                        <a:buFont typeface="Symbol"/>
                        <a:buChar char=""/>
                      </a:pPr>
                      <a:r>
                        <a:rPr lang="en-US" sz="1200">
                          <a:latin typeface="Times New Roman"/>
                          <a:ea typeface="Calibri"/>
                          <a:cs typeface="Times New Roman"/>
                        </a:rPr>
                        <a:t>YES if over 65 (3 year max)</a:t>
                      </a:r>
                      <a:endParaRPr lang="en-US" sz="1200">
                        <a:latin typeface="Calibri"/>
                        <a:ea typeface="Calibri"/>
                        <a:cs typeface="Times New Roman"/>
                      </a:endParaRPr>
                    </a:p>
                  </a:txBody>
                  <a:tcPr marL="68580" marR="68580" marT="0" marB="0"/>
                </a:tc>
                <a:tc>
                  <a:txBody>
                    <a:bodyPr/>
                    <a:lstStyle/>
                    <a:p>
                      <a:pPr marL="342900" marR="0" lvl="0" indent="-342900" algn="just">
                        <a:spcBef>
                          <a:spcPts val="0"/>
                        </a:spcBef>
                        <a:spcAft>
                          <a:spcPts val="0"/>
                        </a:spcAft>
                        <a:buFont typeface="Symbol"/>
                        <a:buChar char=""/>
                      </a:pPr>
                      <a:r>
                        <a:rPr lang="en-US" sz="1200" dirty="0">
                          <a:latin typeface="Times New Roman"/>
                          <a:ea typeface="Calibri"/>
                          <a:cs typeface="Times New Roman"/>
                        </a:rPr>
                        <a:t>NO for Community Care at ANY </a:t>
                      </a:r>
                      <a:r>
                        <a:rPr lang="en-US" sz="1200" dirty="0" smtClean="0">
                          <a:latin typeface="Times New Roman"/>
                          <a:ea typeface="Calibri"/>
                          <a:cs typeface="Times New Roman"/>
                        </a:rPr>
                        <a:t>age; Institutional</a:t>
                      </a:r>
                      <a:r>
                        <a:rPr lang="en-US" sz="1200" dirty="0">
                          <a:latin typeface="Times New Roman"/>
                          <a:ea typeface="Calibri"/>
                          <a:cs typeface="Times New Roman"/>
                        </a:rPr>
                        <a:t>: varies</a:t>
                      </a:r>
                      <a:endParaRPr lang="en-US" sz="1200" dirty="0">
                        <a:latin typeface="Calibri"/>
                        <a:ea typeface="Calibri"/>
                        <a:cs typeface="Times New Roman"/>
                      </a:endParaRPr>
                    </a:p>
                  </a:txBody>
                  <a:tcPr marL="68580" marR="68580" marT="0" marB="0"/>
                </a:tc>
              </a:tr>
              <a:tr h="2568616">
                <a:tc>
                  <a:txBody>
                    <a:bodyPr/>
                    <a:lstStyle/>
                    <a:p>
                      <a:pPr marL="0" marR="0" algn="just">
                        <a:spcBef>
                          <a:spcPts val="0"/>
                        </a:spcBef>
                        <a:spcAft>
                          <a:spcPts val="0"/>
                        </a:spcAft>
                      </a:pPr>
                      <a:r>
                        <a:rPr lang="en-US" sz="1200" dirty="0">
                          <a:latin typeface="Times New Roman"/>
                          <a:ea typeface="Calibri"/>
                          <a:cs typeface="Times New Roman"/>
                        </a:rPr>
                        <a:t>SNT Disbursements treated as Income?</a:t>
                      </a:r>
                      <a:endParaRPr lang="en-US" sz="1200" dirty="0">
                        <a:latin typeface="Calibri"/>
                        <a:ea typeface="Calibri"/>
                        <a:cs typeface="Times New Roman"/>
                      </a:endParaRPr>
                    </a:p>
                  </a:txBody>
                  <a:tcPr marL="68580" marR="68580" marT="0" marB="0"/>
                </a:tc>
                <a:tc>
                  <a:txBody>
                    <a:bodyPr/>
                    <a:lstStyle/>
                    <a:p>
                      <a:pPr marL="342900" marR="0" lvl="0" indent="-342900" algn="just">
                        <a:spcBef>
                          <a:spcPts val="0"/>
                        </a:spcBef>
                        <a:spcAft>
                          <a:spcPts val="0"/>
                        </a:spcAft>
                        <a:buFont typeface="Symbol"/>
                        <a:buChar char=""/>
                      </a:pPr>
                      <a:r>
                        <a:rPr lang="en-US" sz="1200" dirty="0">
                          <a:latin typeface="Times New Roman"/>
                          <a:ea typeface="Calibri"/>
                          <a:cs typeface="Times New Roman"/>
                        </a:rPr>
                        <a:t>Payments by SNT to 3</a:t>
                      </a:r>
                      <a:r>
                        <a:rPr lang="en-US" sz="1200" baseline="30000" dirty="0">
                          <a:latin typeface="Times New Roman"/>
                          <a:ea typeface="Calibri"/>
                          <a:cs typeface="Times New Roman"/>
                        </a:rPr>
                        <a:t>rd</a:t>
                      </a:r>
                      <a:r>
                        <a:rPr lang="en-US" sz="1200" dirty="0">
                          <a:latin typeface="Times New Roman"/>
                          <a:ea typeface="Calibri"/>
                          <a:cs typeface="Times New Roman"/>
                        </a:rPr>
                        <a:t> parties for </a:t>
                      </a:r>
                      <a:r>
                        <a:rPr lang="en-US" sz="1200" u="sng" dirty="0">
                          <a:latin typeface="Times New Roman"/>
                          <a:ea typeface="Calibri"/>
                          <a:cs typeface="Times New Roman"/>
                        </a:rPr>
                        <a:t>FOOD</a:t>
                      </a:r>
                      <a:r>
                        <a:rPr lang="en-US" sz="1200" dirty="0">
                          <a:latin typeface="Times New Roman"/>
                          <a:ea typeface="Calibri"/>
                          <a:cs typeface="Times New Roman"/>
                        </a:rPr>
                        <a:t> or </a:t>
                      </a:r>
                      <a:r>
                        <a:rPr lang="en-US" sz="1200" u="sng" dirty="0">
                          <a:latin typeface="Times New Roman"/>
                          <a:ea typeface="Calibri"/>
                          <a:cs typeface="Times New Roman"/>
                        </a:rPr>
                        <a:t>SHELTER</a:t>
                      </a:r>
                      <a:r>
                        <a:rPr lang="en-US" sz="1200" dirty="0">
                          <a:latin typeface="Times New Roman"/>
                          <a:ea typeface="Calibri"/>
                          <a:cs typeface="Times New Roman"/>
                        </a:rPr>
                        <a:t> are considered “In Kind Support”; lower SSI by the lesser of:</a:t>
                      </a:r>
                      <a:endParaRPr lang="en-US" sz="1200" dirty="0">
                        <a:latin typeface="Calibri"/>
                        <a:ea typeface="Calibri"/>
                        <a:cs typeface="Times New Roman"/>
                      </a:endParaRPr>
                    </a:p>
                    <a:p>
                      <a:pPr marL="342900" marR="0" lvl="0" indent="-342900" algn="just">
                        <a:spcBef>
                          <a:spcPts val="0"/>
                        </a:spcBef>
                        <a:spcAft>
                          <a:spcPts val="0"/>
                        </a:spcAft>
                        <a:buFont typeface="+mj-lt"/>
                        <a:buAutoNum type="arabicParenBoth"/>
                      </a:pPr>
                      <a:r>
                        <a:rPr lang="en-US" sz="1200" dirty="0">
                          <a:latin typeface="Times New Roman"/>
                          <a:ea typeface="Calibri"/>
                          <a:cs typeface="Times New Roman"/>
                        </a:rPr>
                        <a:t>Actual value, or</a:t>
                      </a:r>
                      <a:endParaRPr lang="en-US" sz="1200" dirty="0">
                        <a:latin typeface="Calibri"/>
                        <a:ea typeface="Calibri"/>
                        <a:cs typeface="Times New Roman"/>
                      </a:endParaRPr>
                    </a:p>
                    <a:p>
                      <a:pPr marL="342900" marR="0" lvl="0" indent="-342900" algn="just">
                        <a:spcBef>
                          <a:spcPts val="0"/>
                        </a:spcBef>
                        <a:spcAft>
                          <a:spcPts val="0"/>
                        </a:spcAft>
                        <a:buFont typeface="+mj-lt"/>
                        <a:buAutoNum type="arabicParenBoth"/>
                      </a:pPr>
                      <a:r>
                        <a:rPr lang="en-US" sz="1200" dirty="0">
                          <a:latin typeface="Times New Roman"/>
                          <a:ea typeface="Calibri"/>
                          <a:cs typeface="Times New Roman"/>
                        </a:rPr>
                        <a:t>1/3</a:t>
                      </a:r>
                      <a:r>
                        <a:rPr lang="en-US" sz="1200" baseline="30000" dirty="0">
                          <a:latin typeface="Times New Roman"/>
                          <a:ea typeface="Calibri"/>
                          <a:cs typeface="Times New Roman"/>
                        </a:rPr>
                        <a:t>rd</a:t>
                      </a:r>
                      <a:r>
                        <a:rPr lang="en-US" sz="1200" dirty="0">
                          <a:latin typeface="Times New Roman"/>
                          <a:ea typeface="Calibri"/>
                          <a:cs typeface="Times New Roman"/>
                        </a:rPr>
                        <a:t> of monthly benefit + $20</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u="sng" dirty="0">
                          <a:latin typeface="Times New Roman"/>
                          <a:ea typeface="Calibri"/>
                          <a:cs typeface="Times New Roman"/>
                        </a:rPr>
                        <a:t>Shelter</a:t>
                      </a:r>
                      <a:r>
                        <a:rPr lang="en-US" sz="1200" dirty="0">
                          <a:latin typeface="Times New Roman"/>
                          <a:ea typeface="Calibri"/>
                          <a:cs typeface="Times New Roman"/>
                        </a:rPr>
                        <a:t>: rent, mortgage, </a:t>
                      </a:r>
                      <a:r>
                        <a:rPr lang="en-US" sz="1200" dirty="0" err="1">
                          <a:latin typeface="Times New Roman"/>
                          <a:ea typeface="Calibri"/>
                          <a:cs typeface="Times New Roman"/>
                        </a:rPr>
                        <a:t>R.E.</a:t>
                      </a:r>
                      <a:r>
                        <a:rPr lang="en-US" sz="1200" dirty="0">
                          <a:latin typeface="Times New Roman"/>
                          <a:ea typeface="Calibri"/>
                          <a:cs typeface="Times New Roman"/>
                        </a:rPr>
                        <a:t> taxes, heating, fuel, gas, electricity, water, sewer, garbage </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u="sng" dirty="0">
                          <a:latin typeface="Times New Roman"/>
                          <a:ea typeface="Calibri"/>
                          <a:cs typeface="Times New Roman"/>
                        </a:rPr>
                        <a:t>Direct payment of other goods and services do NOT reduce SSI benefit:</a:t>
                      </a:r>
                      <a:endParaRPr lang="en-US" sz="1200" dirty="0">
                        <a:latin typeface="Calibri"/>
                        <a:ea typeface="Calibri"/>
                        <a:cs typeface="Times New Roman"/>
                      </a:endParaRPr>
                    </a:p>
                    <a:p>
                      <a:pPr marL="742950" marR="0" lvl="1" indent="-285750" algn="just">
                        <a:spcBef>
                          <a:spcPts val="0"/>
                        </a:spcBef>
                        <a:spcAft>
                          <a:spcPts val="0"/>
                        </a:spcAft>
                        <a:buFont typeface="Courier New"/>
                        <a:buChar char="o"/>
                      </a:pPr>
                      <a:r>
                        <a:rPr lang="en-US" sz="1200" dirty="0">
                          <a:latin typeface="Times New Roman"/>
                          <a:ea typeface="Calibri"/>
                          <a:cs typeface="Times New Roman"/>
                        </a:rPr>
                        <a:t>Cable, phone, cell phone, internet, travel, education, local transport, entertainment</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dirty="0">
                          <a:latin typeface="Times New Roman"/>
                          <a:ea typeface="Calibri"/>
                          <a:cs typeface="Times New Roman"/>
                        </a:rPr>
                        <a:t>Pre-payment of </a:t>
                      </a:r>
                      <a:r>
                        <a:rPr lang="en-US" sz="1200" u="sng" dirty="0">
                          <a:latin typeface="Times New Roman"/>
                          <a:ea typeface="Calibri"/>
                          <a:cs typeface="Times New Roman"/>
                        </a:rPr>
                        <a:t>burial expenses</a:t>
                      </a:r>
                      <a:r>
                        <a:rPr lang="en-US" sz="1200" dirty="0">
                          <a:latin typeface="Times New Roman"/>
                          <a:ea typeface="Calibri"/>
                          <a:cs typeface="Times New Roman"/>
                        </a:rPr>
                        <a:t> is </a:t>
                      </a:r>
                      <a:r>
                        <a:rPr lang="en-US" sz="1200" dirty="0" smtClean="0">
                          <a:latin typeface="Times New Roman"/>
                          <a:ea typeface="Calibri"/>
                          <a:cs typeface="Times New Roman"/>
                        </a:rPr>
                        <a:t>ok with </a:t>
                      </a:r>
                      <a:r>
                        <a:rPr lang="en-US" sz="1200" dirty="0">
                          <a:latin typeface="Times New Roman"/>
                          <a:ea typeface="Calibri"/>
                          <a:cs typeface="Times New Roman"/>
                        </a:rPr>
                        <a:t>a “Funeral Agreement”</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u="sng" dirty="0">
                          <a:latin typeface="Times New Roman"/>
                          <a:ea typeface="Calibri"/>
                          <a:cs typeface="Times New Roman"/>
                        </a:rPr>
                        <a:t>Cash paid </a:t>
                      </a:r>
                      <a:r>
                        <a:rPr lang="en-US" sz="1200" u="sng" dirty="0" smtClean="0">
                          <a:latin typeface="Times New Roman"/>
                          <a:ea typeface="Calibri"/>
                          <a:cs typeface="Times New Roman"/>
                        </a:rPr>
                        <a:t>directly to </a:t>
                      </a:r>
                      <a:r>
                        <a:rPr lang="en-US" sz="1200" u="sng" dirty="0" err="1" smtClean="0">
                          <a:latin typeface="Times New Roman"/>
                          <a:ea typeface="Calibri"/>
                          <a:cs typeface="Times New Roman"/>
                        </a:rPr>
                        <a:t>bene</a:t>
                      </a:r>
                      <a:r>
                        <a:rPr lang="en-US" sz="1200" u="sng" dirty="0" smtClean="0">
                          <a:latin typeface="Times New Roman"/>
                          <a:ea typeface="Calibri"/>
                          <a:cs typeface="Times New Roman"/>
                        </a:rPr>
                        <a:t> </a:t>
                      </a:r>
                      <a:r>
                        <a:rPr lang="en-US" sz="1200" u="sng" dirty="0">
                          <a:latin typeface="Times New Roman"/>
                          <a:ea typeface="Calibri"/>
                          <a:cs typeface="Times New Roman"/>
                        </a:rPr>
                        <a:t>DOES reduce SSI dollar for dollar</a:t>
                      </a:r>
                      <a:endParaRPr lang="en-US" sz="1200" dirty="0">
                        <a:latin typeface="Calibri"/>
                        <a:ea typeface="Calibri"/>
                        <a:cs typeface="Times New Roman"/>
                      </a:endParaRPr>
                    </a:p>
                  </a:txBody>
                  <a:tcPr marL="68580" marR="68580" marT="0" marB="0"/>
                </a:tc>
                <a:tc>
                  <a:txBody>
                    <a:bodyPr/>
                    <a:lstStyle/>
                    <a:p>
                      <a:pPr marL="342900" marR="0" lvl="0" indent="-342900" algn="just">
                        <a:spcBef>
                          <a:spcPts val="0"/>
                        </a:spcBef>
                        <a:spcAft>
                          <a:spcPts val="0"/>
                        </a:spcAft>
                        <a:buFont typeface="Symbol"/>
                        <a:buChar char=""/>
                      </a:pPr>
                      <a:r>
                        <a:rPr lang="en-US" sz="1200" dirty="0">
                          <a:latin typeface="Times New Roman"/>
                          <a:ea typeface="Calibri"/>
                          <a:cs typeface="Times New Roman"/>
                        </a:rPr>
                        <a:t>CASH given to beneficiary is ALWAYS income; DO NOT give it</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dirty="0">
                          <a:latin typeface="Times New Roman"/>
                          <a:ea typeface="Calibri"/>
                          <a:cs typeface="Times New Roman"/>
                        </a:rPr>
                        <a:t>Trustee CAN make direct payments to 3</a:t>
                      </a:r>
                      <a:r>
                        <a:rPr lang="en-US" sz="1200" baseline="30000" dirty="0">
                          <a:latin typeface="Times New Roman"/>
                          <a:ea typeface="Calibri"/>
                          <a:cs typeface="Times New Roman"/>
                        </a:rPr>
                        <a:t>rd</a:t>
                      </a:r>
                      <a:r>
                        <a:rPr lang="en-US" sz="1200" dirty="0">
                          <a:latin typeface="Times New Roman"/>
                          <a:ea typeface="Calibri"/>
                          <a:cs typeface="Times New Roman"/>
                        </a:rPr>
                        <a:t> parties that provide goods and services to the </a:t>
                      </a:r>
                      <a:r>
                        <a:rPr lang="en-US" sz="1200" dirty="0" err="1">
                          <a:latin typeface="Times New Roman"/>
                          <a:ea typeface="Calibri"/>
                          <a:cs typeface="Times New Roman"/>
                        </a:rPr>
                        <a:t>bene</a:t>
                      </a:r>
                      <a:r>
                        <a:rPr lang="en-US" sz="1200" dirty="0">
                          <a:latin typeface="Times New Roman"/>
                          <a:ea typeface="Calibri"/>
                          <a:cs typeface="Times New Roman"/>
                        </a:rPr>
                        <a:t> (thus NOT income)</a:t>
                      </a:r>
                      <a:endParaRPr lang="en-US" sz="1200" dirty="0">
                        <a:latin typeface="Calibri"/>
                        <a:ea typeface="Calibri"/>
                        <a:cs typeface="Times New Roman"/>
                      </a:endParaRPr>
                    </a:p>
                    <a:p>
                      <a:pPr marL="742950" marR="0" lvl="1" indent="-285750" algn="just">
                        <a:spcBef>
                          <a:spcPts val="0"/>
                        </a:spcBef>
                        <a:spcAft>
                          <a:spcPts val="0"/>
                        </a:spcAft>
                        <a:buFont typeface="Courier New"/>
                        <a:buChar char="o"/>
                      </a:pPr>
                      <a:r>
                        <a:rPr lang="en-US" sz="1200" dirty="0">
                          <a:latin typeface="Times New Roman"/>
                          <a:ea typeface="Calibri"/>
                          <a:cs typeface="Times New Roman"/>
                        </a:rPr>
                        <a:t>Can include RENT</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u="sng" dirty="0">
                          <a:latin typeface="Times New Roman"/>
                          <a:ea typeface="Calibri"/>
                          <a:cs typeface="Times New Roman"/>
                        </a:rPr>
                        <a:t>Credit Cards</a:t>
                      </a:r>
                      <a:r>
                        <a:rPr lang="en-US" sz="1200" dirty="0">
                          <a:latin typeface="Times New Roman"/>
                          <a:ea typeface="Calibri"/>
                          <a:cs typeface="Times New Roman"/>
                        </a:rPr>
                        <a:t>: Okay </a:t>
                      </a:r>
                      <a:r>
                        <a:rPr lang="en-US" sz="1200" dirty="0" smtClean="0">
                          <a:latin typeface="Times New Roman"/>
                          <a:ea typeface="Calibri"/>
                          <a:cs typeface="Times New Roman"/>
                        </a:rPr>
                        <a:t>only if NO cash </a:t>
                      </a:r>
                      <a:r>
                        <a:rPr lang="en-US" sz="1200" dirty="0">
                          <a:latin typeface="Times New Roman"/>
                          <a:ea typeface="Calibri"/>
                          <a:cs typeface="Times New Roman"/>
                        </a:rPr>
                        <a:t>can be withdrawn from the card</a:t>
                      </a:r>
                      <a:endParaRPr lang="en-US" sz="1200" dirty="0">
                        <a:latin typeface="Calibri"/>
                        <a:ea typeface="Calibri"/>
                        <a:cs typeface="Times New Roman"/>
                      </a:endParaRPr>
                    </a:p>
                  </a:txBody>
                  <a:tcPr marL="68580" marR="68580" marT="0" marB="0"/>
                </a:tc>
              </a:tr>
              <a:tr h="1038132">
                <a:tc>
                  <a:txBody>
                    <a:bodyPr/>
                    <a:lstStyle/>
                    <a:p>
                      <a:pPr marL="0" marR="0" algn="just">
                        <a:spcBef>
                          <a:spcPts val="0"/>
                        </a:spcBef>
                        <a:spcAft>
                          <a:spcPts val="0"/>
                        </a:spcAft>
                      </a:pPr>
                      <a:r>
                        <a:rPr lang="en-US" sz="1200" dirty="0">
                          <a:latin typeface="Times New Roman"/>
                          <a:ea typeface="Calibri"/>
                          <a:cs typeface="Times New Roman"/>
                        </a:rPr>
                        <a:t>Can Income be place in </a:t>
                      </a:r>
                      <a:r>
                        <a:rPr lang="en-US" sz="1200" dirty="0" smtClean="0">
                          <a:latin typeface="Times New Roman"/>
                          <a:ea typeface="Calibri"/>
                          <a:cs typeface="Times New Roman"/>
                        </a:rPr>
                        <a:t>an SNT </a:t>
                      </a:r>
                      <a:r>
                        <a:rPr lang="en-US" sz="1200" dirty="0">
                          <a:latin typeface="Times New Roman"/>
                          <a:ea typeface="Calibri"/>
                          <a:cs typeface="Times New Roman"/>
                        </a:rPr>
                        <a:t>to reduce “countable income?”</a:t>
                      </a:r>
                      <a:endParaRPr lang="en-US" sz="1200" dirty="0">
                        <a:latin typeface="Calibri"/>
                        <a:ea typeface="Calibri"/>
                        <a:cs typeface="Times New Roman"/>
                      </a:endParaRPr>
                    </a:p>
                  </a:txBody>
                  <a:tcPr marL="68580" marR="68580" marT="0" marB="0"/>
                </a:tc>
                <a:tc>
                  <a:txBody>
                    <a:bodyPr/>
                    <a:lstStyle/>
                    <a:p>
                      <a:pPr marL="0" marR="0" algn="just">
                        <a:spcBef>
                          <a:spcPts val="0"/>
                        </a:spcBef>
                        <a:spcAft>
                          <a:spcPts val="0"/>
                        </a:spcAft>
                      </a:pPr>
                      <a:r>
                        <a:rPr lang="en-US" sz="1200" dirty="0">
                          <a:latin typeface="Times New Roman"/>
                          <a:ea typeface="Calibri"/>
                          <a:cs typeface="Times New Roman"/>
                        </a:rPr>
                        <a:t>NO</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b="1" dirty="0">
                          <a:latin typeface="Times New Roman"/>
                          <a:ea typeface="Calibri"/>
                          <a:cs typeface="Times New Roman"/>
                        </a:rPr>
                        <a:t>Income</a:t>
                      </a:r>
                      <a:r>
                        <a:rPr lang="en-US" sz="1200" dirty="0">
                          <a:latin typeface="Times New Roman"/>
                          <a:ea typeface="Calibri"/>
                          <a:cs typeface="Times New Roman"/>
                        </a:rPr>
                        <a:t> transfers NOT permitted, thus no SSI benefit increase</a:t>
                      </a:r>
                      <a:endParaRPr lang="en-US" sz="1200" dirty="0">
                        <a:latin typeface="Calibri"/>
                        <a:ea typeface="Calibri"/>
                        <a:cs typeface="Times New Roman"/>
                      </a:endParaRPr>
                    </a:p>
                    <a:p>
                      <a:pPr marL="342900" marR="0" lvl="0" indent="-342900" algn="just">
                        <a:spcBef>
                          <a:spcPts val="0"/>
                        </a:spcBef>
                        <a:spcAft>
                          <a:spcPts val="0"/>
                        </a:spcAft>
                        <a:buFont typeface="Symbol"/>
                        <a:buChar char=""/>
                      </a:pPr>
                      <a:r>
                        <a:rPr lang="en-US" sz="1200" dirty="0">
                          <a:latin typeface="Times New Roman"/>
                          <a:ea typeface="Calibri"/>
                          <a:cs typeface="Times New Roman"/>
                        </a:rPr>
                        <a:t>Only </a:t>
                      </a:r>
                      <a:r>
                        <a:rPr lang="en-US" sz="1200" b="1" dirty="0">
                          <a:latin typeface="Times New Roman"/>
                          <a:ea typeface="Calibri"/>
                          <a:cs typeface="Times New Roman"/>
                        </a:rPr>
                        <a:t>assets</a:t>
                      </a:r>
                      <a:r>
                        <a:rPr lang="en-US" sz="1200" dirty="0">
                          <a:latin typeface="Times New Roman"/>
                          <a:ea typeface="Calibri"/>
                          <a:cs typeface="Times New Roman"/>
                        </a:rPr>
                        <a:t> may be transferred into an SNT w/out penalty (if &lt; 65)</a:t>
                      </a:r>
                      <a:endParaRPr lang="en-US" sz="1200" dirty="0">
                        <a:latin typeface="Calibri"/>
                        <a:ea typeface="Calibri"/>
                        <a:cs typeface="Times New Roman"/>
                      </a:endParaRPr>
                    </a:p>
                  </a:txBody>
                  <a:tcPr marL="68580" marR="68580" marT="0" marB="0"/>
                </a:tc>
                <a:tc>
                  <a:txBody>
                    <a:bodyPr/>
                    <a:lstStyle/>
                    <a:p>
                      <a:pPr marL="0" marR="0" algn="just">
                        <a:spcBef>
                          <a:spcPts val="0"/>
                        </a:spcBef>
                        <a:spcAft>
                          <a:spcPts val="0"/>
                        </a:spcAft>
                      </a:pPr>
                      <a:r>
                        <a:rPr lang="en-US" sz="1200" dirty="0">
                          <a:latin typeface="Times New Roman"/>
                          <a:ea typeface="Calibri"/>
                          <a:cs typeface="Times New Roman"/>
                        </a:rPr>
                        <a:t>SOMETIMES</a:t>
                      </a:r>
                      <a:endParaRPr lang="en-US" sz="1200" dirty="0">
                        <a:latin typeface="Calibri"/>
                        <a:ea typeface="Calibri"/>
                        <a:cs typeface="Times New Roman"/>
                      </a:endParaRPr>
                    </a:p>
                    <a:p>
                      <a:pPr marL="0" marR="0" algn="just">
                        <a:spcBef>
                          <a:spcPts val="0"/>
                        </a:spcBef>
                        <a:spcAft>
                          <a:spcPts val="0"/>
                        </a:spcAft>
                      </a:pPr>
                      <a:r>
                        <a:rPr lang="en-US" sz="1200" b="1" i="1" dirty="0">
                          <a:latin typeface="Times New Roman"/>
                          <a:ea typeface="Calibri"/>
                          <a:cs typeface="Times New Roman"/>
                        </a:rPr>
                        <a:t>(see chart below)</a:t>
                      </a:r>
                      <a:endParaRPr lang="en-US" sz="1200" dirty="0">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a:xfrm>
            <a:off x="457200" y="274638"/>
            <a:ext cx="8229600" cy="792162"/>
          </a:xfrm>
        </p:spPr>
        <p:txBody>
          <a:bodyPr>
            <a:normAutofit fontScale="90000"/>
          </a:bodyPr>
          <a:lstStyle/>
          <a:p>
            <a:pPr algn="ctr"/>
            <a:r>
              <a:rPr lang="en-US" sz="2700" u="sng" dirty="0" smtClean="0"/>
              <a:t>Considerations of SNTs and Effects on Benefits</a:t>
            </a: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838200"/>
          <a:ext cx="8229600" cy="5181598"/>
        </p:xfrm>
        <a:graphic>
          <a:graphicData uri="http://schemas.openxmlformats.org/drawingml/2006/table">
            <a:tbl>
              <a:tblPr firstRow="1" bandRow="1">
                <a:tableStyleId>{5C22544A-7EE6-4342-B048-85BDC9FD1C3A}</a:tableStyleId>
              </a:tblPr>
              <a:tblGrid>
                <a:gridCol w="1447800"/>
                <a:gridCol w="1295400"/>
                <a:gridCol w="2667000"/>
                <a:gridCol w="2819400"/>
              </a:tblGrid>
              <a:tr h="549792">
                <a:tc>
                  <a:txBody>
                    <a:bodyPr/>
                    <a:lstStyle/>
                    <a:p>
                      <a:endParaRPr lang="en-US" dirty="0"/>
                    </a:p>
                  </a:txBody>
                  <a:tcPr/>
                </a:tc>
                <a:tc>
                  <a:txBody>
                    <a:bodyPr/>
                    <a:lstStyle/>
                    <a:p>
                      <a:endParaRPr lang="en-US"/>
                    </a:p>
                  </a:txBody>
                  <a:tcPr/>
                </a:tc>
                <a:tc>
                  <a:txBody>
                    <a:bodyPr/>
                    <a:lstStyle/>
                    <a:p>
                      <a:pPr marL="0" marR="0">
                        <a:spcBef>
                          <a:spcPts val="0"/>
                        </a:spcBef>
                        <a:spcAft>
                          <a:spcPts val="0"/>
                        </a:spcAft>
                      </a:pPr>
                      <a:r>
                        <a:rPr lang="en-US" sz="1600" dirty="0">
                          <a:latin typeface="Times New Roman"/>
                          <a:ea typeface="Calibri"/>
                          <a:cs typeface="Times New Roman"/>
                        </a:rPr>
                        <a:t>Penalty for ASSETS? </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Times New Roman"/>
                          <a:ea typeface="Calibri"/>
                          <a:cs typeface="Times New Roman"/>
                        </a:rPr>
                        <a:t>Penalty for INCOME?</a:t>
                      </a:r>
                      <a:endParaRPr lang="en-US" sz="1600" dirty="0">
                        <a:latin typeface="Calibri"/>
                        <a:ea typeface="Calibri"/>
                        <a:cs typeface="Times New Roman"/>
                      </a:endParaRPr>
                    </a:p>
                  </a:txBody>
                  <a:tcPr marL="68580" marR="68580" marT="0" marB="0"/>
                </a:tc>
              </a:tr>
              <a:tr h="549792">
                <a:tc rowSpan="2">
                  <a:txBody>
                    <a:bodyPr/>
                    <a:lstStyle/>
                    <a:p>
                      <a:r>
                        <a:rPr kumimoji="0" lang="en-US" sz="1800" kern="1200" dirty="0" smtClean="0">
                          <a:solidFill>
                            <a:schemeClr val="dk1"/>
                          </a:solidFill>
                          <a:latin typeface="+mn-lt"/>
                          <a:ea typeface="+mn-ea"/>
                          <a:cs typeface="+mn-cs"/>
                        </a:rPr>
                        <a:t>SSI</a:t>
                      </a:r>
                      <a:endParaRPr lang="en-US" dirty="0"/>
                    </a:p>
                  </a:txBody>
                  <a:tcPr/>
                </a:tc>
                <a:tc>
                  <a:txBody>
                    <a:bodyPr/>
                    <a:lstStyle/>
                    <a:p>
                      <a:pPr marL="0" marR="0">
                        <a:spcBef>
                          <a:spcPts val="0"/>
                        </a:spcBef>
                        <a:spcAft>
                          <a:spcPts val="0"/>
                        </a:spcAft>
                      </a:pPr>
                      <a:r>
                        <a:rPr lang="en-US" sz="1400" dirty="0">
                          <a:latin typeface="Times New Roman"/>
                          <a:ea typeface="Calibri"/>
                          <a:cs typeface="Times New Roman"/>
                        </a:rPr>
                        <a:t>SSI (Age 65+)</a:t>
                      </a:r>
                      <a:endParaRPr lang="en-US" sz="1400" dirty="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YES – up to 3 year disqualification</a:t>
                      </a:r>
                      <a:endParaRPr lang="en-US" sz="140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YES – not permitted</a:t>
                      </a:r>
                      <a:endParaRPr lang="en-US" sz="1400">
                        <a:latin typeface="Calibri"/>
                        <a:ea typeface="Calibri"/>
                        <a:cs typeface="Times New Roman"/>
                      </a:endParaRPr>
                    </a:p>
                  </a:txBody>
                  <a:tcPr marL="68580" marR="68580" marT="0" marB="0"/>
                </a:tc>
              </a:tr>
              <a:tr h="549792">
                <a:tc vMerge="1">
                  <a:txBody>
                    <a:bodyPr/>
                    <a:lstStyle/>
                    <a:p>
                      <a:endParaRPr lang="en-US"/>
                    </a:p>
                  </a:txBody>
                  <a:tcPr/>
                </a:tc>
                <a:tc>
                  <a:txBody>
                    <a:bodyPr/>
                    <a:lstStyle/>
                    <a:p>
                      <a:pPr marL="0" marR="0">
                        <a:spcBef>
                          <a:spcPts val="0"/>
                        </a:spcBef>
                        <a:spcAft>
                          <a:spcPts val="0"/>
                        </a:spcAft>
                      </a:pPr>
                      <a:r>
                        <a:rPr lang="en-US" sz="1400">
                          <a:latin typeface="Times New Roman"/>
                          <a:ea typeface="Calibri"/>
                          <a:cs typeface="Times New Roman"/>
                        </a:rPr>
                        <a:t>SSI (Under 65)</a:t>
                      </a:r>
                      <a:endParaRPr lang="en-US" sz="140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NO</a:t>
                      </a:r>
                      <a:endParaRPr lang="en-US" sz="140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YES – not permitted</a:t>
                      </a:r>
                      <a:endParaRPr lang="en-US" sz="1400">
                        <a:latin typeface="Calibri"/>
                        <a:ea typeface="Calibri"/>
                        <a:cs typeface="Times New Roman"/>
                      </a:endParaRPr>
                    </a:p>
                  </a:txBody>
                  <a:tcPr marL="68580" marR="68580" marT="0" marB="0"/>
                </a:tc>
              </a:tr>
              <a:tr h="1084520">
                <a:tc rowSpan="2">
                  <a:txBody>
                    <a:bodyPr/>
                    <a:lstStyle/>
                    <a:p>
                      <a:r>
                        <a:rPr kumimoji="0" lang="en-US" sz="1800" kern="1200" dirty="0" smtClean="0">
                          <a:solidFill>
                            <a:schemeClr val="dk1"/>
                          </a:solidFill>
                          <a:latin typeface="+mn-lt"/>
                          <a:ea typeface="+mn-ea"/>
                          <a:cs typeface="+mn-cs"/>
                        </a:rPr>
                        <a:t>Medicaid</a:t>
                      </a:r>
                    </a:p>
                    <a:p>
                      <a:r>
                        <a:rPr kumimoji="0" lang="en-US" sz="1800" kern="1200" dirty="0" smtClean="0">
                          <a:solidFill>
                            <a:schemeClr val="dk1"/>
                          </a:solidFill>
                          <a:latin typeface="+mn-lt"/>
                          <a:ea typeface="+mn-ea"/>
                          <a:cs typeface="+mn-cs"/>
                        </a:rPr>
                        <a:t>(Age 65+)</a:t>
                      </a:r>
                      <a:endParaRPr lang="en-US" dirty="0"/>
                    </a:p>
                  </a:txBody>
                  <a:tcPr/>
                </a:tc>
                <a:tc>
                  <a:txBody>
                    <a:bodyPr/>
                    <a:lstStyle/>
                    <a:p>
                      <a:pPr marL="0" marR="0">
                        <a:spcBef>
                          <a:spcPts val="0"/>
                        </a:spcBef>
                        <a:spcAft>
                          <a:spcPts val="0"/>
                        </a:spcAft>
                      </a:pPr>
                      <a:r>
                        <a:rPr lang="en-US" sz="1400" dirty="0" smtClean="0">
                          <a:latin typeface="Times New Roman"/>
                          <a:ea typeface="Calibri"/>
                          <a:cs typeface="Times New Roman"/>
                        </a:rPr>
                        <a:t>Institutional</a:t>
                      </a:r>
                      <a:endParaRPr lang="en-US" sz="1400" dirty="0">
                        <a:latin typeface="Calibri"/>
                        <a:ea typeface="Calibri"/>
                        <a:cs typeface="Times New Roman"/>
                      </a:endParaRPr>
                    </a:p>
                    <a:p>
                      <a:pPr marL="0" marR="0">
                        <a:spcBef>
                          <a:spcPts val="0"/>
                        </a:spcBef>
                        <a:spcAft>
                          <a:spcPts val="0"/>
                        </a:spcAft>
                      </a:pPr>
                      <a:r>
                        <a:rPr lang="en-US" sz="1400" dirty="0">
                          <a:latin typeface="Times New Roman"/>
                          <a:ea typeface="Calibri"/>
                          <a:cs typeface="Times New Roman"/>
                        </a:rPr>
                        <a:t>(nursing home, waiver)</a:t>
                      </a:r>
                      <a:endParaRPr lang="en-US" sz="1400" dirty="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YES – depending on $ transfer for one’s own SNT</a:t>
                      </a:r>
                      <a:endParaRPr lang="en-US" sz="1400">
                        <a:latin typeface="Calibri"/>
                        <a:ea typeface="Calibri"/>
                        <a:cs typeface="Times New Roman"/>
                      </a:endParaRPr>
                    </a:p>
                    <a:p>
                      <a:pPr marL="0" marR="0">
                        <a:spcBef>
                          <a:spcPts val="0"/>
                        </a:spcBef>
                        <a:spcAft>
                          <a:spcPts val="0"/>
                        </a:spcAft>
                      </a:pPr>
                      <a:r>
                        <a:rPr lang="en-US" sz="1400">
                          <a:latin typeface="Times New Roman"/>
                          <a:ea typeface="Calibri"/>
                          <a:cs typeface="Times New Roman"/>
                        </a:rPr>
                        <a:t>NO – if SNT is fbo another person under age 65</a:t>
                      </a:r>
                      <a:endParaRPr lang="en-US" sz="140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Unsettled; income deposits in “pooled trusts” will not be later penalized when entering nursing home if $ was spent on client’s needs</a:t>
                      </a:r>
                      <a:endParaRPr lang="en-US" sz="1400">
                        <a:latin typeface="Calibri"/>
                        <a:ea typeface="Calibri"/>
                        <a:cs typeface="Times New Roman"/>
                      </a:endParaRPr>
                    </a:p>
                  </a:txBody>
                  <a:tcPr marL="68580" marR="68580" marT="0" marB="0"/>
                </a:tc>
              </a:tr>
              <a:tr h="1084520">
                <a:tc vMerge="1">
                  <a:txBody>
                    <a:bodyPr/>
                    <a:lstStyle/>
                    <a:p>
                      <a:endParaRPr lang="en-US"/>
                    </a:p>
                  </a:txBody>
                  <a:tcPr/>
                </a:tc>
                <a:tc>
                  <a:txBody>
                    <a:bodyPr/>
                    <a:lstStyle/>
                    <a:p>
                      <a:pPr marL="0" marR="0">
                        <a:spcBef>
                          <a:spcPts val="0"/>
                        </a:spcBef>
                        <a:spcAft>
                          <a:spcPts val="0"/>
                        </a:spcAft>
                      </a:pPr>
                      <a:r>
                        <a:rPr lang="en-US" sz="1400">
                          <a:latin typeface="Times New Roman"/>
                          <a:ea typeface="Calibri"/>
                          <a:cs typeface="Times New Roman"/>
                        </a:rPr>
                        <a:t>Community</a:t>
                      </a:r>
                      <a:endParaRPr lang="en-US" sz="140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NO – but transfer now will affect future institutional eligibility</a:t>
                      </a:r>
                      <a:endParaRPr lang="en-US" sz="1400">
                        <a:latin typeface="Calibri"/>
                        <a:ea typeface="Calibri"/>
                        <a:cs typeface="Times New Roman"/>
                      </a:endParaRPr>
                    </a:p>
                    <a:p>
                      <a:pPr marL="0" marR="0">
                        <a:spcBef>
                          <a:spcPts val="0"/>
                        </a:spcBef>
                        <a:spcAft>
                          <a:spcPts val="0"/>
                        </a:spcAft>
                      </a:pPr>
                      <a:r>
                        <a:rPr lang="en-US" sz="1400">
                          <a:latin typeface="Times New Roman"/>
                          <a:ea typeface="Calibri"/>
                          <a:cs typeface="Times New Roman"/>
                        </a:rPr>
                        <a:t>YES - for nursing home / institutional / waiver care</a:t>
                      </a:r>
                      <a:endParaRPr lang="en-US" sz="140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NO – can reduce or eliminate spend down</a:t>
                      </a:r>
                      <a:endParaRPr lang="en-US" sz="1400">
                        <a:latin typeface="Calibri"/>
                        <a:ea typeface="Calibri"/>
                        <a:cs typeface="Times New Roman"/>
                      </a:endParaRPr>
                    </a:p>
                  </a:txBody>
                  <a:tcPr marL="68580" marR="68580" marT="0" marB="0"/>
                </a:tc>
              </a:tr>
              <a:tr h="549792">
                <a:tc rowSpan="2">
                  <a:txBody>
                    <a:bodyPr/>
                    <a:lstStyle/>
                    <a:p>
                      <a:r>
                        <a:rPr kumimoji="0" lang="en-US" sz="1800" kern="1200" dirty="0" smtClean="0">
                          <a:solidFill>
                            <a:schemeClr val="dk1"/>
                          </a:solidFill>
                          <a:latin typeface="+mn-lt"/>
                          <a:ea typeface="+mn-ea"/>
                          <a:cs typeface="+mn-cs"/>
                        </a:rPr>
                        <a:t>Medicaid</a:t>
                      </a:r>
                    </a:p>
                    <a:p>
                      <a:r>
                        <a:rPr kumimoji="0" lang="en-US" sz="1800" kern="1200" dirty="0" smtClean="0">
                          <a:solidFill>
                            <a:schemeClr val="dk1"/>
                          </a:solidFill>
                          <a:latin typeface="+mn-lt"/>
                          <a:ea typeface="+mn-ea"/>
                          <a:cs typeface="+mn-cs"/>
                        </a:rPr>
                        <a:t>(Under 65)</a:t>
                      </a:r>
                      <a:endParaRPr lang="en-US" dirty="0"/>
                    </a:p>
                  </a:txBody>
                  <a:tcPr/>
                </a:tc>
                <a:tc>
                  <a:txBody>
                    <a:bodyPr/>
                    <a:lstStyle/>
                    <a:p>
                      <a:pPr marL="0" marR="0">
                        <a:spcBef>
                          <a:spcPts val="0"/>
                        </a:spcBef>
                        <a:spcAft>
                          <a:spcPts val="0"/>
                        </a:spcAft>
                      </a:pPr>
                      <a:r>
                        <a:rPr lang="en-US" sz="1400" dirty="0" smtClean="0">
                          <a:latin typeface="Times New Roman"/>
                          <a:ea typeface="Calibri"/>
                          <a:cs typeface="Times New Roman"/>
                        </a:rPr>
                        <a:t>Institutional</a:t>
                      </a:r>
                      <a:endParaRPr lang="en-US" sz="1400" dirty="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NO</a:t>
                      </a:r>
                      <a:endParaRPr lang="en-US" sz="1400">
                        <a:latin typeface="Calibri"/>
                        <a:ea typeface="Calibri"/>
                        <a:cs typeface="Times New Roman"/>
                      </a:endParaRPr>
                    </a:p>
                  </a:txBody>
                  <a:tcPr marL="68580" marR="68580" marT="0" marB="0"/>
                </a:tc>
                <a:tc>
                  <a:txBody>
                    <a:bodyPr/>
                    <a:lstStyle/>
                    <a:p>
                      <a:pPr marL="0" marR="0">
                        <a:spcBef>
                          <a:spcPts val="0"/>
                        </a:spcBef>
                        <a:spcAft>
                          <a:spcPts val="0"/>
                        </a:spcAft>
                      </a:pPr>
                      <a:r>
                        <a:rPr lang="en-US" sz="1400">
                          <a:latin typeface="Times New Roman"/>
                          <a:ea typeface="Calibri"/>
                          <a:cs typeface="Times New Roman"/>
                        </a:rPr>
                        <a:t>NO (BUT currently being challenged)</a:t>
                      </a:r>
                      <a:endParaRPr lang="en-US" sz="1400">
                        <a:latin typeface="Calibri"/>
                        <a:ea typeface="Calibri"/>
                        <a:cs typeface="Times New Roman"/>
                      </a:endParaRPr>
                    </a:p>
                  </a:txBody>
                  <a:tcPr marL="68580" marR="68580" marT="0" marB="0"/>
                </a:tc>
              </a:tr>
              <a:tr h="813390">
                <a:tc vMerge="1">
                  <a:txBody>
                    <a:bodyPr/>
                    <a:lstStyle/>
                    <a:p>
                      <a:endParaRPr lang="en-US" dirty="0"/>
                    </a:p>
                  </a:txBody>
                  <a:tcPr/>
                </a:tc>
                <a:tc>
                  <a:txBody>
                    <a:bodyPr/>
                    <a:lstStyle/>
                    <a:p>
                      <a:pPr marL="0" marR="0">
                        <a:spcBef>
                          <a:spcPts val="0"/>
                        </a:spcBef>
                        <a:spcAft>
                          <a:spcPts val="0"/>
                        </a:spcAft>
                      </a:pPr>
                      <a:r>
                        <a:rPr lang="en-US" sz="1400" dirty="0">
                          <a:latin typeface="Times New Roman"/>
                          <a:ea typeface="Calibri"/>
                          <a:cs typeface="Times New Roman"/>
                        </a:rPr>
                        <a:t>Community</a:t>
                      </a:r>
                      <a:endParaRPr lang="en-US" sz="1400" dirty="0">
                        <a:latin typeface="Calibri"/>
                        <a:ea typeface="Calibri"/>
                        <a:cs typeface="Times New Roman"/>
                      </a:endParaRPr>
                    </a:p>
                  </a:txBody>
                  <a:tcPr marL="68580" marR="68580" marT="0" marB="0"/>
                </a:tc>
                <a:tc>
                  <a:txBody>
                    <a:bodyPr/>
                    <a:lstStyle/>
                    <a:p>
                      <a:pPr marL="0" marR="0">
                        <a:spcBef>
                          <a:spcPts val="0"/>
                        </a:spcBef>
                        <a:spcAft>
                          <a:spcPts val="0"/>
                        </a:spcAft>
                      </a:pPr>
                      <a:r>
                        <a:rPr lang="en-US" sz="1400" dirty="0">
                          <a:latin typeface="Times New Roman"/>
                          <a:ea typeface="Calibri"/>
                          <a:cs typeface="Times New Roman"/>
                        </a:rPr>
                        <a:t>NO</a:t>
                      </a:r>
                      <a:endParaRPr lang="en-US" sz="1400" dirty="0">
                        <a:latin typeface="Calibri"/>
                        <a:ea typeface="Calibri"/>
                        <a:cs typeface="Times New Roman"/>
                      </a:endParaRPr>
                    </a:p>
                  </a:txBody>
                  <a:tcPr marL="68580" marR="68580" marT="0" marB="0"/>
                </a:tc>
                <a:tc>
                  <a:txBody>
                    <a:bodyPr/>
                    <a:lstStyle/>
                    <a:p>
                      <a:pPr marL="0" marR="0">
                        <a:spcBef>
                          <a:spcPts val="0"/>
                        </a:spcBef>
                        <a:spcAft>
                          <a:spcPts val="0"/>
                        </a:spcAft>
                      </a:pPr>
                      <a:r>
                        <a:rPr lang="en-US" sz="1400" dirty="0">
                          <a:latin typeface="Times New Roman"/>
                          <a:ea typeface="Calibri"/>
                          <a:cs typeface="Times New Roman"/>
                        </a:rPr>
                        <a:t>NO – may use pooled or individual trust to deposit excess income and reduce / eliminate </a:t>
                      </a:r>
                      <a:r>
                        <a:rPr lang="en-US" sz="1400" dirty="0" err="1">
                          <a:latin typeface="Times New Roman"/>
                          <a:ea typeface="Calibri"/>
                          <a:cs typeface="Times New Roman"/>
                        </a:rPr>
                        <a:t>spenddown</a:t>
                      </a:r>
                      <a:endParaRPr lang="en-US" sz="1400" dirty="0">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a:xfrm>
            <a:off x="457200" y="274638"/>
            <a:ext cx="8229600" cy="868362"/>
          </a:xfrm>
        </p:spPr>
        <p:txBody>
          <a:bodyPr>
            <a:normAutofit fontScale="90000"/>
          </a:bodyPr>
          <a:lstStyle/>
          <a:p>
            <a:pPr algn="ctr"/>
            <a:r>
              <a:rPr lang="en-US" sz="2900" u="sng" dirty="0" smtClean="0"/>
              <a:t>Penalties for Transfers into SNTs: SSI v. Medicaid</a:t>
            </a: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823</TotalTime>
  <Words>2163</Words>
  <Application>Microsoft Office PowerPoint</Application>
  <PresentationFormat>On-screen Show (4:3)</PresentationFormat>
  <Paragraphs>310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Attorney Advertising  Medicaid Planning &amp; Medicare Benefits in Rockland County, New York</vt:lpstr>
      <vt:lpstr>Your Tax Dollars at Work</vt:lpstr>
      <vt:lpstr>Financial Eligibility Requirements for an Individual</vt:lpstr>
      <vt:lpstr>Types of Medicaid</vt:lpstr>
      <vt:lpstr>Transfer Penalties</vt:lpstr>
      <vt:lpstr>What is a “Supplemental Needs Trust”?</vt:lpstr>
      <vt:lpstr>Types of SNTs</vt:lpstr>
      <vt:lpstr>Considerations of SNTs and Effects on Benefits </vt:lpstr>
      <vt:lpstr>Penalties for Transfers into SNTs: SSI v. Medicaid </vt:lpstr>
      <vt:lpstr>Income Only Trusts  (a “Medicaid Qualifying Trust”)</vt:lpstr>
      <vt:lpstr>What About the “Well” Spouse?         </vt:lpstr>
      <vt:lpstr>Things to Remember</vt:lpstr>
      <vt:lpstr>Medicare: Part A</vt:lpstr>
      <vt:lpstr>Medicare: Part A</vt:lpstr>
      <vt:lpstr>Medicare: Part A</vt:lpstr>
      <vt:lpstr>Medicare: Part B</vt:lpstr>
      <vt:lpstr>Medicare: Part C</vt:lpstr>
      <vt:lpstr>Medicare: Part D</vt:lpstr>
      <vt:lpstr>Final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Programs: Medicaid and Social Security</dc:title>
  <dc:creator>Dan Esq. CFP</dc:creator>
  <cp:lastModifiedBy>Gissel</cp:lastModifiedBy>
  <cp:revision>98</cp:revision>
  <dcterms:created xsi:type="dcterms:W3CDTF">2011-03-14T14:33:46Z</dcterms:created>
  <dcterms:modified xsi:type="dcterms:W3CDTF">2017-05-11T20:09:49Z</dcterms:modified>
</cp:coreProperties>
</file>